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299.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59"/>
  </p:handoutMasterIdLst>
  <p:sldIdLst>
    <p:sldId id="258" r:id="rId3"/>
    <p:sldId id="317" r:id="rId5"/>
    <p:sldId id="320" r:id="rId6"/>
    <p:sldId id="324" r:id="rId7"/>
    <p:sldId id="319" r:id="rId8"/>
    <p:sldId id="326" r:id="rId9"/>
    <p:sldId id="327" r:id="rId10"/>
    <p:sldId id="331" r:id="rId11"/>
    <p:sldId id="337" r:id="rId12"/>
    <p:sldId id="338" r:id="rId13"/>
    <p:sldId id="339" r:id="rId14"/>
    <p:sldId id="340" r:id="rId15"/>
    <p:sldId id="357" r:id="rId16"/>
    <p:sldId id="341" r:id="rId17"/>
    <p:sldId id="415" r:id="rId18"/>
    <p:sldId id="416" r:id="rId19"/>
    <p:sldId id="417" r:id="rId20"/>
    <p:sldId id="418" r:id="rId21"/>
    <p:sldId id="419" r:id="rId22"/>
    <p:sldId id="420" r:id="rId23"/>
    <p:sldId id="421" r:id="rId24"/>
    <p:sldId id="422" r:id="rId25"/>
    <p:sldId id="423" r:id="rId26"/>
    <p:sldId id="424" r:id="rId27"/>
    <p:sldId id="351" r:id="rId28"/>
    <p:sldId id="352" r:id="rId29"/>
    <p:sldId id="353" r:id="rId30"/>
    <p:sldId id="354" r:id="rId31"/>
    <p:sldId id="355" r:id="rId32"/>
    <p:sldId id="356" r:id="rId33"/>
    <p:sldId id="358" r:id="rId34"/>
    <p:sldId id="384" r:id="rId35"/>
    <p:sldId id="385" r:id="rId36"/>
    <p:sldId id="386" r:id="rId37"/>
    <p:sldId id="387" r:id="rId38"/>
    <p:sldId id="363" r:id="rId39"/>
    <p:sldId id="364" r:id="rId40"/>
    <p:sldId id="365" r:id="rId41"/>
    <p:sldId id="366" r:id="rId42"/>
    <p:sldId id="367" r:id="rId43"/>
    <p:sldId id="368" r:id="rId44"/>
    <p:sldId id="425" r:id="rId45"/>
    <p:sldId id="426" r:id="rId46"/>
    <p:sldId id="427" r:id="rId47"/>
    <p:sldId id="428" r:id="rId48"/>
    <p:sldId id="373" r:id="rId49"/>
    <p:sldId id="374" r:id="rId50"/>
    <p:sldId id="375" r:id="rId51"/>
    <p:sldId id="376" r:id="rId52"/>
    <p:sldId id="377" r:id="rId53"/>
    <p:sldId id="378" r:id="rId54"/>
    <p:sldId id="379" r:id="rId55"/>
    <p:sldId id="380" r:id="rId56"/>
    <p:sldId id="381" r:id="rId57"/>
    <p:sldId id="382" r:id="rId58"/>
  </p:sldIdLst>
  <p:sldSz cx="12192000" cy="6858000"/>
  <p:notesSz cx="6858000" cy="9144000"/>
  <p:embeddedFontLst>
    <p:embeddedFont>
      <p:font typeface="思源黑体 CN Medium" panose="020B0600000000000000" pitchFamily="34" charset="-122"/>
      <p:regular r:id="rId65"/>
    </p:embeddedFont>
    <p:embeddedFont>
      <p:font typeface="汉仪许静行楷W" panose="00020600040101010101" pitchFamily="18" charset="-122"/>
      <p:regular r:id="rId66"/>
    </p:embeddedFont>
    <p:embeddedFont>
      <p:font typeface="思源黑体 CN Bold" panose="020B0800000000000000" pitchFamily="34" charset="-122"/>
      <p:bold r:id="rId67"/>
    </p:embeddedFont>
    <p:embeddedFont>
      <p:font typeface="微软雅黑" panose="020B0503020204020204" charset="-122"/>
      <p:regular r:id="rId68"/>
    </p:embeddedFont>
    <p:embeddedFont>
      <p:font typeface="华康俪金黑W8" panose="020B0809000000000000" charset="-122"/>
      <p:regular r:id="rId69"/>
    </p:embeddedFont>
    <p:embeddedFont>
      <p:font typeface="等线" panose="02010600030101010101" charset="-122"/>
      <p:regular r:id="rId70"/>
    </p:embeddedFont>
    <p:embeddedFont>
      <p:font typeface="Calibri" panose="020F0502020204030204" charset="0"/>
      <p:regular r:id="rId71"/>
      <p:bold r:id="rId72"/>
      <p:italic r:id="rId73"/>
      <p:boldItalic r:id="rId74"/>
    </p:embeddedFont>
  </p:embeddedFontLst>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7" userDrawn="1">
          <p15:clr>
            <a:srgbClr val="A4A3A4"/>
          </p15:clr>
        </p15:guide>
        <p15:guide id="2" pos="38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7"/>
    <a:srgbClr val="FFF6E7"/>
    <a:srgbClr val="FFEFD6"/>
    <a:srgbClr val="AE0E02"/>
    <a:srgbClr val="9D1B19"/>
    <a:srgbClr val="FED598"/>
    <a:srgbClr val="FEDE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42" d="100"/>
          <a:sy n="42" d="100"/>
        </p:scale>
        <p:origin x="54" y="516"/>
      </p:cViewPr>
      <p:guideLst>
        <p:guide orient="horz" pos="2177"/>
        <p:guide pos="3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5" Type="http://schemas.openxmlformats.org/officeDocument/2006/relationships/tags" Target="tags/tag300.xml"/><Relationship Id="rId74" Type="http://schemas.openxmlformats.org/officeDocument/2006/relationships/font" Target="fonts/font10.fntdata"/><Relationship Id="rId73" Type="http://schemas.openxmlformats.org/officeDocument/2006/relationships/font" Target="fonts/font9.fntdata"/><Relationship Id="rId72" Type="http://schemas.openxmlformats.org/officeDocument/2006/relationships/font" Target="fonts/font8.fntdata"/><Relationship Id="rId71" Type="http://schemas.openxmlformats.org/officeDocument/2006/relationships/font" Target="fonts/font7.fntdata"/><Relationship Id="rId70" Type="http://schemas.openxmlformats.org/officeDocument/2006/relationships/font" Target="fonts/font6.fntdata"/><Relationship Id="rId7" Type="http://schemas.openxmlformats.org/officeDocument/2006/relationships/slide" Target="slides/slide4.xml"/><Relationship Id="rId69" Type="http://schemas.openxmlformats.org/officeDocument/2006/relationships/font" Target="fonts/font5.fntdata"/><Relationship Id="rId68" Type="http://schemas.openxmlformats.org/officeDocument/2006/relationships/font" Target="fonts/font4.fntdata"/><Relationship Id="rId67" Type="http://schemas.openxmlformats.org/officeDocument/2006/relationships/font" Target="fonts/font3.fntdata"/><Relationship Id="rId66" Type="http://schemas.openxmlformats.org/officeDocument/2006/relationships/font" Target="fonts/font2.fntdata"/><Relationship Id="rId65" Type="http://schemas.openxmlformats.org/officeDocument/2006/relationships/font" Target="fonts/font1.fntdata"/><Relationship Id="rId64" Type="http://schemas.openxmlformats.org/officeDocument/2006/relationships/customXml" Target="../customXml/item1.xml"/><Relationship Id="rId63" Type="http://schemas.openxmlformats.org/officeDocument/2006/relationships/customXmlProps" Target="../customXml/itemProps299.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handoutMaster" Target="handoutMasters/handoutMaster1.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F1087-7008-4E8A-8E1F-59CDF390C28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562BC-23D6-44D8-8EBE-96125C56FD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E562BC-23D6-44D8-8EBE-96125C56FD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9FC4112-41A8-4BE6-9140-60B0563301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615587-48F2-460F-A924-2291761720D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01A4213-9F72-4B4E-87C1-158C92837F2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CF0A8A-B2F6-42AB-B115-4F7C1C220F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C4112-41A8-4BE6-9140-60B05633011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15587-48F2-460F-A924-2291761720D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9" Type="http://schemas.openxmlformats.org/officeDocument/2006/relationships/notesSlide" Target="../notesSlides/notesSlide10.xml"/><Relationship Id="rId28" Type="http://schemas.openxmlformats.org/officeDocument/2006/relationships/slideLayout" Target="../slideLayouts/slideLayout1.xml"/><Relationship Id="rId27" Type="http://schemas.openxmlformats.org/officeDocument/2006/relationships/tags" Target="../tags/tag155.xml"/><Relationship Id="rId26" Type="http://schemas.openxmlformats.org/officeDocument/2006/relationships/tags" Target="../tags/tag154.xml"/><Relationship Id="rId25" Type="http://schemas.openxmlformats.org/officeDocument/2006/relationships/tags" Target="../tags/tag153.xml"/><Relationship Id="rId24" Type="http://schemas.openxmlformats.org/officeDocument/2006/relationships/tags" Target="../tags/tag152.xml"/><Relationship Id="rId23" Type="http://schemas.openxmlformats.org/officeDocument/2006/relationships/tags" Target="../tags/tag151.xml"/><Relationship Id="rId22" Type="http://schemas.openxmlformats.org/officeDocument/2006/relationships/tags" Target="../tags/tag150.xml"/><Relationship Id="rId21" Type="http://schemas.openxmlformats.org/officeDocument/2006/relationships/tags" Target="../tags/tag149.xml"/><Relationship Id="rId20" Type="http://schemas.openxmlformats.org/officeDocument/2006/relationships/tags" Target="../tags/tag148.xml"/><Relationship Id="rId2" Type="http://schemas.openxmlformats.org/officeDocument/2006/relationships/tags" Target="../tags/tag130.xml"/><Relationship Id="rId19" Type="http://schemas.openxmlformats.org/officeDocument/2006/relationships/tags" Target="../tags/tag147.xml"/><Relationship Id="rId18" Type="http://schemas.openxmlformats.org/officeDocument/2006/relationships/tags" Target="../tags/tag146.xml"/><Relationship Id="rId17" Type="http://schemas.openxmlformats.org/officeDocument/2006/relationships/tags" Target="../tags/tag145.xml"/><Relationship Id="rId16" Type="http://schemas.openxmlformats.org/officeDocument/2006/relationships/tags" Target="../tags/tag144.xml"/><Relationship Id="rId15" Type="http://schemas.openxmlformats.org/officeDocument/2006/relationships/tags" Target="../tags/tag143.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9" Type="http://schemas.openxmlformats.org/officeDocument/2006/relationships/notesSlide" Target="../notesSlides/notesSlide11.xml"/><Relationship Id="rId28" Type="http://schemas.openxmlformats.org/officeDocument/2006/relationships/slideLayout" Target="../slideLayouts/slideLayout1.xml"/><Relationship Id="rId27" Type="http://schemas.openxmlformats.org/officeDocument/2006/relationships/tags" Target="../tags/tag181.xml"/><Relationship Id="rId26" Type="http://schemas.openxmlformats.org/officeDocument/2006/relationships/tags" Target="../tags/tag180.xml"/><Relationship Id="rId25" Type="http://schemas.openxmlformats.org/officeDocument/2006/relationships/tags" Target="../tags/tag179.xml"/><Relationship Id="rId24" Type="http://schemas.openxmlformats.org/officeDocument/2006/relationships/tags" Target="../tags/tag178.xml"/><Relationship Id="rId23" Type="http://schemas.openxmlformats.org/officeDocument/2006/relationships/tags" Target="../tags/tag177.xml"/><Relationship Id="rId22" Type="http://schemas.openxmlformats.org/officeDocument/2006/relationships/tags" Target="../tags/tag176.xml"/><Relationship Id="rId21" Type="http://schemas.openxmlformats.org/officeDocument/2006/relationships/tags" Target="../tags/tag175.xml"/><Relationship Id="rId20" Type="http://schemas.openxmlformats.org/officeDocument/2006/relationships/tags" Target="../tags/tag174.xml"/><Relationship Id="rId2" Type="http://schemas.openxmlformats.org/officeDocument/2006/relationships/tags" Target="../tags/tag156.xml"/><Relationship Id="rId19" Type="http://schemas.openxmlformats.org/officeDocument/2006/relationships/tags" Target="../tags/tag173.xml"/><Relationship Id="rId18" Type="http://schemas.openxmlformats.org/officeDocument/2006/relationships/tags" Target="../tags/tag172.xml"/><Relationship Id="rId17" Type="http://schemas.openxmlformats.org/officeDocument/2006/relationships/tags" Target="../tags/tag171.xml"/><Relationship Id="rId16" Type="http://schemas.openxmlformats.org/officeDocument/2006/relationships/tags" Target="../tags/tag170.xml"/><Relationship Id="rId15" Type="http://schemas.openxmlformats.org/officeDocument/2006/relationships/tags" Target="../tags/tag169.xml"/><Relationship Id="rId14" Type="http://schemas.openxmlformats.org/officeDocument/2006/relationships/tags" Target="../tags/tag168.xml"/><Relationship Id="rId13" Type="http://schemas.openxmlformats.org/officeDocument/2006/relationships/tags" Target="../tags/tag167.xml"/><Relationship Id="rId12" Type="http://schemas.openxmlformats.org/officeDocument/2006/relationships/tags" Target="../tags/tag166.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9" Type="http://schemas.openxmlformats.org/officeDocument/2006/relationships/notesSlide" Target="../notesSlides/notesSlide12.xml"/><Relationship Id="rId28" Type="http://schemas.openxmlformats.org/officeDocument/2006/relationships/slideLayout" Target="../slideLayouts/slideLayout1.xml"/><Relationship Id="rId27" Type="http://schemas.openxmlformats.org/officeDocument/2006/relationships/tags" Target="../tags/tag207.xml"/><Relationship Id="rId26" Type="http://schemas.openxmlformats.org/officeDocument/2006/relationships/tags" Target="../tags/tag206.xml"/><Relationship Id="rId25" Type="http://schemas.openxmlformats.org/officeDocument/2006/relationships/tags" Target="../tags/tag205.xml"/><Relationship Id="rId24" Type="http://schemas.openxmlformats.org/officeDocument/2006/relationships/tags" Target="../tags/tag204.xml"/><Relationship Id="rId23" Type="http://schemas.openxmlformats.org/officeDocument/2006/relationships/tags" Target="../tags/tag203.xml"/><Relationship Id="rId22" Type="http://schemas.openxmlformats.org/officeDocument/2006/relationships/tags" Target="../tags/tag202.xml"/><Relationship Id="rId21" Type="http://schemas.openxmlformats.org/officeDocument/2006/relationships/tags" Target="../tags/tag201.xml"/><Relationship Id="rId20" Type="http://schemas.openxmlformats.org/officeDocument/2006/relationships/tags" Target="../tags/tag200.xml"/><Relationship Id="rId2" Type="http://schemas.openxmlformats.org/officeDocument/2006/relationships/tags" Target="../tags/tag182.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tags" Target="../tags/tag195.xml"/><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1" Type="http://schemas.openxmlformats.org/officeDocument/2006/relationships/notesSlide" Target="../notesSlides/notesSlide14.xml"/><Relationship Id="rId10" Type="http://schemas.openxmlformats.org/officeDocument/2006/relationships/slideLayout" Target="../slideLayouts/slideLayout1.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0" Type="http://schemas.openxmlformats.org/officeDocument/2006/relationships/notesSlide" Target="../notesSlides/notesSlide17.xml"/><Relationship Id="rId3" Type="http://schemas.openxmlformats.org/officeDocument/2006/relationships/tags" Target="../tags/tag217.xml"/><Relationship Id="rId29" Type="http://schemas.openxmlformats.org/officeDocument/2006/relationships/slideLayout" Target="../slideLayouts/slideLayout1.xml"/><Relationship Id="rId28" Type="http://schemas.openxmlformats.org/officeDocument/2006/relationships/tags" Target="../tags/tag242.xml"/><Relationship Id="rId27" Type="http://schemas.openxmlformats.org/officeDocument/2006/relationships/tags" Target="../tags/tag241.xml"/><Relationship Id="rId26" Type="http://schemas.openxmlformats.org/officeDocument/2006/relationships/tags" Target="../tags/tag240.xml"/><Relationship Id="rId25" Type="http://schemas.openxmlformats.org/officeDocument/2006/relationships/tags" Target="../tags/tag239.xml"/><Relationship Id="rId24" Type="http://schemas.openxmlformats.org/officeDocument/2006/relationships/tags" Target="../tags/tag238.xml"/><Relationship Id="rId23" Type="http://schemas.openxmlformats.org/officeDocument/2006/relationships/tags" Target="../tags/tag237.xml"/><Relationship Id="rId22" Type="http://schemas.openxmlformats.org/officeDocument/2006/relationships/tags" Target="../tags/tag236.xml"/><Relationship Id="rId21" Type="http://schemas.openxmlformats.org/officeDocument/2006/relationships/tags" Target="../tags/tag235.xml"/><Relationship Id="rId20" Type="http://schemas.openxmlformats.org/officeDocument/2006/relationships/tags" Target="../tags/tag234.xml"/><Relationship Id="rId2" Type="http://schemas.openxmlformats.org/officeDocument/2006/relationships/tags" Target="../tags/tag216.xml"/><Relationship Id="rId19" Type="http://schemas.openxmlformats.org/officeDocument/2006/relationships/tags" Target="../tags/tag233.xml"/><Relationship Id="rId18" Type="http://schemas.openxmlformats.org/officeDocument/2006/relationships/tags" Target="../tags/tag232.xml"/><Relationship Id="rId17" Type="http://schemas.openxmlformats.org/officeDocument/2006/relationships/tags" Target="../tags/tag231.xml"/><Relationship Id="rId16" Type="http://schemas.openxmlformats.org/officeDocument/2006/relationships/tags" Target="../tags/tag230.xml"/><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7" Type="http://schemas.openxmlformats.org/officeDocument/2006/relationships/notesSlide" Target="../notesSlides/notesSlide25.xml"/><Relationship Id="rId16" Type="http://schemas.openxmlformats.org/officeDocument/2006/relationships/slideLayout" Target="../slideLayouts/slideLayout1.xml"/><Relationship Id="rId15" Type="http://schemas.openxmlformats.org/officeDocument/2006/relationships/image" Target="../media/image17.jpeg"/><Relationship Id="rId14" Type="http://schemas.openxmlformats.org/officeDocument/2006/relationships/image" Target="../media/image16.jpeg"/><Relationship Id="rId13" Type="http://schemas.openxmlformats.org/officeDocument/2006/relationships/image" Target="../media/image15.jpeg"/><Relationship Id="rId12" Type="http://schemas.openxmlformats.org/officeDocument/2006/relationships/image" Target="../media/image14.jpeg"/><Relationship Id="rId11" Type="http://schemas.openxmlformats.org/officeDocument/2006/relationships/image" Target="../media/image13.jpeg"/><Relationship Id="rId10" Type="http://schemas.openxmlformats.org/officeDocument/2006/relationships/image" Target="../media/image12.jpe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8" Type="http://schemas.openxmlformats.org/officeDocument/2006/relationships/notesSlide" Target="../notesSlides/notesSlide3.xml"/><Relationship Id="rId17" Type="http://schemas.openxmlformats.org/officeDocument/2006/relationships/slideLayout" Target="../slideLayouts/slideLayout1.xml"/><Relationship Id="rId16" Type="http://schemas.openxmlformats.org/officeDocument/2006/relationships/image" Target="../media/image6.png"/><Relationship Id="rId15" Type="http://schemas.openxmlformats.org/officeDocument/2006/relationships/image" Target="../media/image5.png"/><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5" Type="http://schemas.openxmlformats.org/officeDocument/2006/relationships/notesSlide" Target="../notesSlides/notesSlide31.xml"/><Relationship Id="rId14" Type="http://schemas.openxmlformats.org/officeDocument/2006/relationships/slideLayout" Target="../slideLayouts/slideLayout1.xml"/><Relationship Id="rId13" Type="http://schemas.openxmlformats.org/officeDocument/2006/relationships/image" Target="../media/image21.jpeg"/><Relationship Id="rId12" Type="http://schemas.openxmlformats.org/officeDocument/2006/relationships/image" Target="../media/image20.jpeg"/><Relationship Id="rId11" Type="http://schemas.openxmlformats.org/officeDocument/2006/relationships/image" Target="../media/image19.jpeg"/><Relationship Id="rId10" Type="http://schemas.openxmlformats.org/officeDocument/2006/relationships/image" Target="../media/image18.jpeg"/><Relationship Id="rId1"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6.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6" Type="http://schemas.openxmlformats.org/officeDocument/2006/relationships/notesSlide" Target="../notesSlides/notesSlide36.xml"/><Relationship Id="rId15" Type="http://schemas.openxmlformats.org/officeDocument/2006/relationships/slideLayout" Target="../slideLayouts/slideLayout1.xml"/><Relationship Id="rId14" Type="http://schemas.openxmlformats.org/officeDocument/2006/relationships/image" Target="../media/image26.jpeg"/><Relationship Id="rId13" Type="http://schemas.openxmlformats.org/officeDocument/2006/relationships/image" Target="../media/image25.jpeg"/><Relationship Id="rId12" Type="http://schemas.openxmlformats.org/officeDocument/2006/relationships/image" Target="../media/image24.jpeg"/><Relationship Id="rId11" Type="http://schemas.openxmlformats.org/officeDocument/2006/relationships/image" Target="../media/image23.jpeg"/><Relationship Id="rId10" Type="http://schemas.openxmlformats.org/officeDocument/2006/relationships/image" Target="../media/image22.jpeg"/><Relationship Id="rId1"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8" Type="http://schemas.openxmlformats.org/officeDocument/2006/relationships/notesSlide" Target="../notesSlides/notesSlide4.xml"/><Relationship Id="rId17" Type="http://schemas.openxmlformats.org/officeDocument/2006/relationships/slideLayout" Target="../slideLayouts/slideLayout1.xml"/><Relationship Id="rId16" Type="http://schemas.openxmlformats.org/officeDocument/2006/relationships/image" Target="../media/image8.jpeg"/><Relationship Id="rId15" Type="http://schemas.openxmlformats.org/officeDocument/2006/relationships/image" Target="../media/image7.png"/><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1.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8" Type="http://schemas.openxmlformats.org/officeDocument/2006/relationships/notesSlide" Target="../notesSlides/notesSlide41.xml"/><Relationship Id="rId17" Type="http://schemas.openxmlformats.org/officeDocument/2006/relationships/slideLayout" Target="../slideLayouts/slideLayout1.xml"/><Relationship Id="rId16" Type="http://schemas.openxmlformats.org/officeDocument/2006/relationships/image" Target="../media/image30.png"/><Relationship Id="rId15" Type="http://schemas.openxmlformats.org/officeDocument/2006/relationships/tags" Target="../tags/tag277.xml"/><Relationship Id="rId14" Type="http://schemas.openxmlformats.org/officeDocument/2006/relationships/image" Target="../media/image29.jpeg"/><Relationship Id="rId13" Type="http://schemas.openxmlformats.org/officeDocument/2006/relationships/image" Target="../media/image28.jpeg"/><Relationship Id="rId12" Type="http://schemas.openxmlformats.org/officeDocument/2006/relationships/tags" Target="../tags/tag276.xml"/><Relationship Id="rId11" Type="http://schemas.openxmlformats.org/officeDocument/2006/relationships/image" Target="../media/image27.jpeg"/><Relationship Id="rId10" Type="http://schemas.openxmlformats.org/officeDocument/2006/relationships/tags" Target="../tags/tag275.xml"/><Relationship Id="rId1"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6.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6" Type="http://schemas.openxmlformats.org/officeDocument/2006/relationships/notesSlide" Target="../notesSlides/notesSlide46.xml"/><Relationship Id="rId15" Type="http://schemas.openxmlformats.org/officeDocument/2006/relationships/slideLayout" Target="../slideLayouts/slideLayout1.xml"/><Relationship Id="rId14" Type="http://schemas.openxmlformats.org/officeDocument/2006/relationships/image" Target="../media/image35.jpeg"/><Relationship Id="rId13" Type="http://schemas.openxmlformats.org/officeDocument/2006/relationships/image" Target="../media/image34.jpeg"/><Relationship Id="rId12" Type="http://schemas.openxmlformats.org/officeDocument/2006/relationships/image" Target="../media/image33.jpeg"/><Relationship Id="rId11" Type="http://schemas.openxmlformats.org/officeDocument/2006/relationships/image" Target="../media/image32.jpeg"/><Relationship Id="rId10" Type="http://schemas.openxmlformats.org/officeDocument/2006/relationships/image" Target="../media/image31.jpeg"/><Relationship Id="rId1"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2.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5" Type="http://schemas.openxmlformats.org/officeDocument/2006/relationships/notesSlide" Target="../notesSlides/notesSlide52.xml"/><Relationship Id="rId14" Type="http://schemas.openxmlformats.org/officeDocument/2006/relationships/slideLayout" Target="../slideLayouts/slideLayout1.xml"/><Relationship Id="rId13" Type="http://schemas.openxmlformats.org/officeDocument/2006/relationships/image" Target="../media/image37.jpeg"/><Relationship Id="rId12" Type="http://schemas.openxmlformats.org/officeDocument/2006/relationships/tags" Target="../tags/tag295.xml"/><Relationship Id="rId11" Type="http://schemas.openxmlformats.org/officeDocument/2006/relationships/image" Target="../media/image36.jpeg"/><Relationship Id="rId10" Type="http://schemas.openxmlformats.org/officeDocument/2006/relationships/tags" Target="../tags/tag294.xml"/><Relationship Id="rId1"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1.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7" Type="http://schemas.openxmlformats.org/officeDocument/2006/relationships/notesSlide" Target="../notesSlides/notesSlide7.xml"/><Relationship Id="rId46" Type="http://schemas.openxmlformats.org/officeDocument/2006/relationships/slideLayout" Target="../slideLayouts/slideLayout1.xml"/><Relationship Id="rId45" Type="http://schemas.openxmlformats.org/officeDocument/2006/relationships/tags" Target="../tags/tag77.xml"/><Relationship Id="rId44" Type="http://schemas.openxmlformats.org/officeDocument/2006/relationships/tags" Target="../tags/tag76.xml"/><Relationship Id="rId43" Type="http://schemas.openxmlformats.org/officeDocument/2006/relationships/tags" Target="../tags/tag75.xml"/><Relationship Id="rId42" Type="http://schemas.openxmlformats.org/officeDocument/2006/relationships/tags" Target="../tags/tag74.xml"/><Relationship Id="rId41" Type="http://schemas.openxmlformats.org/officeDocument/2006/relationships/tags" Target="../tags/tag73.xml"/><Relationship Id="rId40" Type="http://schemas.openxmlformats.org/officeDocument/2006/relationships/tags" Target="../tags/tag72.xml"/><Relationship Id="rId4" Type="http://schemas.openxmlformats.org/officeDocument/2006/relationships/tags" Target="../tags/tag36.xml"/><Relationship Id="rId39" Type="http://schemas.openxmlformats.org/officeDocument/2006/relationships/tags" Target="../tags/tag71.xml"/><Relationship Id="rId38" Type="http://schemas.openxmlformats.org/officeDocument/2006/relationships/tags" Target="../tags/tag70.xml"/><Relationship Id="rId37" Type="http://schemas.openxmlformats.org/officeDocument/2006/relationships/tags" Target="../tags/tag69.xml"/><Relationship Id="rId36" Type="http://schemas.openxmlformats.org/officeDocument/2006/relationships/tags" Target="../tags/tag68.xml"/><Relationship Id="rId35" Type="http://schemas.openxmlformats.org/officeDocument/2006/relationships/tags" Target="../tags/tag67.xml"/><Relationship Id="rId34" Type="http://schemas.openxmlformats.org/officeDocument/2006/relationships/tags" Target="../tags/tag66.xml"/><Relationship Id="rId33" Type="http://schemas.openxmlformats.org/officeDocument/2006/relationships/tags" Target="../tags/tag65.xml"/><Relationship Id="rId32" Type="http://schemas.openxmlformats.org/officeDocument/2006/relationships/tags" Target="../tags/tag64.xml"/><Relationship Id="rId31" Type="http://schemas.openxmlformats.org/officeDocument/2006/relationships/tags" Target="../tags/tag63.xml"/><Relationship Id="rId30" Type="http://schemas.openxmlformats.org/officeDocument/2006/relationships/tags" Target="../tags/tag62.xml"/><Relationship Id="rId3" Type="http://schemas.openxmlformats.org/officeDocument/2006/relationships/tags" Target="../tags/tag35.xml"/><Relationship Id="rId29" Type="http://schemas.openxmlformats.org/officeDocument/2006/relationships/tags" Target="../tags/tag61.xml"/><Relationship Id="rId28" Type="http://schemas.openxmlformats.org/officeDocument/2006/relationships/tags" Target="../tags/tag60.xml"/><Relationship Id="rId27" Type="http://schemas.openxmlformats.org/officeDocument/2006/relationships/tags" Target="../tags/tag59.xml"/><Relationship Id="rId26" Type="http://schemas.openxmlformats.org/officeDocument/2006/relationships/tags" Target="../tags/tag58.xml"/><Relationship Id="rId25" Type="http://schemas.openxmlformats.org/officeDocument/2006/relationships/tags" Target="../tags/tag57.xml"/><Relationship Id="rId24" Type="http://schemas.openxmlformats.org/officeDocument/2006/relationships/tags" Target="../tags/tag56.xml"/><Relationship Id="rId23" Type="http://schemas.openxmlformats.org/officeDocument/2006/relationships/tags" Target="../tags/tag55.xml"/><Relationship Id="rId22" Type="http://schemas.openxmlformats.org/officeDocument/2006/relationships/tags" Target="../tags/tag54.xml"/><Relationship Id="rId21" Type="http://schemas.openxmlformats.org/officeDocument/2006/relationships/tags" Target="../tags/tag53.xml"/><Relationship Id="rId20" Type="http://schemas.openxmlformats.org/officeDocument/2006/relationships/tags" Target="../tags/tag52.xml"/><Relationship Id="rId2" Type="http://schemas.openxmlformats.org/officeDocument/2006/relationships/tags" Target="../tags/tag34.xml"/><Relationship Id="rId19" Type="http://schemas.openxmlformats.org/officeDocument/2006/relationships/tags" Target="../tags/tag51.xml"/><Relationship Id="rId18" Type="http://schemas.openxmlformats.org/officeDocument/2006/relationships/tags" Target="../tags/tag50.xml"/><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9" Type="http://schemas.openxmlformats.org/officeDocument/2006/relationships/notesSlide" Target="../notesSlides/notesSlide8.xml"/><Relationship Id="rId28" Type="http://schemas.openxmlformats.org/officeDocument/2006/relationships/slideLayout" Target="../slideLayouts/slideLayout1.xml"/><Relationship Id="rId27" Type="http://schemas.openxmlformats.org/officeDocument/2006/relationships/tags" Target="../tags/tag103.xml"/><Relationship Id="rId26" Type="http://schemas.openxmlformats.org/officeDocument/2006/relationships/tags" Target="../tags/tag102.xml"/><Relationship Id="rId25" Type="http://schemas.openxmlformats.org/officeDocument/2006/relationships/tags" Target="../tags/tag101.xml"/><Relationship Id="rId24" Type="http://schemas.openxmlformats.org/officeDocument/2006/relationships/tags" Target="../tags/tag100.xml"/><Relationship Id="rId23" Type="http://schemas.openxmlformats.org/officeDocument/2006/relationships/tags" Target="../tags/tag99.xml"/><Relationship Id="rId22" Type="http://schemas.openxmlformats.org/officeDocument/2006/relationships/tags" Target="../tags/tag98.xml"/><Relationship Id="rId21" Type="http://schemas.openxmlformats.org/officeDocument/2006/relationships/tags" Target="../tags/tag97.xml"/><Relationship Id="rId20" Type="http://schemas.openxmlformats.org/officeDocument/2006/relationships/tags" Target="../tags/tag96.xml"/><Relationship Id="rId2" Type="http://schemas.openxmlformats.org/officeDocument/2006/relationships/tags" Target="../tags/tag78.xml"/><Relationship Id="rId19" Type="http://schemas.openxmlformats.org/officeDocument/2006/relationships/tags" Target="../tags/tag95.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9" Type="http://schemas.openxmlformats.org/officeDocument/2006/relationships/notesSlide" Target="../notesSlides/notesSlide9.xml"/><Relationship Id="rId28" Type="http://schemas.openxmlformats.org/officeDocument/2006/relationships/slideLayout" Target="../slideLayouts/slideLayout1.xml"/><Relationship Id="rId27" Type="http://schemas.openxmlformats.org/officeDocument/2006/relationships/tags" Target="../tags/tag129.xml"/><Relationship Id="rId26" Type="http://schemas.openxmlformats.org/officeDocument/2006/relationships/tags" Target="../tags/tag128.xml"/><Relationship Id="rId25" Type="http://schemas.openxmlformats.org/officeDocument/2006/relationships/tags" Target="../tags/tag127.xml"/><Relationship Id="rId24" Type="http://schemas.openxmlformats.org/officeDocument/2006/relationships/tags" Target="../tags/tag126.xml"/><Relationship Id="rId23" Type="http://schemas.openxmlformats.org/officeDocument/2006/relationships/tags" Target="../tags/tag125.xml"/><Relationship Id="rId22" Type="http://schemas.openxmlformats.org/officeDocument/2006/relationships/tags" Target="../tags/tag124.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tags" Target="../tags/tag104.xml"/><Relationship Id="rId19" Type="http://schemas.openxmlformats.org/officeDocument/2006/relationships/tags" Target="../tags/tag121.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814" y="0"/>
            <a:ext cx="12192000" cy="6858000"/>
          </a:xfrm>
          <a:prstGeom prst="rect">
            <a:avLst/>
          </a:prstGeom>
        </p:spPr>
      </p:pic>
      <p:pic>
        <p:nvPicPr>
          <p:cNvPr id="8" name="图片 7"/>
          <p:cNvPicPr>
            <a:picLocks noChangeAspect="1"/>
          </p:cNvPicPr>
          <p:nvPr/>
        </p:nvPicPr>
        <p:blipFill>
          <a:blip r:embed="rId2"/>
          <a:stretch>
            <a:fillRect/>
          </a:stretch>
        </p:blipFill>
        <p:spPr>
          <a:xfrm>
            <a:off x="0" y="3236595"/>
            <a:ext cx="12192000" cy="3621405"/>
          </a:xfrm>
          <a:prstGeom prst="rect">
            <a:avLst/>
          </a:prstGeom>
        </p:spPr>
      </p:pic>
      <p:grpSp>
        <p:nvGrpSpPr>
          <p:cNvPr id="6" name="组合 5"/>
          <p:cNvGrpSpPr/>
          <p:nvPr/>
        </p:nvGrpSpPr>
        <p:grpSpPr>
          <a:xfrm>
            <a:off x="1732220" y="704851"/>
            <a:ext cx="8660704" cy="2784475"/>
            <a:chOff x="1303772" y="1220781"/>
            <a:chExt cx="8660704" cy="2784475"/>
          </a:xfrm>
        </p:grpSpPr>
        <p:sp>
          <p:nvSpPr>
            <p:cNvPr id="7" name="文本框 6"/>
            <p:cNvSpPr txBox="1"/>
            <p:nvPr/>
          </p:nvSpPr>
          <p:spPr>
            <a:xfrm>
              <a:off x="1303772" y="1220781"/>
              <a:ext cx="1946787" cy="2784475"/>
            </a:xfrm>
            <a:prstGeom prst="rect">
              <a:avLst/>
            </a:prstGeom>
            <a:noFill/>
          </p:spPr>
          <p:txBody>
            <a:bodyPr wrap="square" rtlCol="0">
              <a:spAutoFit/>
            </a:bodyPr>
            <a:lstStyle/>
            <a:p>
              <a:r>
                <a:rPr lang="zh-CN" altLang="en-US" sz="175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rPr>
                <a:t>知</a:t>
              </a:r>
              <a:endParaRPr lang="zh-CN" altLang="en-US" sz="175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endParaRPr>
            </a:p>
          </p:txBody>
        </p:sp>
        <p:sp>
          <p:nvSpPr>
            <p:cNvPr id="9" name="文本框 8"/>
            <p:cNvSpPr txBox="1"/>
            <p:nvPr/>
          </p:nvSpPr>
          <p:spPr>
            <a:xfrm>
              <a:off x="3061200" y="1929975"/>
              <a:ext cx="1946787" cy="1938020"/>
            </a:xfrm>
            <a:prstGeom prst="rect">
              <a:avLst/>
            </a:prstGeom>
            <a:noFill/>
          </p:spPr>
          <p:txBody>
            <a:bodyPr wrap="square" rtlCol="0">
              <a:spAutoFit/>
            </a:bodyPr>
            <a:lstStyle/>
            <a:p>
              <a:r>
                <a:rPr lang="zh-CN" altLang="en-US" sz="120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rPr>
                <a:t>纪</a:t>
              </a:r>
              <a:endParaRPr lang="zh-CN" altLang="en-US" sz="120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endParaRPr>
            </a:p>
          </p:txBody>
        </p:sp>
        <p:sp>
          <p:nvSpPr>
            <p:cNvPr id="12" name="文本框 11"/>
            <p:cNvSpPr txBox="1"/>
            <p:nvPr/>
          </p:nvSpPr>
          <p:spPr>
            <a:xfrm>
              <a:off x="4253276" y="1474231"/>
              <a:ext cx="1946787" cy="2214880"/>
            </a:xfrm>
            <a:prstGeom prst="rect">
              <a:avLst/>
            </a:prstGeom>
            <a:noFill/>
          </p:spPr>
          <p:txBody>
            <a:bodyPr wrap="square" rtlCol="0">
              <a:spAutoFit/>
            </a:bodyPr>
            <a:lstStyle/>
            <a:p>
              <a:r>
                <a:rPr lang="zh-CN" altLang="en-US" sz="138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rPr>
                <a:t>明</a:t>
              </a:r>
              <a:endParaRPr lang="zh-CN" altLang="en-US" sz="138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endParaRPr>
            </a:p>
          </p:txBody>
        </p:sp>
        <p:sp>
          <p:nvSpPr>
            <p:cNvPr id="14" name="文本框 13"/>
            <p:cNvSpPr txBox="1"/>
            <p:nvPr/>
          </p:nvSpPr>
          <p:spPr>
            <a:xfrm>
              <a:off x="5667552" y="1617907"/>
              <a:ext cx="1946787" cy="2214880"/>
            </a:xfrm>
            <a:prstGeom prst="rect">
              <a:avLst/>
            </a:prstGeom>
            <a:noFill/>
          </p:spPr>
          <p:txBody>
            <a:bodyPr wrap="square" rtlCol="0">
              <a:spAutoFit/>
            </a:bodyPr>
            <a:lstStyle/>
            <a:p>
              <a:r>
                <a:rPr lang="zh-CN" altLang="en-US" sz="138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rPr>
                <a:t>纪</a:t>
              </a:r>
              <a:endParaRPr lang="zh-CN" altLang="en-US" sz="138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endParaRPr>
            </a:p>
          </p:txBody>
        </p:sp>
        <p:sp>
          <p:nvSpPr>
            <p:cNvPr id="15" name="文本框 14"/>
            <p:cNvSpPr txBox="1"/>
            <p:nvPr/>
          </p:nvSpPr>
          <p:spPr>
            <a:xfrm>
              <a:off x="6898360" y="1693294"/>
              <a:ext cx="1290932" cy="1861185"/>
            </a:xfrm>
            <a:prstGeom prst="rect">
              <a:avLst/>
            </a:prstGeom>
            <a:noFill/>
          </p:spPr>
          <p:txBody>
            <a:bodyPr wrap="square" rtlCol="0">
              <a:spAutoFit/>
            </a:bodyPr>
            <a:lstStyle/>
            <a:p>
              <a:r>
                <a:rPr lang="zh-CN" altLang="en-US" sz="115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rPr>
                <a:t>守</a:t>
              </a:r>
              <a:endParaRPr lang="zh-CN" altLang="en-US" sz="115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endParaRPr>
            </a:p>
          </p:txBody>
        </p:sp>
        <p:sp>
          <p:nvSpPr>
            <p:cNvPr id="16" name="文本框 15"/>
            <p:cNvSpPr txBox="1"/>
            <p:nvPr/>
          </p:nvSpPr>
          <p:spPr>
            <a:xfrm>
              <a:off x="8017689" y="1298052"/>
              <a:ext cx="1946787" cy="2646045"/>
            </a:xfrm>
            <a:prstGeom prst="rect">
              <a:avLst/>
            </a:prstGeom>
            <a:noFill/>
          </p:spPr>
          <p:txBody>
            <a:bodyPr wrap="square" rtlCol="0">
              <a:spAutoFit/>
            </a:bodyPr>
            <a:lstStyle/>
            <a:p>
              <a:r>
                <a:rPr lang="zh-CN" altLang="en-US" sz="166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rPr>
                <a:t>纪</a:t>
              </a:r>
              <a:endParaRPr lang="zh-CN" altLang="en-US" sz="16600" dirty="0">
                <a:gradFill flip="none" rotWithShape="1">
                  <a:gsLst>
                    <a:gs pos="0">
                      <a:srgbClr val="FFEFD6"/>
                    </a:gs>
                    <a:gs pos="100000">
                      <a:srgbClr val="FED598"/>
                    </a:gs>
                  </a:gsLst>
                  <a:lin ang="5400000" scaled="1"/>
                  <a:tileRect/>
                </a:gradFill>
                <a:effectLst>
                  <a:outerShdw blurRad="38100" dist="50800" dir="2700000" algn="tl">
                    <a:schemeClr val="bg1">
                      <a:lumMod val="50000"/>
                      <a:alpha val="43000"/>
                    </a:schemeClr>
                  </a:outerShdw>
                </a:effectLst>
                <a:latin typeface="汉仪许静行楷W" panose="00020600040101010101" pitchFamily="18" charset="-122"/>
                <a:ea typeface="汉仪许静行楷W" panose="00020600040101010101" pitchFamily="18" charset="-122"/>
              </a:endParaRPr>
            </a:p>
          </p:txBody>
        </p:sp>
      </p:grpSp>
      <p:sp>
        <p:nvSpPr>
          <p:cNvPr id="17" name="文本框 16"/>
          <p:cNvSpPr txBox="1"/>
          <p:nvPr/>
        </p:nvSpPr>
        <p:spPr>
          <a:xfrm>
            <a:off x="3462076" y="3504892"/>
            <a:ext cx="5277366" cy="429895"/>
          </a:xfrm>
          <a:prstGeom prst="rect">
            <a:avLst/>
          </a:prstGeom>
          <a:noFill/>
        </p:spPr>
        <p:txBody>
          <a:bodyPr wrap="square" rtlCol="0">
            <a:spAutoFit/>
          </a:bodyPr>
          <a:lstStyle>
            <a:defPPr>
              <a:defRPr lang="zh-CN"/>
            </a:defPPr>
            <a:lvl1pPr algn="dist">
              <a:defRPr sz="2200" b="1">
                <a:solidFill>
                  <a:srgbClr val="C90C0C"/>
                </a:solidFill>
              </a:defRPr>
            </a:lvl1pPr>
          </a:lstStyle>
          <a:p>
            <a:r>
              <a:rPr lang="zh-CN" b="0" dirty="0">
                <a:gradFill>
                  <a:gsLst>
                    <a:gs pos="0">
                      <a:srgbClr val="FEDEB0"/>
                    </a:gs>
                    <a:gs pos="100000">
                      <a:srgbClr val="FFEFD6"/>
                    </a:gs>
                  </a:gsLst>
                  <a:lin ang="10800000" scaled="1"/>
                </a:gradFill>
                <a:latin typeface="思源黑体 CN Bold" panose="020B0800000000000000" pitchFamily="34" charset="-122"/>
                <a:ea typeface="思源黑体 CN Bold" panose="020B0800000000000000" pitchFamily="34" charset="-122"/>
              </a:rPr>
              <a:t>新修订</a:t>
            </a:r>
            <a:r>
              <a:rPr b="0" dirty="0">
                <a:gradFill>
                  <a:gsLst>
                    <a:gs pos="0">
                      <a:srgbClr val="FEDEB0"/>
                    </a:gs>
                    <a:gs pos="100000">
                      <a:srgbClr val="FFEFD6"/>
                    </a:gs>
                  </a:gsLst>
                  <a:lin ang="10800000" scaled="1"/>
                </a:gradFill>
                <a:latin typeface="思源黑体 CN Bold" panose="020B0800000000000000" pitchFamily="34" charset="-122"/>
                <a:ea typeface="思源黑体 CN Bold" panose="020B0800000000000000" pitchFamily="34" charset="-122"/>
              </a:rPr>
              <a:t>《中国共产党纪律处分条例》</a:t>
            </a:r>
            <a:r>
              <a:rPr lang="zh-CN" b="0" dirty="0">
                <a:gradFill>
                  <a:gsLst>
                    <a:gs pos="0">
                      <a:srgbClr val="FEDEB0"/>
                    </a:gs>
                    <a:gs pos="100000">
                      <a:srgbClr val="FFEFD6"/>
                    </a:gs>
                  </a:gsLst>
                  <a:lin ang="10800000" scaled="1"/>
                </a:gradFill>
                <a:latin typeface="思源黑体 CN Bold" panose="020B0800000000000000" pitchFamily="34" charset="-122"/>
                <a:ea typeface="思源黑体 CN Bold" panose="020B0800000000000000" pitchFamily="34" charset="-122"/>
              </a:rPr>
              <a:t>学习</a:t>
            </a:r>
            <a:endParaRPr lang="zh-CN" b="0" dirty="0">
              <a:gradFill>
                <a:gsLst>
                  <a:gs pos="0">
                    <a:srgbClr val="FEDEB0"/>
                  </a:gs>
                  <a:gs pos="100000">
                    <a:srgbClr val="FFEFD6"/>
                  </a:gs>
                </a:gsLst>
                <a:lin ang="10800000" scaled="1"/>
              </a:gradFill>
              <a:latin typeface="思源黑体 CN Bold" panose="020B0800000000000000" pitchFamily="34" charset="-122"/>
              <a:ea typeface="思源黑体 CN Bold" panose="020B0800000000000000" pitchFamily="34" charset="-122"/>
            </a:endParaRPr>
          </a:p>
        </p:txBody>
      </p:sp>
      <p:grpSp>
        <p:nvGrpSpPr>
          <p:cNvPr id="34" name="组合 33"/>
          <p:cNvGrpSpPr/>
          <p:nvPr/>
        </p:nvGrpSpPr>
        <p:grpSpPr>
          <a:xfrm>
            <a:off x="1647781" y="3513440"/>
            <a:ext cx="8905956" cy="333070"/>
            <a:chOff x="1869994" y="3513440"/>
            <a:chExt cx="8905956" cy="333070"/>
          </a:xfrm>
        </p:grpSpPr>
        <p:sp>
          <p:nvSpPr>
            <p:cNvPr id="4" name="星形: 五角 3"/>
            <p:cNvSpPr/>
            <p:nvPr/>
          </p:nvSpPr>
          <p:spPr>
            <a:xfrm>
              <a:off x="9035087" y="3513440"/>
              <a:ext cx="333070" cy="333070"/>
            </a:xfrm>
            <a:prstGeom prst="star5">
              <a:avLst/>
            </a:prstGeom>
            <a:gradFill>
              <a:gsLst>
                <a:gs pos="0">
                  <a:srgbClr val="FFEFD6"/>
                </a:gs>
                <a:gs pos="100000">
                  <a:srgbClr val="FED59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
          <p:nvSpPr>
            <p:cNvPr id="18" name="星形: 五角 17"/>
            <p:cNvSpPr/>
            <p:nvPr/>
          </p:nvSpPr>
          <p:spPr>
            <a:xfrm>
              <a:off x="3327309" y="3513440"/>
              <a:ext cx="333070" cy="333070"/>
            </a:xfrm>
            <a:prstGeom prst="star5">
              <a:avLst/>
            </a:prstGeom>
            <a:gradFill>
              <a:gsLst>
                <a:gs pos="0">
                  <a:srgbClr val="FFEFD6"/>
                </a:gs>
                <a:gs pos="100000">
                  <a:srgbClr val="FED59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cxnSp>
          <p:nvCxnSpPr>
            <p:cNvPr id="22" name="直接连接符 21"/>
            <p:cNvCxnSpPr/>
            <p:nvPr/>
          </p:nvCxnSpPr>
          <p:spPr>
            <a:xfrm>
              <a:off x="9481985" y="3696216"/>
              <a:ext cx="1293965" cy="0"/>
            </a:xfrm>
            <a:prstGeom prst="line">
              <a:avLst/>
            </a:prstGeom>
            <a:ln w="44450">
              <a:gradFill flip="none" rotWithShape="1">
                <a:gsLst>
                  <a:gs pos="0">
                    <a:srgbClr val="9D1B19">
                      <a:alpha val="0"/>
                    </a:srgbClr>
                  </a:gs>
                  <a:gs pos="100000">
                    <a:srgbClr val="FEDEB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1869994" y="3696216"/>
              <a:ext cx="1293965" cy="0"/>
            </a:xfrm>
            <a:prstGeom prst="line">
              <a:avLst/>
            </a:prstGeom>
            <a:ln w="44450">
              <a:gradFill flip="none" rotWithShape="1">
                <a:gsLst>
                  <a:gs pos="0">
                    <a:srgbClr val="9D1B19">
                      <a:alpha val="0"/>
                    </a:srgbClr>
                  </a:gs>
                  <a:gs pos="100000">
                    <a:srgbClr val="FEDEB0"/>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4818595" y="4777093"/>
            <a:ext cx="2564328" cy="500947"/>
            <a:chOff x="4822311" y="4777093"/>
            <a:chExt cx="2564328" cy="500947"/>
          </a:xfrm>
        </p:grpSpPr>
        <p:sp>
          <p:nvSpPr>
            <p:cNvPr id="26" name="文本框 25"/>
            <p:cNvSpPr txBox="1"/>
            <p:nvPr/>
          </p:nvSpPr>
          <p:spPr>
            <a:xfrm>
              <a:off x="4930261" y="4838688"/>
              <a:ext cx="2320925" cy="398780"/>
            </a:xfrm>
            <a:prstGeom prst="rect">
              <a:avLst/>
            </a:prstGeom>
            <a:noFill/>
          </p:spPr>
          <p:txBody>
            <a:bodyPr wrap="square" rtlCol="0">
              <a:spAutoFit/>
            </a:bodyPr>
            <a:lstStyle/>
            <a:p>
              <a:pPr algn="ctr"/>
              <a:r>
                <a:rPr lang="en-US" altLang="zh-CN" sz="2000" b="1" dirty="0">
                  <a:solidFill>
                    <a:srgbClr val="FFEFD6"/>
                  </a:solidFill>
                  <a:latin typeface="思源黑体 CN Bold" panose="020B0800000000000000" pitchFamily="34" charset="-122"/>
                  <a:ea typeface="思源黑体 CN Bold" panose="020B0800000000000000" pitchFamily="34" charset="-122"/>
                </a:rPr>
                <a:t>***</a:t>
              </a:r>
              <a:endParaRPr lang="en-US" altLang="zh-CN" sz="2000" b="1" dirty="0">
                <a:solidFill>
                  <a:srgbClr val="FFEFD6"/>
                </a:solidFill>
                <a:latin typeface="思源黑体 CN Bold" panose="020B0800000000000000" pitchFamily="34" charset="-122"/>
                <a:ea typeface="思源黑体 CN Bold" panose="020B0800000000000000" pitchFamily="34" charset="-122"/>
              </a:endParaRPr>
            </a:p>
          </p:txBody>
        </p:sp>
        <p:sp>
          <p:nvSpPr>
            <p:cNvPr id="32" name="矩形: 圆角 31"/>
            <p:cNvSpPr/>
            <p:nvPr/>
          </p:nvSpPr>
          <p:spPr>
            <a:xfrm>
              <a:off x="4822311" y="4777093"/>
              <a:ext cx="2564328" cy="500947"/>
            </a:xfrm>
            <a:prstGeom prst="roundRect">
              <a:avLst>
                <a:gd name="adj" fmla="val 50000"/>
              </a:avLst>
            </a:prstGeom>
            <a:noFill/>
            <a:ln>
              <a:gradFill>
                <a:gsLst>
                  <a:gs pos="0">
                    <a:srgbClr val="FFEFD6"/>
                  </a:gs>
                  <a:gs pos="100000">
                    <a:srgbClr val="FED59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832100" y="559435"/>
            <a:ext cx="664083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《条例》修订的特点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84" name="组合 83"/>
          <p:cNvGrpSpPr/>
          <p:nvPr>
            <p:custDataLst>
              <p:tags r:id="rId2"/>
            </p:custDataLst>
          </p:nvPr>
        </p:nvGrpSpPr>
        <p:grpSpPr>
          <a:xfrm>
            <a:off x="473075" y="1583951"/>
            <a:ext cx="3428957" cy="3794937"/>
            <a:chOff x="1506" y="3838"/>
            <a:chExt cx="4004" cy="3846"/>
          </a:xfrm>
        </p:grpSpPr>
        <p:grpSp>
          <p:nvGrpSpPr>
            <p:cNvPr id="19" name="组合 18"/>
            <p:cNvGrpSpPr/>
            <p:nvPr>
              <p:custDataLst>
                <p:tags r:id="rId3"/>
              </p:custDataLst>
            </p:nvPr>
          </p:nvGrpSpPr>
          <p:grpSpPr>
            <a:xfrm>
              <a:off x="1506" y="3838"/>
              <a:ext cx="4004" cy="2281"/>
              <a:chOff x="816434" y="3507085"/>
              <a:chExt cx="3833093" cy="2529667"/>
            </a:xfrm>
          </p:grpSpPr>
          <p:grpSp>
            <p:nvGrpSpPr>
              <p:cNvPr id="28" name="组合 27"/>
              <p:cNvGrpSpPr/>
              <p:nvPr/>
            </p:nvGrpSpPr>
            <p:grpSpPr>
              <a:xfrm>
                <a:off x="816434" y="3531524"/>
                <a:ext cx="899864" cy="671848"/>
                <a:chOff x="816434" y="3560552"/>
                <a:chExt cx="899864" cy="671848"/>
              </a:xfrm>
            </p:grpSpPr>
            <p:sp>
              <p:nvSpPr>
                <p:cNvPr id="29" name="椭圆 28"/>
                <p:cNvSpPr/>
                <p:nvPr>
                  <p:custDataLst>
                    <p:tags r:id="rId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1</a:t>
                  </a:r>
                  <a:endParaRPr lang="en-US" altLang="zh-CN" sz="1600" dirty="0">
                    <a:latin typeface="思源黑体 CN Medium" panose="020B0600000000000000" pitchFamily="34" charset="-122"/>
                    <a:ea typeface="思源黑体 CN Medium" panose="020B0600000000000000" pitchFamily="34" charset="-122"/>
                  </a:endParaRPr>
                </a:p>
              </p:txBody>
            </p:sp>
            <p:sp>
              <p:nvSpPr>
                <p:cNvPr id="37" name="等腰三角形 36"/>
                <p:cNvSpPr/>
                <p:nvPr>
                  <p:custDataLst>
                    <p:tags r:id="rId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nvGrpSpPr>
              <p:cNvPr id="58" name="组合 57"/>
              <p:cNvGrpSpPr/>
              <p:nvPr/>
            </p:nvGrpSpPr>
            <p:grpSpPr>
              <a:xfrm>
                <a:off x="816434" y="3507085"/>
                <a:ext cx="3270967" cy="2426819"/>
                <a:chOff x="816434" y="2619423"/>
                <a:chExt cx="3270967" cy="2426819"/>
              </a:xfrm>
            </p:grpSpPr>
            <p:sp>
              <p:nvSpPr>
                <p:cNvPr id="59" name="椭圆 58"/>
                <p:cNvSpPr/>
                <p:nvPr>
                  <p:custDataLst>
                    <p:tags r:id="rId6"/>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2</a:t>
                  </a:r>
                  <a:endParaRPr lang="en-US" altLang="zh-CN" sz="1600" dirty="0">
                    <a:latin typeface="思源黑体 CN Medium" panose="020B0600000000000000" pitchFamily="34" charset="-122"/>
                    <a:ea typeface="思源黑体 CN Medium" panose="020B0600000000000000" pitchFamily="34" charset="-122"/>
                  </a:endParaRPr>
                </a:p>
              </p:txBody>
            </p:sp>
            <p:sp>
              <p:nvSpPr>
                <p:cNvPr id="60" name="等腰三角形 59"/>
                <p:cNvSpPr/>
                <p:nvPr>
                  <p:custDataLst>
                    <p:tags r:id="rId7"/>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1" name="矩形: 圆角 31"/>
                <p:cNvSpPr/>
                <p:nvPr>
                  <p:custDataLst>
                    <p:tags r:id="rId8"/>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5" name="文本框 64"/>
                <p:cNvSpPr txBox="1"/>
                <p:nvPr>
                  <p:custDataLst>
                    <p:tags r:id="rId9"/>
                  </p:custDataLst>
                </p:nvPr>
              </p:nvSpPr>
              <p:spPr>
                <a:xfrm>
                  <a:off x="1983746" y="3546893"/>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加强全方位管理和经常性监督</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66" name="文本框 65"/>
                <p:cNvSpPr txBox="1"/>
                <p:nvPr>
                  <p:custDataLst>
                    <p:tags r:id="rId10"/>
                  </p:custDataLst>
                </p:nvPr>
              </p:nvSpPr>
              <p:spPr>
                <a:xfrm>
                  <a:off x="1995424" y="2630565"/>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endParaRPr lang="zh-CN" altLang="en-US" sz="1600" dirty="0">
                    <a:solidFill>
                      <a:schemeClr val="accent1"/>
                    </a:solidFill>
                    <a:latin typeface="思源黑体 CN Medium" panose="020B0600000000000000" pitchFamily="34" charset="-122"/>
                    <a:ea typeface="思源黑体 CN Medium" panose="020B0600000000000000" pitchFamily="34" charset="-122"/>
                  </a:endParaRPr>
                </a:p>
              </p:txBody>
            </p:sp>
            <p:sp>
              <p:nvSpPr>
                <p:cNvPr id="68" name="矩形: 圆角 31"/>
                <p:cNvSpPr/>
                <p:nvPr>
                  <p:custDataLst>
                    <p:tags r:id="rId11"/>
                  </p:custDataLst>
                </p:nvPr>
              </p:nvSpPr>
              <p:spPr>
                <a:xfrm>
                  <a:off x="1820474" y="2619423"/>
                  <a:ext cx="2266927" cy="706089"/>
                </a:xfrm>
                <a:prstGeom prst="roundRect">
                  <a:avLst>
                    <a:gd name="adj" fmla="val 5000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0">
                  <a:srgbClr val="FFFFFF"/>
                </a:lnRef>
                <a:fillRef idx="1">
                  <a:schemeClr val="accent1"/>
                </a:fillRef>
                <a:effectRef idx="0">
                  <a:srgbClr val="FFFFFF"/>
                </a:effectRef>
                <a:fontRef idx="minor">
                  <a:schemeClr val="lt1"/>
                </a:fontRef>
              </p:style>
              <p:txBody>
                <a:bodyPr rtlCol="0" anchor="ctr"/>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9" name="文本框 68"/>
                <p:cNvSpPr txBox="1"/>
                <p:nvPr>
                  <p:custDataLst>
                    <p:tags r:id="rId12"/>
                  </p:custDataLst>
                </p:nvPr>
              </p:nvSpPr>
              <p:spPr>
                <a:xfrm>
                  <a:off x="1821701" y="4478466"/>
                  <a:ext cx="2263287" cy="56777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67" name="文本框 66"/>
                <p:cNvSpPr txBox="1"/>
                <p:nvPr>
                  <p:custDataLst>
                    <p:tags r:id="rId13"/>
                  </p:custDataLst>
                </p:nvPr>
              </p:nvSpPr>
              <p:spPr>
                <a:xfrm>
                  <a:off x="1994990" y="2657568"/>
                  <a:ext cx="1917666" cy="744098"/>
                </a:xfrm>
                <a:prstGeom prst="rect">
                  <a:avLst/>
                </a:prstGeom>
                <a:noFill/>
              </p:spPr>
              <p:txBody>
                <a:bodyPr wrap="square" rtlCol="0">
                  <a:noAutofit/>
                </a:bodyPr>
                <a:lstStyle>
                  <a:defPPr>
                    <a:defRPr lang="zh-CN"/>
                  </a:defPPr>
                  <a:lvl1pPr algn="dist">
                    <a:defRPr sz="2400">
                      <a:solidFill>
                        <a:srgbClr val="C3121B"/>
                      </a:solidFill>
                    </a:defRPr>
                  </a:lvl1pPr>
                </a:lstStyle>
                <a:p>
                  <a:pPr algn="ctr"/>
                  <a:r>
                    <a:rPr lang="zh-CN" altLang="en-US" sz="1400" dirty="0">
                      <a:solidFill>
                        <a:schemeClr val="tx1"/>
                      </a:solidFill>
                      <a:latin typeface="微软雅黑" panose="020B0503020204020204" charset="-122"/>
                      <a:ea typeface="微软雅黑" panose="020B0503020204020204" charset="-122"/>
                      <a:sym typeface="+mn-ea"/>
                    </a:rPr>
                    <a:t>进一步严明政治纪律和政治规矩</a:t>
                  </a:r>
                  <a:endParaRPr lang="zh-CN" altLang="en-US" sz="1400" dirty="0">
                    <a:solidFill>
                      <a:schemeClr val="tx1"/>
                    </a:solidFill>
                    <a:latin typeface="微软雅黑" panose="020B0503020204020204" charset="-122"/>
                    <a:ea typeface="微软雅黑" panose="020B0503020204020204" charset="-122"/>
                    <a:sym typeface="+mn-ea"/>
                  </a:endParaRPr>
                </a:p>
              </p:txBody>
            </p:sp>
          </p:grpSp>
          <p:grpSp>
            <p:nvGrpSpPr>
              <p:cNvPr id="70" name="组合 69"/>
              <p:cNvGrpSpPr/>
              <p:nvPr/>
            </p:nvGrpSpPr>
            <p:grpSpPr>
              <a:xfrm>
                <a:off x="816434" y="5330663"/>
                <a:ext cx="3833093" cy="706089"/>
                <a:chOff x="816434" y="3526311"/>
                <a:chExt cx="3833093" cy="706089"/>
              </a:xfrm>
            </p:grpSpPr>
            <p:sp>
              <p:nvSpPr>
                <p:cNvPr id="71" name="椭圆 70"/>
                <p:cNvSpPr/>
                <p:nvPr>
                  <p:custDataLst>
                    <p:tags r:id="rId1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3</a:t>
                  </a:r>
                  <a:endParaRPr lang="en-US" altLang="zh-CN" sz="1600" dirty="0">
                    <a:latin typeface="思源黑体 CN Medium" panose="020B0600000000000000" pitchFamily="34" charset="-122"/>
                    <a:ea typeface="思源黑体 CN Medium" panose="020B0600000000000000" pitchFamily="34" charset="-122"/>
                  </a:endParaRPr>
                </a:p>
              </p:txBody>
            </p:sp>
            <p:sp>
              <p:nvSpPr>
                <p:cNvPr id="72" name="等腰三角形 71"/>
                <p:cNvSpPr/>
                <p:nvPr>
                  <p:custDataLst>
                    <p:tags r:id="rId1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73" name="矩形: 圆角 23"/>
                <p:cNvSpPr/>
                <p:nvPr>
                  <p:custDataLst>
                    <p:tags r:id="rId16"/>
                  </p:custDataLst>
                </p:nvPr>
              </p:nvSpPr>
              <p:spPr>
                <a:xfrm>
                  <a:off x="1819297" y="3526311"/>
                  <a:ext cx="2266927" cy="706089"/>
                </a:xfrm>
                <a:prstGeom prst="roundRect">
                  <a:avLst>
                    <a:gd name="adj" fmla="val 50000"/>
                  </a:avLst>
                </a:prstGeom>
                <a:solidFill>
                  <a:srgbClr val="C00000"/>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charset="-122"/>
                      <a:ea typeface="微软雅黑" panose="020B0503020204020204" charset="-122"/>
                      <a:sym typeface="+mn-ea"/>
                    </a:rPr>
                    <a:t>引导激励党员干部敢于担当、积极作为</a:t>
                  </a:r>
                  <a:endParaRPr lang="zh-CN" altLang="en-US" sz="1400" b="1" dirty="0">
                    <a:solidFill>
                      <a:schemeClr val="bg1"/>
                    </a:solidFill>
                    <a:latin typeface="微软雅黑" panose="020B0503020204020204" charset="-122"/>
                    <a:ea typeface="微软雅黑" panose="020B0503020204020204" charset="-122"/>
                    <a:sym typeface="+mn-ea"/>
                  </a:endParaRPr>
                </a:p>
              </p:txBody>
            </p:sp>
            <p:sp>
              <p:nvSpPr>
                <p:cNvPr id="75" name="箭头: V 形 25"/>
                <p:cNvSpPr/>
                <p:nvPr>
                  <p:custDataLst>
                    <p:tags r:id="rId17"/>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79" name="箭头: V 形 26"/>
                <p:cNvSpPr/>
                <p:nvPr>
                  <p:custDataLst>
                    <p:tags r:id="rId18"/>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grpSp>
        </p:grpSp>
        <p:grpSp>
          <p:nvGrpSpPr>
            <p:cNvPr id="85" name="组合 84"/>
            <p:cNvGrpSpPr/>
            <p:nvPr>
              <p:custDataLst>
                <p:tags r:id="rId19"/>
              </p:custDataLst>
            </p:nvPr>
          </p:nvGrpSpPr>
          <p:grpSpPr>
            <a:xfrm>
              <a:off x="1506" y="6288"/>
              <a:ext cx="3416" cy="1396"/>
              <a:chOff x="816434" y="4413973"/>
              <a:chExt cx="3269790" cy="1641865"/>
            </a:xfrm>
          </p:grpSpPr>
          <p:grpSp>
            <p:nvGrpSpPr>
              <p:cNvPr id="86" name="组合 85"/>
              <p:cNvGrpSpPr/>
              <p:nvPr/>
            </p:nvGrpSpPr>
            <p:grpSpPr>
              <a:xfrm>
                <a:off x="816434" y="4413973"/>
                <a:ext cx="3269790" cy="1641865"/>
                <a:chOff x="816434" y="3526311"/>
                <a:chExt cx="3269790" cy="1641865"/>
              </a:xfrm>
            </p:grpSpPr>
            <p:sp>
              <p:nvSpPr>
                <p:cNvPr id="87" name="椭圆 86"/>
                <p:cNvSpPr/>
                <p:nvPr>
                  <p:custDataLst>
                    <p:tags r:id="rId20"/>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4</a:t>
                  </a:r>
                  <a:endParaRPr lang="en-US" altLang="zh-CN" sz="1600" dirty="0">
                    <a:latin typeface="思源黑体 CN Medium" panose="020B0600000000000000" pitchFamily="34" charset="-122"/>
                    <a:ea typeface="思源黑体 CN Medium" panose="020B0600000000000000" pitchFamily="34" charset="-122"/>
                  </a:endParaRPr>
                </a:p>
              </p:txBody>
            </p:sp>
            <p:sp>
              <p:nvSpPr>
                <p:cNvPr id="5" name="等腰三角形 4"/>
                <p:cNvSpPr/>
                <p:nvPr>
                  <p:custDataLst>
                    <p:tags r:id="rId21"/>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89" name="矩形: 圆角 31"/>
                <p:cNvSpPr/>
                <p:nvPr>
                  <p:custDataLst>
                    <p:tags r:id="rId22"/>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3" name="文本框 92"/>
                <p:cNvSpPr txBox="1"/>
                <p:nvPr>
                  <p:custDataLst>
                    <p:tags r:id="rId23"/>
                  </p:custDataLst>
                </p:nvPr>
              </p:nvSpPr>
              <p:spPr>
                <a:xfrm>
                  <a:off x="2010720" y="3612974"/>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坚持党性党风党纪一起抓</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94" name="文本框 93"/>
                <p:cNvSpPr txBox="1"/>
                <p:nvPr>
                  <p:custDataLst>
                    <p:tags r:id="rId24"/>
                  </p:custDataLst>
                </p:nvPr>
              </p:nvSpPr>
              <p:spPr>
                <a:xfrm>
                  <a:off x="2012516" y="4466460"/>
                  <a:ext cx="1917990" cy="70171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促进执纪执法贯通衔接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95" name="组合 94"/>
              <p:cNvGrpSpPr/>
              <p:nvPr/>
            </p:nvGrpSpPr>
            <p:grpSpPr>
              <a:xfrm>
                <a:off x="816434" y="5330663"/>
                <a:ext cx="3269790" cy="706089"/>
                <a:chOff x="816434" y="3526311"/>
                <a:chExt cx="3269790" cy="706089"/>
              </a:xfrm>
            </p:grpSpPr>
            <p:sp>
              <p:nvSpPr>
                <p:cNvPr id="96" name="椭圆 95"/>
                <p:cNvSpPr/>
                <p:nvPr>
                  <p:custDataLst>
                    <p:tags r:id="rId25"/>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5</a:t>
                  </a:r>
                  <a:endParaRPr lang="en-US" altLang="zh-CN" sz="1600" dirty="0">
                    <a:latin typeface="思源黑体 CN Medium" panose="020B0600000000000000" pitchFamily="34" charset="-122"/>
                    <a:ea typeface="思源黑体 CN Medium" panose="020B0600000000000000" pitchFamily="34" charset="-122"/>
                  </a:endParaRPr>
                </a:p>
              </p:txBody>
            </p:sp>
            <p:sp>
              <p:nvSpPr>
                <p:cNvPr id="97" name="等腰三角形 96"/>
                <p:cNvSpPr/>
                <p:nvPr>
                  <p:custDataLst>
                    <p:tags r:id="rId26"/>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8" name="矩形: 圆角 23"/>
                <p:cNvSpPr/>
                <p:nvPr>
                  <p:custDataLst>
                    <p:tags r:id="rId27"/>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grpSp>
      <p:sp>
        <p:nvSpPr>
          <p:cNvPr id="47" name="矩形: 圆角 46"/>
          <p:cNvSpPr/>
          <p:nvPr/>
        </p:nvSpPr>
        <p:spPr>
          <a:xfrm>
            <a:off x="4085590" y="1423035"/>
            <a:ext cx="7322820" cy="4704715"/>
          </a:xfrm>
          <a:prstGeom prst="roundRect">
            <a:avLst>
              <a:gd name="adj" fmla="val 490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2" name="文本框 1"/>
          <p:cNvSpPr txBox="1"/>
          <p:nvPr/>
        </p:nvSpPr>
        <p:spPr>
          <a:xfrm>
            <a:off x="4201795" y="1410970"/>
            <a:ext cx="7047230" cy="4708525"/>
          </a:xfrm>
          <a:prstGeom prst="rect">
            <a:avLst/>
          </a:prstGeom>
          <a:noFill/>
        </p:spPr>
        <p:txBody>
          <a:bodyPr wrap="square" rtlCol="0">
            <a:noAutofit/>
          </a:bodyPr>
          <a:p>
            <a:pPr indent="0" fontAlgn="auto">
              <a:lnSpc>
                <a:spcPct val="150000"/>
              </a:lnSpc>
              <a:spcBef>
                <a:spcPts val="1200"/>
              </a:spcBef>
              <a:spcAft>
                <a:spcPts val="0"/>
              </a:spcAft>
            </a:pPr>
            <a:r>
              <a:rPr lang="en-US" altLang="zh-CN" sz="1200">
                <a:latin typeface="微软雅黑" panose="020B0503020204020204" charset="-122"/>
                <a:ea typeface="微软雅黑" panose="020B0503020204020204" charset="-122"/>
                <a:cs typeface="微软雅黑" panose="020B0503020204020204" charset="-122"/>
              </a:rPr>
              <a:t>       </a:t>
            </a:r>
            <a:r>
              <a:rPr lang="en-US" altLang="zh-CN" sz="120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200" b="1">
                <a:solidFill>
                  <a:srgbClr val="C00000"/>
                </a:solidFill>
                <a:latin typeface="微软雅黑" panose="020B0503020204020204" charset="-122"/>
                <a:ea typeface="微软雅黑" panose="020B0503020204020204" charset="-122"/>
                <a:cs typeface="微软雅黑" panose="020B0503020204020204" charset="-122"/>
              </a:rPr>
              <a:t>一是促进党员干部敢于斗争、正确履职</a:t>
            </a:r>
            <a:r>
              <a:rPr lang="zh-CN" altLang="en-US" sz="1200">
                <a:latin typeface="微软雅黑" panose="020B0503020204020204" charset="-122"/>
                <a:ea typeface="微软雅黑" panose="020B0503020204020204" charset="-122"/>
                <a:cs typeface="微软雅黑" panose="020B0503020204020204" charset="-122"/>
              </a:rPr>
              <a:t>。新修订的《条例》增写“不敢斗争、不愿担当，面对重大矛盾冲突、危机困难临阵退缩”“统计造假”“违反机构编制管理规定”“不履行或者不正确履行信访工作职责行为”等行为的处分规定。</a:t>
            </a:r>
            <a:endParaRPr lang="zh-CN" altLang="en-US" sz="12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200">
                <a:latin typeface="微软雅黑" panose="020B0503020204020204" charset="-122"/>
                <a:ea typeface="微软雅黑" panose="020B0503020204020204" charset="-122"/>
                <a:cs typeface="微软雅黑" panose="020B0503020204020204" charset="-122"/>
              </a:rPr>
              <a:t>       </a:t>
            </a:r>
            <a:r>
              <a:rPr lang="en-US" altLang="zh-CN" sz="1200" b="1">
                <a:solidFill>
                  <a:srgbClr val="C00000"/>
                </a:solidFill>
                <a:latin typeface="微软雅黑" panose="020B0503020204020204" charset="-122"/>
                <a:ea typeface="微软雅黑" panose="020B0503020204020204" charset="-122"/>
                <a:cs typeface="微软雅黑" panose="020B0503020204020204" charset="-122"/>
              </a:rPr>
              <a:t> 二是推动党员干部担当作为。</a:t>
            </a:r>
            <a:r>
              <a:rPr lang="zh-CN" altLang="en-US" sz="1200">
                <a:latin typeface="微软雅黑" panose="020B0503020204020204" charset="-122"/>
                <a:ea typeface="微软雅黑" panose="020B0503020204020204" charset="-122"/>
                <a:cs typeface="微软雅黑" panose="020B0503020204020204" charset="-122"/>
              </a:rPr>
              <a:t>新修订的《条例》明确“慢作为、假作为等损害群众利益”，“在社会保障、社会救助、政策扶持、救灾救济款物分配等事项中优亲厚友、明显有失公平”等行为的处分规定。</a:t>
            </a:r>
            <a:endParaRPr lang="zh-CN" altLang="en-US" sz="12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200">
                <a:latin typeface="微软雅黑" panose="020B0503020204020204" charset="-122"/>
                <a:ea typeface="微软雅黑" panose="020B0503020204020204" charset="-122"/>
                <a:cs typeface="微软雅黑" panose="020B0503020204020204" charset="-122"/>
              </a:rPr>
              <a:t>      </a:t>
            </a:r>
            <a:r>
              <a:rPr lang="en-US" altLang="zh-CN" sz="1200" b="1">
                <a:latin typeface="微软雅黑" panose="020B0503020204020204" charset="-122"/>
                <a:ea typeface="微软雅黑" panose="020B0503020204020204" charset="-122"/>
                <a:cs typeface="微软雅黑" panose="020B0503020204020204" charset="-122"/>
              </a:rPr>
              <a:t> </a:t>
            </a:r>
            <a:r>
              <a:rPr lang="en-US" altLang="zh-CN" sz="1200" b="1">
                <a:solidFill>
                  <a:srgbClr val="C00000"/>
                </a:solidFill>
                <a:latin typeface="微软雅黑" panose="020B0503020204020204" charset="-122"/>
                <a:ea typeface="微软雅黑" panose="020B0503020204020204" charset="-122"/>
                <a:cs typeface="微软雅黑" panose="020B0503020204020204" charset="-122"/>
              </a:rPr>
              <a:t>三是确保正确执行新时代党的组织路线。</a:t>
            </a:r>
            <a:r>
              <a:rPr lang="zh-CN" altLang="en-US" sz="1200">
                <a:latin typeface="微软雅黑" panose="020B0503020204020204" charset="-122"/>
                <a:ea typeface="微软雅黑" panose="020B0503020204020204" charset="-122"/>
                <a:cs typeface="微软雅黑" panose="020B0503020204020204" charset="-122"/>
              </a:rPr>
              <a:t>2018年7月3日至4日，全国组织工作会议在北京召开，习近平总书记在这次会议上提出了新时代党的组织路线。新修订的《条例》增加“在推进领导干部能上能下工作中，搞好人主义”行为的处分规定；明确“弄虚作假，骗取职务、职级、职称、待遇、资格、学历、学位、荣誉、称号或者其他利益”行为的处分规定。</a:t>
            </a:r>
            <a:endParaRPr lang="zh-CN" altLang="en-US" sz="12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200">
                <a:solidFill>
                  <a:srgbClr val="C00000"/>
                </a:solidFill>
                <a:latin typeface="微软雅黑" panose="020B0503020204020204" charset="-122"/>
                <a:ea typeface="微软雅黑" panose="020B0503020204020204" charset="-122"/>
                <a:cs typeface="微软雅黑" panose="020B0503020204020204" charset="-122"/>
              </a:rPr>
              <a:t>     </a:t>
            </a:r>
            <a:r>
              <a:rPr lang="en-US" altLang="zh-CN" sz="12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200" b="1">
                <a:solidFill>
                  <a:srgbClr val="C00000"/>
                </a:solidFill>
                <a:latin typeface="微软雅黑" panose="020B0503020204020204" charset="-122"/>
                <a:ea typeface="微软雅黑" panose="020B0503020204020204" charset="-122"/>
                <a:cs typeface="微软雅黑" panose="020B0503020204020204" charset="-122"/>
              </a:rPr>
              <a:t>四是落实“三个区分开来”的要求。</a:t>
            </a:r>
            <a:r>
              <a:rPr lang="zh-CN" altLang="en-US" sz="1200">
                <a:latin typeface="微软雅黑" panose="020B0503020204020204" charset="-122"/>
                <a:ea typeface="微软雅黑" panose="020B0503020204020204" charset="-122"/>
                <a:cs typeface="微软雅黑" panose="020B0503020204020204" charset="-122"/>
              </a:rPr>
              <a:t>2016年1月，习近平总书记在省部级主要领导干部学习贯彻党的十八届五中全会精神专题研讨班上提出“三个区分开来”，即“把干部在推进改革中因缺乏经验、先行先试出现的失误和错误，同明知故犯的违纪违法行为区分开来；把上级尚无明确限制的探索性试验中的失误和错误，同上级明令禁止后依然我行我素的违纪违法行为区分开来；把为推动发展的无意过失，同为谋取私利的违纪违法行为区分开来”。</a:t>
            </a:r>
            <a:endParaRPr lang="zh-CN" altLang="en-US" sz="12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23622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832100" y="559435"/>
            <a:ext cx="664083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《条例》修订的特点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84" name="组合 83"/>
          <p:cNvGrpSpPr/>
          <p:nvPr>
            <p:custDataLst>
              <p:tags r:id="rId2"/>
            </p:custDataLst>
          </p:nvPr>
        </p:nvGrpSpPr>
        <p:grpSpPr>
          <a:xfrm>
            <a:off x="473075" y="1583951"/>
            <a:ext cx="3428957" cy="3794937"/>
            <a:chOff x="1506" y="3838"/>
            <a:chExt cx="4004" cy="3846"/>
          </a:xfrm>
        </p:grpSpPr>
        <p:grpSp>
          <p:nvGrpSpPr>
            <p:cNvPr id="19" name="组合 18"/>
            <p:cNvGrpSpPr/>
            <p:nvPr>
              <p:custDataLst>
                <p:tags r:id="rId3"/>
              </p:custDataLst>
            </p:nvPr>
          </p:nvGrpSpPr>
          <p:grpSpPr>
            <a:xfrm>
              <a:off x="1506" y="3838"/>
              <a:ext cx="3417" cy="2281"/>
              <a:chOff x="816434" y="3507085"/>
              <a:chExt cx="3270967" cy="2529667"/>
            </a:xfrm>
          </p:grpSpPr>
          <p:grpSp>
            <p:nvGrpSpPr>
              <p:cNvPr id="28" name="组合 27"/>
              <p:cNvGrpSpPr/>
              <p:nvPr/>
            </p:nvGrpSpPr>
            <p:grpSpPr>
              <a:xfrm>
                <a:off x="816434" y="3531524"/>
                <a:ext cx="899864" cy="671848"/>
                <a:chOff x="816434" y="3560552"/>
                <a:chExt cx="899864" cy="671848"/>
              </a:xfrm>
            </p:grpSpPr>
            <p:sp>
              <p:nvSpPr>
                <p:cNvPr id="29" name="椭圆 28"/>
                <p:cNvSpPr/>
                <p:nvPr>
                  <p:custDataLst>
                    <p:tags r:id="rId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1</a:t>
                  </a:r>
                  <a:endParaRPr lang="en-US" altLang="zh-CN" sz="1600" dirty="0">
                    <a:latin typeface="思源黑体 CN Medium" panose="020B0600000000000000" pitchFamily="34" charset="-122"/>
                    <a:ea typeface="思源黑体 CN Medium" panose="020B0600000000000000" pitchFamily="34" charset="-122"/>
                  </a:endParaRPr>
                </a:p>
              </p:txBody>
            </p:sp>
            <p:sp>
              <p:nvSpPr>
                <p:cNvPr id="37" name="等腰三角形 36"/>
                <p:cNvSpPr/>
                <p:nvPr>
                  <p:custDataLst>
                    <p:tags r:id="rId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nvGrpSpPr>
              <p:cNvPr id="58" name="组合 57"/>
              <p:cNvGrpSpPr/>
              <p:nvPr/>
            </p:nvGrpSpPr>
            <p:grpSpPr>
              <a:xfrm>
                <a:off x="816434" y="3507085"/>
                <a:ext cx="3270967" cy="2426819"/>
                <a:chOff x="816434" y="2619423"/>
                <a:chExt cx="3270967" cy="2426819"/>
              </a:xfrm>
            </p:grpSpPr>
            <p:sp>
              <p:nvSpPr>
                <p:cNvPr id="59" name="椭圆 58"/>
                <p:cNvSpPr/>
                <p:nvPr>
                  <p:custDataLst>
                    <p:tags r:id="rId6"/>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2</a:t>
                  </a:r>
                  <a:endParaRPr lang="en-US" altLang="zh-CN" sz="1600" dirty="0">
                    <a:latin typeface="思源黑体 CN Medium" panose="020B0600000000000000" pitchFamily="34" charset="-122"/>
                    <a:ea typeface="思源黑体 CN Medium" panose="020B0600000000000000" pitchFamily="34" charset="-122"/>
                  </a:endParaRPr>
                </a:p>
              </p:txBody>
            </p:sp>
            <p:sp>
              <p:nvSpPr>
                <p:cNvPr id="60" name="等腰三角形 59"/>
                <p:cNvSpPr/>
                <p:nvPr>
                  <p:custDataLst>
                    <p:tags r:id="rId7"/>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1" name="矩形: 圆角 31"/>
                <p:cNvSpPr/>
                <p:nvPr>
                  <p:custDataLst>
                    <p:tags r:id="rId8"/>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5" name="文本框 64"/>
                <p:cNvSpPr txBox="1"/>
                <p:nvPr>
                  <p:custDataLst>
                    <p:tags r:id="rId9"/>
                  </p:custDataLst>
                </p:nvPr>
              </p:nvSpPr>
              <p:spPr>
                <a:xfrm>
                  <a:off x="1983746" y="3546893"/>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加强全方位管理和经常性监督</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66" name="文本框 65"/>
                <p:cNvSpPr txBox="1"/>
                <p:nvPr>
                  <p:custDataLst>
                    <p:tags r:id="rId10"/>
                  </p:custDataLst>
                </p:nvPr>
              </p:nvSpPr>
              <p:spPr>
                <a:xfrm>
                  <a:off x="1995424" y="2630565"/>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endParaRPr lang="zh-CN" altLang="en-US" sz="1600" dirty="0">
                    <a:solidFill>
                      <a:schemeClr val="accent1"/>
                    </a:solidFill>
                    <a:latin typeface="思源黑体 CN Medium" panose="020B0600000000000000" pitchFamily="34" charset="-122"/>
                    <a:ea typeface="思源黑体 CN Medium" panose="020B0600000000000000" pitchFamily="34" charset="-122"/>
                  </a:endParaRPr>
                </a:p>
              </p:txBody>
            </p:sp>
            <p:sp>
              <p:nvSpPr>
                <p:cNvPr id="68" name="矩形: 圆角 31"/>
                <p:cNvSpPr/>
                <p:nvPr>
                  <p:custDataLst>
                    <p:tags r:id="rId11"/>
                  </p:custDataLst>
                </p:nvPr>
              </p:nvSpPr>
              <p:spPr>
                <a:xfrm>
                  <a:off x="1820474" y="2619423"/>
                  <a:ext cx="2266927" cy="706089"/>
                </a:xfrm>
                <a:prstGeom prst="roundRect">
                  <a:avLst>
                    <a:gd name="adj" fmla="val 5000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0">
                  <a:srgbClr val="FFFFFF"/>
                </a:lnRef>
                <a:fillRef idx="1">
                  <a:schemeClr val="accent1"/>
                </a:fillRef>
                <a:effectRef idx="0">
                  <a:srgbClr val="FFFFFF"/>
                </a:effectRef>
                <a:fontRef idx="minor">
                  <a:schemeClr val="lt1"/>
                </a:fontRef>
              </p:style>
              <p:txBody>
                <a:bodyPr rtlCol="0" anchor="ctr"/>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9" name="文本框 68"/>
                <p:cNvSpPr txBox="1"/>
                <p:nvPr>
                  <p:custDataLst>
                    <p:tags r:id="rId12"/>
                  </p:custDataLst>
                </p:nvPr>
              </p:nvSpPr>
              <p:spPr>
                <a:xfrm>
                  <a:off x="1821701" y="4478466"/>
                  <a:ext cx="2263287" cy="56777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67" name="文本框 66"/>
                <p:cNvSpPr txBox="1"/>
                <p:nvPr>
                  <p:custDataLst>
                    <p:tags r:id="rId13"/>
                  </p:custDataLst>
                </p:nvPr>
              </p:nvSpPr>
              <p:spPr>
                <a:xfrm>
                  <a:off x="1994990" y="2657568"/>
                  <a:ext cx="1917666" cy="744098"/>
                </a:xfrm>
                <a:prstGeom prst="rect">
                  <a:avLst/>
                </a:prstGeom>
                <a:noFill/>
              </p:spPr>
              <p:txBody>
                <a:bodyPr wrap="square" rtlCol="0">
                  <a:noAutofit/>
                </a:bodyPr>
                <a:lstStyle>
                  <a:defPPr>
                    <a:defRPr lang="zh-CN"/>
                  </a:defPPr>
                  <a:lvl1pPr algn="dist">
                    <a:defRPr sz="2400">
                      <a:solidFill>
                        <a:srgbClr val="C3121B"/>
                      </a:solidFill>
                    </a:defRPr>
                  </a:lvl1pPr>
                </a:lstStyle>
                <a:p>
                  <a:pPr algn="ctr"/>
                  <a:r>
                    <a:rPr lang="zh-CN" altLang="en-US" sz="1400" dirty="0">
                      <a:solidFill>
                        <a:schemeClr val="tx1"/>
                      </a:solidFill>
                      <a:latin typeface="微软雅黑" panose="020B0503020204020204" charset="-122"/>
                      <a:ea typeface="微软雅黑" panose="020B0503020204020204" charset="-122"/>
                      <a:sym typeface="+mn-ea"/>
                    </a:rPr>
                    <a:t>进一步严明政治纪律和政治规矩</a:t>
                  </a:r>
                  <a:endParaRPr lang="zh-CN" altLang="en-US" sz="1400" dirty="0">
                    <a:solidFill>
                      <a:schemeClr val="tx1"/>
                    </a:solidFill>
                    <a:latin typeface="微软雅黑" panose="020B0503020204020204" charset="-122"/>
                    <a:ea typeface="微软雅黑" panose="020B0503020204020204" charset="-122"/>
                    <a:sym typeface="+mn-ea"/>
                  </a:endParaRPr>
                </a:p>
              </p:txBody>
            </p:sp>
          </p:grpSp>
          <p:grpSp>
            <p:nvGrpSpPr>
              <p:cNvPr id="70" name="组合 69"/>
              <p:cNvGrpSpPr/>
              <p:nvPr/>
            </p:nvGrpSpPr>
            <p:grpSpPr>
              <a:xfrm>
                <a:off x="816434" y="5330663"/>
                <a:ext cx="3269790" cy="706089"/>
                <a:chOff x="816434" y="3526311"/>
                <a:chExt cx="3269790" cy="706089"/>
              </a:xfrm>
            </p:grpSpPr>
            <p:sp>
              <p:nvSpPr>
                <p:cNvPr id="71" name="椭圆 70"/>
                <p:cNvSpPr/>
                <p:nvPr>
                  <p:custDataLst>
                    <p:tags r:id="rId1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3</a:t>
                  </a:r>
                  <a:endParaRPr lang="en-US" altLang="zh-CN" sz="1600" dirty="0">
                    <a:latin typeface="思源黑体 CN Medium" panose="020B0600000000000000" pitchFamily="34" charset="-122"/>
                    <a:ea typeface="思源黑体 CN Medium" panose="020B0600000000000000" pitchFamily="34" charset="-122"/>
                  </a:endParaRPr>
                </a:p>
              </p:txBody>
            </p:sp>
            <p:sp>
              <p:nvSpPr>
                <p:cNvPr id="72" name="等腰三角形 71"/>
                <p:cNvSpPr/>
                <p:nvPr>
                  <p:custDataLst>
                    <p:tags r:id="rId1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73" name="矩形: 圆角 23"/>
                <p:cNvSpPr/>
                <p:nvPr>
                  <p:custDataLst>
                    <p:tags r:id="rId16"/>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引导激励党员干部敢于担当、积极作为</a:t>
                  </a:r>
                  <a:endParaRPr lang="zh-CN" altLang="en-US" sz="1400" dirty="0">
                    <a:solidFill>
                      <a:schemeClr val="tx1">
                        <a:lumMod val="85000"/>
                        <a:lumOff val="15000"/>
                      </a:schemeClr>
                    </a:solidFill>
                    <a:latin typeface="微软雅黑" panose="020B0503020204020204" charset="-122"/>
                    <a:ea typeface="微软雅黑" panose="020B0503020204020204" charset="-122"/>
                    <a:sym typeface="+mn-ea"/>
                  </a:endParaRPr>
                </a:p>
              </p:txBody>
            </p:sp>
          </p:grpSp>
        </p:grpSp>
        <p:grpSp>
          <p:nvGrpSpPr>
            <p:cNvPr id="85" name="组合 84"/>
            <p:cNvGrpSpPr/>
            <p:nvPr>
              <p:custDataLst>
                <p:tags r:id="rId17"/>
              </p:custDataLst>
            </p:nvPr>
          </p:nvGrpSpPr>
          <p:grpSpPr>
            <a:xfrm>
              <a:off x="1506" y="6288"/>
              <a:ext cx="4004" cy="1396"/>
              <a:chOff x="816434" y="4413973"/>
              <a:chExt cx="3833093" cy="1641865"/>
            </a:xfrm>
          </p:grpSpPr>
          <p:grpSp>
            <p:nvGrpSpPr>
              <p:cNvPr id="86" name="组合 85"/>
              <p:cNvGrpSpPr/>
              <p:nvPr/>
            </p:nvGrpSpPr>
            <p:grpSpPr>
              <a:xfrm>
                <a:off x="816434" y="4413973"/>
                <a:ext cx="3833093" cy="1641865"/>
                <a:chOff x="816434" y="3526311"/>
                <a:chExt cx="3833093" cy="1641865"/>
              </a:xfrm>
            </p:grpSpPr>
            <p:sp>
              <p:nvSpPr>
                <p:cNvPr id="87" name="椭圆 86"/>
                <p:cNvSpPr/>
                <p:nvPr>
                  <p:custDataLst>
                    <p:tags r:id="rId18"/>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4</a:t>
                  </a:r>
                  <a:endParaRPr lang="en-US" altLang="zh-CN" sz="1600" dirty="0">
                    <a:latin typeface="思源黑体 CN Medium" panose="020B0600000000000000" pitchFamily="34" charset="-122"/>
                    <a:ea typeface="思源黑体 CN Medium" panose="020B0600000000000000" pitchFamily="34" charset="-122"/>
                  </a:endParaRPr>
                </a:p>
              </p:txBody>
            </p:sp>
            <p:sp>
              <p:nvSpPr>
                <p:cNvPr id="5" name="等腰三角形 4"/>
                <p:cNvSpPr/>
                <p:nvPr>
                  <p:custDataLst>
                    <p:tags r:id="rId19"/>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89" name="矩形: 圆角 31"/>
                <p:cNvSpPr/>
                <p:nvPr>
                  <p:custDataLst>
                    <p:tags r:id="rId20"/>
                  </p:custDataLst>
                </p:nvPr>
              </p:nvSpPr>
              <p:spPr>
                <a:xfrm>
                  <a:off x="1819297" y="3526311"/>
                  <a:ext cx="2266927" cy="706089"/>
                </a:xfrm>
                <a:prstGeom prst="roundRect">
                  <a:avLst>
                    <a:gd name="adj" fmla="val 50000"/>
                  </a:avLst>
                </a:prstGeom>
                <a:solidFill>
                  <a:srgbClr val="C00000"/>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1" name="箭头: V 形 33"/>
                <p:cNvSpPr/>
                <p:nvPr>
                  <p:custDataLst>
                    <p:tags r:id="rId21"/>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92" name="箭头: V 形 34"/>
                <p:cNvSpPr/>
                <p:nvPr>
                  <p:custDataLst>
                    <p:tags r:id="rId22"/>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93" name="文本框 92"/>
                <p:cNvSpPr txBox="1"/>
                <p:nvPr>
                  <p:custDataLst>
                    <p:tags r:id="rId23"/>
                  </p:custDataLst>
                </p:nvPr>
              </p:nvSpPr>
              <p:spPr>
                <a:xfrm>
                  <a:off x="2010720" y="3612974"/>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b="1" dirty="0">
                      <a:solidFill>
                        <a:schemeClr val="bg1"/>
                      </a:solidFill>
                      <a:latin typeface="微软雅黑" panose="020B0503020204020204" charset="-122"/>
                      <a:ea typeface="微软雅黑" panose="020B0503020204020204" charset="-122"/>
                    </a:rPr>
                    <a:t>坚持党性党风党纪一起抓</a:t>
                  </a:r>
                  <a:endParaRPr lang="zh-CN" altLang="en-US" sz="1400" b="1" dirty="0">
                    <a:solidFill>
                      <a:schemeClr val="bg1"/>
                    </a:solidFill>
                    <a:latin typeface="微软雅黑" panose="020B0503020204020204" charset="-122"/>
                    <a:ea typeface="微软雅黑" panose="020B0503020204020204" charset="-122"/>
                  </a:endParaRPr>
                </a:p>
              </p:txBody>
            </p:sp>
            <p:sp>
              <p:nvSpPr>
                <p:cNvPr id="94" name="文本框 93"/>
                <p:cNvSpPr txBox="1"/>
                <p:nvPr>
                  <p:custDataLst>
                    <p:tags r:id="rId24"/>
                  </p:custDataLst>
                </p:nvPr>
              </p:nvSpPr>
              <p:spPr>
                <a:xfrm>
                  <a:off x="2012516" y="4466460"/>
                  <a:ext cx="1917990" cy="70171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促进执纪执法贯通衔接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95" name="组合 94"/>
              <p:cNvGrpSpPr/>
              <p:nvPr/>
            </p:nvGrpSpPr>
            <p:grpSpPr>
              <a:xfrm>
                <a:off x="816434" y="5330663"/>
                <a:ext cx="3269790" cy="706089"/>
                <a:chOff x="816434" y="3526311"/>
                <a:chExt cx="3269790" cy="706089"/>
              </a:xfrm>
            </p:grpSpPr>
            <p:sp>
              <p:nvSpPr>
                <p:cNvPr id="96" name="椭圆 95"/>
                <p:cNvSpPr/>
                <p:nvPr>
                  <p:custDataLst>
                    <p:tags r:id="rId25"/>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5</a:t>
                  </a:r>
                  <a:endParaRPr lang="en-US" altLang="zh-CN" sz="1600" dirty="0">
                    <a:latin typeface="思源黑体 CN Medium" panose="020B0600000000000000" pitchFamily="34" charset="-122"/>
                    <a:ea typeface="思源黑体 CN Medium" panose="020B0600000000000000" pitchFamily="34" charset="-122"/>
                  </a:endParaRPr>
                </a:p>
              </p:txBody>
            </p:sp>
            <p:sp>
              <p:nvSpPr>
                <p:cNvPr id="97" name="等腰三角形 96"/>
                <p:cNvSpPr/>
                <p:nvPr>
                  <p:custDataLst>
                    <p:tags r:id="rId26"/>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8" name="矩形: 圆角 23"/>
                <p:cNvSpPr/>
                <p:nvPr>
                  <p:custDataLst>
                    <p:tags r:id="rId27"/>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grpSp>
      <p:sp>
        <p:nvSpPr>
          <p:cNvPr id="47" name="矩形: 圆角 46"/>
          <p:cNvSpPr/>
          <p:nvPr/>
        </p:nvSpPr>
        <p:spPr>
          <a:xfrm>
            <a:off x="4085590" y="1617980"/>
            <a:ext cx="7322820" cy="4047490"/>
          </a:xfrm>
          <a:prstGeom prst="roundRect">
            <a:avLst>
              <a:gd name="adj" fmla="val 490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2" name="文本框 1"/>
          <p:cNvSpPr txBox="1"/>
          <p:nvPr/>
        </p:nvSpPr>
        <p:spPr>
          <a:xfrm>
            <a:off x="4201795" y="1617980"/>
            <a:ext cx="7047230" cy="3954145"/>
          </a:xfrm>
          <a:prstGeom prst="rect">
            <a:avLst/>
          </a:prstGeom>
          <a:noFill/>
        </p:spPr>
        <p:txBody>
          <a:bodyPr wrap="square" rtlCol="0">
            <a:spAutoFit/>
          </a:bodyPr>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一是注重从党的光荣传统中汲取纪律滋养</a:t>
            </a:r>
            <a:r>
              <a:rPr lang="zh-CN" altLang="en-US" sz="1400">
                <a:latin typeface="微软雅黑" panose="020B0503020204020204" charset="-122"/>
                <a:ea typeface="微软雅黑" panose="020B0503020204020204" charset="-122"/>
                <a:cs typeface="微软雅黑" panose="020B0503020204020204" charset="-122"/>
              </a:rPr>
              <a:t>。在新修订的《条例》总则中增写“坚守初心使命”、“弘扬伟大建党精神”等内容，引导党员干部赓续红色血脉，提升党性修养。</a:t>
            </a:r>
            <a:endParaRPr lang="zh-CN" altLang="en-US" sz="14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二是完善违反中央八项规定精神行为的处分规定。</a:t>
            </a:r>
            <a:r>
              <a:rPr lang="zh-CN" altLang="en-US" sz="1400">
                <a:latin typeface="微软雅黑" panose="020B0503020204020204" charset="-122"/>
                <a:ea typeface="微软雅黑" panose="020B0503020204020204" charset="-122"/>
                <a:cs typeface="微软雅黑" panose="020B0503020204020204" charset="-122"/>
              </a:rPr>
              <a:t>新修订的《条例》明确“违反接待管理规定”，“滥发津贴、补贴、奖金、福利”，“未经批准租用、借用办公用房”，以及“擅自举办评比达标表彰、创建示范活动”，“违反会议活动管理规定”等行为的处分规定；增写“以讲课费、课题费、咨询费等名义变相送礼”，“随意决策、机械执行”，“层层加码、过度留痕，增加基层工作负担”等行为的处分规定。</a:t>
            </a:r>
            <a:endParaRPr lang="zh-CN" altLang="en-US" sz="14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三是落实习近平总书记提倡的“厉行节约、反对浪费”的社会风尚</a:t>
            </a:r>
            <a:r>
              <a:rPr lang="zh-CN" altLang="en-US" sz="1400">
                <a:latin typeface="微软雅黑" panose="020B0503020204020204" charset="-122"/>
                <a:ea typeface="微软雅黑" panose="020B0503020204020204" charset="-122"/>
                <a:cs typeface="微软雅黑" panose="020B0503020204020204" charset="-122"/>
              </a:rPr>
              <a:t>，明确“在公务活动用餐、单位食堂用餐管理工作中不履行或者不正确履行宣传教育、监督管理职责”，“铺张浪费”等行为的处分规定。</a:t>
            </a:r>
            <a:endParaRPr lang="zh-CN" altLang="en-US" sz="14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832100" y="559435"/>
            <a:ext cx="664083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《条例》修订的特点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84" name="组合 83"/>
          <p:cNvGrpSpPr/>
          <p:nvPr>
            <p:custDataLst>
              <p:tags r:id="rId2"/>
            </p:custDataLst>
          </p:nvPr>
        </p:nvGrpSpPr>
        <p:grpSpPr>
          <a:xfrm>
            <a:off x="473075" y="1583951"/>
            <a:ext cx="3428957" cy="3787179"/>
            <a:chOff x="1506" y="3838"/>
            <a:chExt cx="4004" cy="3838"/>
          </a:xfrm>
        </p:grpSpPr>
        <p:grpSp>
          <p:nvGrpSpPr>
            <p:cNvPr id="19" name="组合 18"/>
            <p:cNvGrpSpPr/>
            <p:nvPr>
              <p:custDataLst>
                <p:tags r:id="rId3"/>
              </p:custDataLst>
            </p:nvPr>
          </p:nvGrpSpPr>
          <p:grpSpPr>
            <a:xfrm>
              <a:off x="1506" y="3838"/>
              <a:ext cx="3417" cy="2281"/>
              <a:chOff x="816434" y="3507085"/>
              <a:chExt cx="3270967" cy="2529667"/>
            </a:xfrm>
          </p:grpSpPr>
          <p:grpSp>
            <p:nvGrpSpPr>
              <p:cNvPr id="28" name="组合 27"/>
              <p:cNvGrpSpPr/>
              <p:nvPr/>
            </p:nvGrpSpPr>
            <p:grpSpPr>
              <a:xfrm>
                <a:off x="816434" y="3531524"/>
                <a:ext cx="899864" cy="671848"/>
                <a:chOff x="816434" y="3560552"/>
                <a:chExt cx="899864" cy="671848"/>
              </a:xfrm>
            </p:grpSpPr>
            <p:sp>
              <p:nvSpPr>
                <p:cNvPr id="29" name="椭圆 28"/>
                <p:cNvSpPr/>
                <p:nvPr>
                  <p:custDataLst>
                    <p:tags r:id="rId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1</a:t>
                  </a:r>
                  <a:endParaRPr lang="en-US" altLang="zh-CN" sz="1600" dirty="0">
                    <a:latin typeface="思源黑体 CN Medium" panose="020B0600000000000000" pitchFamily="34" charset="-122"/>
                    <a:ea typeface="思源黑体 CN Medium" panose="020B0600000000000000" pitchFamily="34" charset="-122"/>
                  </a:endParaRPr>
                </a:p>
              </p:txBody>
            </p:sp>
            <p:sp>
              <p:nvSpPr>
                <p:cNvPr id="37" name="等腰三角形 36"/>
                <p:cNvSpPr/>
                <p:nvPr>
                  <p:custDataLst>
                    <p:tags r:id="rId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nvGrpSpPr>
              <p:cNvPr id="58" name="组合 57"/>
              <p:cNvGrpSpPr/>
              <p:nvPr/>
            </p:nvGrpSpPr>
            <p:grpSpPr>
              <a:xfrm>
                <a:off x="816434" y="3507085"/>
                <a:ext cx="3270967" cy="2426819"/>
                <a:chOff x="816434" y="2619423"/>
                <a:chExt cx="3270967" cy="2426819"/>
              </a:xfrm>
            </p:grpSpPr>
            <p:sp>
              <p:nvSpPr>
                <p:cNvPr id="59" name="椭圆 58"/>
                <p:cNvSpPr/>
                <p:nvPr>
                  <p:custDataLst>
                    <p:tags r:id="rId6"/>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2</a:t>
                  </a:r>
                  <a:endParaRPr lang="en-US" altLang="zh-CN" sz="1600" dirty="0">
                    <a:latin typeface="思源黑体 CN Medium" panose="020B0600000000000000" pitchFamily="34" charset="-122"/>
                    <a:ea typeface="思源黑体 CN Medium" panose="020B0600000000000000" pitchFamily="34" charset="-122"/>
                  </a:endParaRPr>
                </a:p>
              </p:txBody>
            </p:sp>
            <p:sp>
              <p:nvSpPr>
                <p:cNvPr id="60" name="等腰三角形 59"/>
                <p:cNvSpPr/>
                <p:nvPr>
                  <p:custDataLst>
                    <p:tags r:id="rId7"/>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1" name="矩形: 圆角 31"/>
                <p:cNvSpPr/>
                <p:nvPr>
                  <p:custDataLst>
                    <p:tags r:id="rId8"/>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5" name="文本框 64"/>
                <p:cNvSpPr txBox="1"/>
                <p:nvPr>
                  <p:custDataLst>
                    <p:tags r:id="rId9"/>
                  </p:custDataLst>
                </p:nvPr>
              </p:nvSpPr>
              <p:spPr>
                <a:xfrm>
                  <a:off x="1983746" y="3546893"/>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加强全方位管理和经常性监督</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66" name="文本框 65"/>
                <p:cNvSpPr txBox="1"/>
                <p:nvPr>
                  <p:custDataLst>
                    <p:tags r:id="rId10"/>
                  </p:custDataLst>
                </p:nvPr>
              </p:nvSpPr>
              <p:spPr>
                <a:xfrm>
                  <a:off x="1995424" y="2630565"/>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endParaRPr lang="zh-CN" altLang="en-US" sz="1600" dirty="0">
                    <a:solidFill>
                      <a:schemeClr val="accent1"/>
                    </a:solidFill>
                    <a:latin typeface="思源黑体 CN Medium" panose="020B0600000000000000" pitchFamily="34" charset="-122"/>
                    <a:ea typeface="思源黑体 CN Medium" panose="020B0600000000000000" pitchFamily="34" charset="-122"/>
                  </a:endParaRPr>
                </a:p>
              </p:txBody>
            </p:sp>
            <p:sp>
              <p:nvSpPr>
                <p:cNvPr id="68" name="矩形: 圆角 31"/>
                <p:cNvSpPr/>
                <p:nvPr>
                  <p:custDataLst>
                    <p:tags r:id="rId11"/>
                  </p:custDataLst>
                </p:nvPr>
              </p:nvSpPr>
              <p:spPr>
                <a:xfrm>
                  <a:off x="1820474" y="2619423"/>
                  <a:ext cx="2266927" cy="706089"/>
                </a:xfrm>
                <a:prstGeom prst="roundRect">
                  <a:avLst>
                    <a:gd name="adj" fmla="val 5000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0">
                  <a:srgbClr val="FFFFFF"/>
                </a:lnRef>
                <a:fillRef idx="1">
                  <a:schemeClr val="accent1"/>
                </a:fillRef>
                <a:effectRef idx="0">
                  <a:srgbClr val="FFFFFF"/>
                </a:effectRef>
                <a:fontRef idx="minor">
                  <a:schemeClr val="lt1"/>
                </a:fontRef>
              </p:style>
              <p:txBody>
                <a:bodyPr rtlCol="0" anchor="ctr"/>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9" name="文本框 68"/>
                <p:cNvSpPr txBox="1"/>
                <p:nvPr>
                  <p:custDataLst>
                    <p:tags r:id="rId12"/>
                  </p:custDataLst>
                </p:nvPr>
              </p:nvSpPr>
              <p:spPr>
                <a:xfrm>
                  <a:off x="1821701" y="4478466"/>
                  <a:ext cx="2263287" cy="56777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67" name="文本框 66"/>
                <p:cNvSpPr txBox="1"/>
                <p:nvPr>
                  <p:custDataLst>
                    <p:tags r:id="rId13"/>
                  </p:custDataLst>
                </p:nvPr>
              </p:nvSpPr>
              <p:spPr>
                <a:xfrm>
                  <a:off x="1994990" y="2657568"/>
                  <a:ext cx="1917666" cy="744098"/>
                </a:xfrm>
                <a:prstGeom prst="rect">
                  <a:avLst/>
                </a:prstGeom>
                <a:noFill/>
              </p:spPr>
              <p:txBody>
                <a:bodyPr wrap="square" rtlCol="0">
                  <a:noAutofit/>
                </a:bodyPr>
                <a:lstStyle>
                  <a:defPPr>
                    <a:defRPr lang="zh-CN"/>
                  </a:defPPr>
                  <a:lvl1pPr algn="dist">
                    <a:defRPr sz="2400">
                      <a:solidFill>
                        <a:srgbClr val="C3121B"/>
                      </a:solidFill>
                    </a:defRPr>
                  </a:lvl1pPr>
                </a:lstStyle>
                <a:p>
                  <a:pPr algn="ctr"/>
                  <a:r>
                    <a:rPr lang="zh-CN" altLang="en-US" sz="1400" dirty="0">
                      <a:solidFill>
                        <a:schemeClr val="tx1"/>
                      </a:solidFill>
                      <a:latin typeface="微软雅黑" panose="020B0503020204020204" charset="-122"/>
                      <a:ea typeface="微软雅黑" panose="020B0503020204020204" charset="-122"/>
                      <a:sym typeface="+mn-ea"/>
                    </a:rPr>
                    <a:t>进一步严明政治纪律和政治规矩</a:t>
                  </a:r>
                  <a:endParaRPr lang="zh-CN" altLang="en-US" sz="1400" dirty="0">
                    <a:solidFill>
                      <a:schemeClr val="tx1"/>
                    </a:solidFill>
                    <a:latin typeface="微软雅黑" panose="020B0503020204020204" charset="-122"/>
                    <a:ea typeface="微软雅黑" panose="020B0503020204020204" charset="-122"/>
                    <a:sym typeface="+mn-ea"/>
                  </a:endParaRPr>
                </a:p>
              </p:txBody>
            </p:sp>
          </p:grpSp>
          <p:grpSp>
            <p:nvGrpSpPr>
              <p:cNvPr id="70" name="组合 69"/>
              <p:cNvGrpSpPr/>
              <p:nvPr/>
            </p:nvGrpSpPr>
            <p:grpSpPr>
              <a:xfrm>
                <a:off x="816434" y="5330663"/>
                <a:ext cx="3269790" cy="706089"/>
                <a:chOff x="816434" y="3526311"/>
                <a:chExt cx="3269790" cy="706089"/>
              </a:xfrm>
            </p:grpSpPr>
            <p:sp>
              <p:nvSpPr>
                <p:cNvPr id="71" name="椭圆 70"/>
                <p:cNvSpPr/>
                <p:nvPr>
                  <p:custDataLst>
                    <p:tags r:id="rId1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3</a:t>
                  </a:r>
                  <a:endParaRPr lang="en-US" altLang="zh-CN" sz="1600" dirty="0">
                    <a:latin typeface="思源黑体 CN Medium" panose="020B0600000000000000" pitchFamily="34" charset="-122"/>
                    <a:ea typeface="思源黑体 CN Medium" panose="020B0600000000000000" pitchFamily="34" charset="-122"/>
                  </a:endParaRPr>
                </a:p>
              </p:txBody>
            </p:sp>
            <p:sp>
              <p:nvSpPr>
                <p:cNvPr id="72" name="等腰三角形 71"/>
                <p:cNvSpPr/>
                <p:nvPr>
                  <p:custDataLst>
                    <p:tags r:id="rId1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73" name="矩形: 圆角 23"/>
                <p:cNvSpPr/>
                <p:nvPr>
                  <p:custDataLst>
                    <p:tags r:id="rId16"/>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引导激励党员干部敢于担当、积极作为</a:t>
                  </a:r>
                  <a:endParaRPr lang="zh-CN" altLang="en-US" sz="1400" dirty="0">
                    <a:solidFill>
                      <a:schemeClr val="tx1">
                        <a:lumMod val="85000"/>
                        <a:lumOff val="15000"/>
                      </a:schemeClr>
                    </a:solidFill>
                    <a:latin typeface="微软雅黑" panose="020B0503020204020204" charset="-122"/>
                    <a:ea typeface="微软雅黑" panose="020B0503020204020204" charset="-122"/>
                    <a:sym typeface="+mn-ea"/>
                  </a:endParaRPr>
                </a:p>
              </p:txBody>
            </p:sp>
          </p:grpSp>
        </p:grpSp>
        <p:grpSp>
          <p:nvGrpSpPr>
            <p:cNvPr id="85" name="组合 84"/>
            <p:cNvGrpSpPr/>
            <p:nvPr>
              <p:custDataLst>
                <p:tags r:id="rId17"/>
              </p:custDataLst>
            </p:nvPr>
          </p:nvGrpSpPr>
          <p:grpSpPr>
            <a:xfrm>
              <a:off x="1506" y="6288"/>
              <a:ext cx="4004" cy="1388"/>
              <a:chOff x="816434" y="4413973"/>
              <a:chExt cx="3833093" cy="1632618"/>
            </a:xfrm>
          </p:grpSpPr>
          <p:grpSp>
            <p:nvGrpSpPr>
              <p:cNvPr id="86" name="组合 85"/>
              <p:cNvGrpSpPr/>
              <p:nvPr/>
            </p:nvGrpSpPr>
            <p:grpSpPr>
              <a:xfrm>
                <a:off x="816434" y="4413973"/>
                <a:ext cx="3269790" cy="706089"/>
                <a:chOff x="816434" y="3526311"/>
                <a:chExt cx="3269790" cy="706089"/>
              </a:xfrm>
            </p:grpSpPr>
            <p:sp>
              <p:nvSpPr>
                <p:cNvPr id="87" name="椭圆 86"/>
                <p:cNvSpPr/>
                <p:nvPr>
                  <p:custDataLst>
                    <p:tags r:id="rId18"/>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4</a:t>
                  </a:r>
                  <a:endParaRPr lang="en-US" altLang="zh-CN" sz="1600" dirty="0">
                    <a:latin typeface="思源黑体 CN Medium" panose="020B0600000000000000" pitchFamily="34" charset="-122"/>
                    <a:ea typeface="思源黑体 CN Medium" panose="020B0600000000000000" pitchFamily="34" charset="-122"/>
                  </a:endParaRPr>
                </a:p>
              </p:txBody>
            </p:sp>
            <p:sp>
              <p:nvSpPr>
                <p:cNvPr id="5" name="等腰三角形 4"/>
                <p:cNvSpPr/>
                <p:nvPr>
                  <p:custDataLst>
                    <p:tags r:id="rId19"/>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89" name="矩形: 圆角 31"/>
                <p:cNvSpPr/>
                <p:nvPr>
                  <p:custDataLst>
                    <p:tags r:id="rId20"/>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3" name="文本框 92"/>
                <p:cNvSpPr txBox="1"/>
                <p:nvPr>
                  <p:custDataLst>
                    <p:tags r:id="rId21"/>
                  </p:custDataLst>
                </p:nvPr>
              </p:nvSpPr>
              <p:spPr>
                <a:xfrm>
                  <a:off x="2010720" y="3612974"/>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坚持党性党风党纪一起抓</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95" name="组合 94"/>
              <p:cNvGrpSpPr/>
              <p:nvPr/>
            </p:nvGrpSpPr>
            <p:grpSpPr>
              <a:xfrm>
                <a:off x="816434" y="5340502"/>
                <a:ext cx="3833093" cy="706089"/>
                <a:chOff x="816434" y="3536150"/>
                <a:chExt cx="3833093" cy="706089"/>
              </a:xfrm>
            </p:grpSpPr>
            <p:sp>
              <p:nvSpPr>
                <p:cNvPr id="98" name="矩形: 圆角 23"/>
                <p:cNvSpPr/>
                <p:nvPr>
                  <p:custDataLst>
                    <p:tags r:id="rId22"/>
                  </p:custDataLst>
                </p:nvPr>
              </p:nvSpPr>
              <p:spPr>
                <a:xfrm>
                  <a:off x="1824972" y="3536150"/>
                  <a:ext cx="2266927" cy="706089"/>
                </a:xfrm>
                <a:prstGeom prst="roundRect">
                  <a:avLst>
                    <a:gd name="adj" fmla="val 50000"/>
                  </a:avLst>
                </a:prstGeom>
                <a:solidFill>
                  <a:srgbClr val="C00000"/>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1600" b="1">
                      <a:latin typeface="微软雅黑" panose="020B0503020204020204" charset="-122"/>
                      <a:ea typeface="微软雅黑" panose="020B0503020204020204" charset="-122"/>
                      <a:sym typeface="+mn-ea"/>
                    </a:rPr>
                    <a:t>促进执纪执法贯通</a:t>
                  </a:r>
                  <a:endParaRPr lang="zh-CN" altLang="en-US" sz="1600" b="1">
                    <a:latin typeface="微软雅黑" panose="020B0503020204020204" charset="-122"/>
                    <a:ea typeface="微软雅黑" panose="020B0503020204020204" charset="-122"/>
                    <a:sym typeface="+mn-ea"/>
                  </a:endParaRPr>
                </a:p>
                <a:p>
                  <a:pPr algn="ctr">
                    <a:buClrTx/>
                    <a:buSzTx/>
                    <a:buFontTx/>
                  </a:pPr>
                  <a:r>
                    <a:rPr lang="zh-CN" altLang="en-US" sz="1600" b="1">
                      <a:latin typeface="微软雅黑" panose="020B0503020204020204" charset="-122"/>
                      <a:ea typeface="微软雅黑" panose="020B0503020204020204" charset="-122"/>
                      <a:sym typeface="+mn-ea"/>
                    </a:rPr>
                    <a:t>衔接</a:t>
                  </a:r>
                  <a:endParaRPr lang="zh-CN" altLang="en-US" sz="1600" b="1">
                    <a:latin typeface="微软雅黑" panose="020B0503020204020204" charset="-122"/>
                    <a:ea typeface="微软雅黑" panose="020B0503020204020204" charset="-122"/>
                  </a:endParaRPr>
                </a:p>
              </p:txBody>
            </p:sp>
            <p:sp>
              <p:nvSpPr>
                <p:cNvPr id="96" name="椭圆 95"/>
                <p:cNvSpPr/>
                <p:nvPr>
                  <p:custDataLst>
                    <p:tags r:id="rId23"/>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5</a:t>
                  </a:r>
                  <a:endParaRPr lang="en-US" altLang="zh-CN" sz="1600" dirty="0">
                    <a:latin typeface="思源黑体 CN Medium" panose="020B0600000000000000" pitchFamily="34" charset="-122"/>
                    <a:ea typeface="思源黑体 CN Medium" panose="020B0600000000000000" pitchFamily="34" charset="-122"/>
                  </a:endParaRPr>
                </a:p>
              </p:txBody>
            </p:sp>
            <p:sp>
              <p:nvSpPr>
                <p:cNvPr id="97" name="等腰三角形 96"/>
                <p:cNvSpPr/>
                <p:nvPr>
                  <p:custDataLst>
                    <p:tags r:id="rId24"/>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100" name="箭头: V 形 25"/>
                <p:cNvSpPr/>
                <p:nvPr>
                  <p:custDataLst>
                    <p:tags r:id="rId25"/>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101" name="箭头: V 形 26"/>
                <p:cNvSpPr/>
                <p:nvPr>
                  <p:custDataLst>
                    <p:tags r:id="rId26"/>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grpSp>
        </p:grpSp>
      </p:grpSp>
      <p:sp>
        <p:nvSpPr>
          <p:cNvPr id="47" name="矩形: 圆角 46"/>
          <p:cNvSpPr/>
          <p:nvPr/>
        </p:nvSpPr>
        <p:spPr>
          <a:xfrm>
            <a:off x="4085590" y="1617980"/>
            <a:ext cx="7322820" cy="3800475"/>
          </a:xfrm>
          <a:prstGeom prst="roundRect">
            <a:avLst>
              <a:gd name="adj" fmla="val 490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2" name="文本框 1"/>
          <p:cNvSpPr txBox="1"/>
          <p:nvPr/>
        </p:nvSpPr>
        <p:spPr>
          <a:xfrm>
            <a:off x="4196715" y="1797685"/>
            <a:ext cx="7047230" cy="3481705"/>
          </a:xfrm>
          <a:prstGeom prst="rect">
            <a:avLst/>
          </a:prstGeom>
          <a:noFill/>
        </p:spPr>
        <p:txBody>
          <a:bodyPr wrap="square" rtlCol="0">
            <a:noAutofit/>
          </a:bodyPr>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一是完善纪法衔接条款</a:t>
            </a:r>
            <a:r>
              <a:rPr lang="zh-CN" altLang="en-US" sz="1400">
                <a:latin typeface="微软雅黑" panose="020B0503020204020204" charset="-122"/>
                <a:ea typeface="微软雅黑" panose="020B0503020204020204" charset="-122"/>
                <a:cs typeface="微软雅黑" panose="020B0503020204020204" charset="-122"/>
              </a:rPr>
              <a:t>，新修订的《条例》明确规定，“破坏社会主义市场经济秩序、违反治安管理等违法行为，损害党、国家和人民利益的，应当视具体情节给予警告直至开除党籍处分”，“党员有嫖娼或者吸食、注射毒品等丧失党员条件，严重败坏党的形象行为的，应当给予开除党籍处分”。</a:t>
            </a:r>
            <a:endParaRPr lang="zh-CN" altLang="en-US" sz="14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二是促进党纪政务等处分相匹配</a:t>
            </a:r>
            <a:r>
              <a:rPr lang="zh-CN" altLang="en-US" sz="1400">
                <a:latin typeface="微软雅黑" panose="020B0503020204020204" charset="-122"/>
                <a:ea typeface="微软雅黑" panose="020B0503020204020204" charset="-122"/>
                <a:cs typeface="微软雅黑" panose="020B0503020204020204" charset="-122"/>
              </a:rPr>
              <a:t>。比如，明确对在党外组织担任职务的党员的处分规定，“对于在党外组织担任职务的，应当建议党外组织撤销其党外职务”。</a:t>
            </a:r>
            <a:endParaRPr lang="zh-CN" altLang="en-US" sz="14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三是借鉴法律有关规定</a:t>
            </a:r>
            <a:r>
              <a:rPr lang="zh-CN" altLang="en-US" sz="1400">
                <a:latin typeface="微软雅黑" panose="020B0503020204020204" charset="-122"/>
                <a:ea typeface="微软雅黑" panose="020B0503020204020204" charset="-122"/>
                <a:cs typeface="微软雅黑" panose="020B0503020204020204" charset="-122"/>
              </a:rPr>
              <a:t>，充实完善了“从轻或者减轻处分情形”以及“共同违纪”的处分规定。新修订的《条例》推动党内法规制度与国家法律法规相辅相成、相互促进、相互保障。</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7"/>
            </p:custDataLst>
          </p:nvPr>
        </p:nvSpPr>
        <p:spPr>
          <a:xfrm>
            <a:off x="1654372" y="1744890"/>
            <a:ext cx="1715480" cy="662045"/>
          </a:xfrm>
          <a:prstGeom prst="rect">
            <a:avLst/>
          </a:prstGeom>
          <a:noFill/>
        </p:spPr>
        <p:txBody>
          <a:bodyPr wrap="square" rtlCol="0">
            <a:noAutofit/>
          </a:bodyPr>
          <a:lstStyle>
            <a:defPPr>
              <a:defRPr lang="zh-CN"/>
            </a:defPPr>
            <a:lvl1pPr algn="dist">
              <a:defRPr sz="2400">
                <a:solidFill>
                  <a:srgbClr val="C3121B"/>
                </a:solidFill>
              </a:defRPr>
            </a:lvl1pPr>
          </a:lstStyle>
          <a:p>
            <a:pPr algn="ctr"/>
            <a:r>
              <a:rPr lang="zh-CN" altLang="en-US" sz="1400" b="1" dirty="0">
                <a:solidFill>
                  <a:schemeClr val="bg1"/>
                </a:solidFill>
                <a:latin typeface="微软雅黑" panose="020B0503020204020204" charset="-122"/>
                <a:ea typeface="微软雅黑" panose="020B0503020204020204" charset="-122"/>
                <a:sym typeface="+mn-ea"/>
              </a:rPr>
              <a:t>进一步严明政治纪律和政治规矩</a:t>
            </a:r>
            <a:endParaRPr lang="zh-CN" altLang="en-US" sz="1400" b="1" dirty="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52095"/>
            <a:ext cx="1184529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832100" y="559435"/>
            <a:ext cx="664083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 name="组合 3"/>
          <p:cNvGrpSpPr/>
          <p:nvPr/>
        </p:nvGrpSpPr>
        <p:grpSpPr>
          <a:xfrm>
            <a:off x="1299412" y="1256665"/>
            <a:ext cx="9312655" cy="4749165"/>
            <a:chOff x="1680" y="1979"/>
            <a:chExt cx="9866" cy="7479"/>
          </a:xfrm>
        </p:grpSpPr>
        <p:pic>
          <p:nvPicPr>
            <p:cNvPr id="2" name="图片 1" descr="屏幕截图 2024-04-10 160820"/>
            <p:cNvPicPr>
              <a:picLocks noChangeAspect="1"/>
            </p:cNvPicPr>
            <p:nvPr/>
          </p:nvPicPr>
          <p:blipFill>
            <a:blip r:embed="rId2">
              <a:clrChange>
                <a:clrFrom>
                  <a:srgbClr val="FFFFFF">
                    <a:alpha val="100000"/>
                  </a:srgbClr>
                </a:clrFrom>
                <a:clrTo>
                  <a:srgbClr val="FFFFFF">
                    <a:alpha val="100000"/>
                    <a:alpha val="0"/>
                  </a:srgbClr>
                </a:clrTo>
              </a:clrChange>
            </a:blip>
            <a:srcRect/>
            <a:stretch>
              <a:fillRect/>
            </a:stretch>
          </p:blipFill>
          <p:spPr>
            <a:xfrm>
              <a:off x="1680" y="1979"/>
              <a:ext cx="9866" cy="7479"/>
            </a:xfrm>
            <a:prstGeom prst="rect">
              <a:avLst/>
            </a:prstGeom>
          </p:spPr>
        </p:pic>
        <p:sp>
          <p:nvSpPr>
            <p:cNvPr id="3" name="矩形 2"/>
            <p:cNvSpPr/>
            <p:nvPr/>
          </p:nvSpPr>
          <p:spPr>
            <a:xfrm>
              <a:off x="8774" y="7503"/>
              <a:ext cx="2578" cy="1955"/>
            </a:xfrm>
            <a:prstGeom prst="rect">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总则</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5" name="组合 44"/>
          <p:cNvGrpSpPr/>
          <p:nvPr/>
        </p:nvGrpSpPr>
        <p:grpSpPr>
          <a:xfrm rot="0">
            <a:off x="897731" y="1212850"/>
            <a:ext cx="10168890" cy="4915647"/>
            <a:chOff x="808944" y="2131490"/>
            <a:chExt cx="10168780" cy="3833448"/>
          </a:xfrm>
        </p:grpSpPr>
        <p:sp>
          <p:nvSpPr>
            <p:cNvPr id="47" name="矩形 46"/>
            <p:cNvSpPr/>
            <p:nvPr/>
          </p:nvSpPr>
          <p:spPr>
            <a:xfrm>
              <a:off x="1005157" y="2131490"/>
              <a:ext cx="9972567" cy="603652"/>
            </a:xfrm>
            <a:prstGeom prst="rect">
              <a:avLst/>
            </a:prstGeom>
            <a:noFill/>
          </p:spPr>
          <p:txBody>
            <a:bodyPr wrap="square">
              <a:noAutofit/>
            </a:bodyPr>
            <a:lstStyle/>
            <a:p>
              <a:pPr algn="just">
                <a:lnSpc>
                  <a:spcPct val="130000"/>
                </a:lnSpc>
                <a:buClrTx/>
                <a:buSzTx/>
                <a:buFontTx/>
              </a:pPr>
              <a:r>
                <a:rPr kumimoji="1"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第一编</a:t>
              </a:r>
              <a:r>
                <a:rPr kumimoji="1"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总则，第1~5章，共</a:t>
              </a:r>
              <a:r>
                <a:rPr kumimoji="1"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48</a:t>
              </a:r>
              <a:r>
                <a:rPr kumimoji="1"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条，包括总体要求和适用范围、违纪与纪律处分、纪律处分运用规则、对违法犯罪党员的纪律处分等。总则是党内法规的基础部分，具有统领性。</a:t>
              </a:r>
              <a:endParaRPr kumimoji="1"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just">
                <a:lnSpc>
                  <a:spcPct val="130000"/>
                </a:lnSpc>
                <a:buClrTx/>
                <a:buSzTx/>
                <a:buFontTx/>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48" name="组合 47"/>
            <p:cNvGrpSpPr/>
            <p:nvPr/>
          </p:nvGrpSpPr>
          <p:grpSpPr>
            <a:xfrm>
              <a:off x="808944" y="3098661"/>
              <a:ext cx="10167510" cy="1402908"/>
              <a:chOff x="808944" y="3098661"/>
              <a:chExt cx="10167510" cy="1402908"/>
            </a:xfrm>
          </p:grpSpPr>
          <p:grpSp>
            <p:nvGrpSpPr>
              <p:cNvPr id="59" name="组合 58"/>
              <p:cNvGrpSpPr/>
              <p:nvPr/>
            </p:nvGrpSpPr>
            <p:grpSpPr>
              <a:xfrm>
                <a:off x="808944" y="3098661"/>
                <a:ext cx="10167510" cy="1402908"/>
                <a:chOff x="808944" y="3098748"/>
                <a:chExt cx="10167510" cy="1158613"/>
              </a:xfrm>
            </p:grpSpPr>
            <p:sp>
              <p:nvSpPr>
                <p:cNvPr id="63" name="矩形 62"/>
                <p:cNvSpPr/>
                <p:nvPr>
                  <p:custDataLst>
                    <p:tags r:id="rId2"/>
                  </p:custDataLst>
                </p:nvPr>
              </p:nvSpPr>
              <p:spPr>
                <a:xfrm>
                  <a:off x="808944" y="3098748"/>
                  <a:ext cx="323846" cy="1151251"/>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83" name="矩形 82"/>
                <p:cNvSpPr/>
                <p:nvPr>
                  <p:custDataLst>
                    <p:tags r:id="rId3"/>
                  </p:custDataLst>
                </p:nvPr>
              </p:nvSpPr>
              <p:spPr>
                <a:xfrm>
                  <a:off x="1005792" y="3099157"/>
                  <a:ext cx="9970662" cy="1158204"/>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1271062" y="3122647"/>
                <a:ext cx="9422028" cy="1281089"/>
                <a:chOff x="1185609" y="3005900"/>
                <a:chExt cx="9422028" cy="1281089"/>
              </a:xfrm>
            </p:grpSpPr>
            <p:sp>
              <p:nvSpPr>
                <p:cNvPr id="61" name="文本框 60"/>
                <p:cNvSpPr txBox="1"/>
                <p:nvPr>
                  <p:custDataLst>
                    <p:tags r:id="rId4"/>
                  </p:custDataLst>
                </p:nvPr>
              </p:nvSpPr>
              <p:spPr>
                <a:xfrm>
                  <a:off x="1185646" y="3005900"/>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本次调整</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62" name="矩形 61"/>
                <p:cNvSpPr/>
                <p:nvPr>
                  <p:custDataLst>
                    <p:tags r:id="rId5"/>
                  </p:custDataLst>
                </p:nvPr>
              </p:nvSpPr>
              <p:spPr>
                <a:xfrm>
                  <a:off x="1185609" y="3377302"/>
                  <a:ext cx="9422028" cy="909687"/>
                </a:xfrm>
                <a:prstGeom prst="rect">
                  <a:avLst/>
                </a:prstGeom>
                <a:noFill/>
              </p:spPr>
              <p:txBody>
                <a:bodyPr wrap="square">
                  <a:noAutofit/>
                </a:bodyPr>
                <a:lstStyle/>
                <a:p>
                  <a:pPr algn="just">
                    <a:lnSpc>
                      <a:spcPct val="150000"/>
                    </a:lnSpc>
                    <a:buClrTx/>
                    <a:buSzTx/>
                    <a:buFontTx/>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增写</a:t>
                  </a:r>
                  <a:r>
                    <a:rPr kumimoji="1" lang="en-US" altLang="zh-CN" sz="1600" b="1" dirty="0">
                      <a:solidFill>
                        <a:srgbClr val="C00000"/>
                      </a:solidFill>
                      <a:latin typeface="微软雅黑" panose="020B0503020204020204" charset="-122"/>
                      <a:ea typeface="微软雅黑" panose="020B0503020204020204" charset="-122"/>
                      <a:cs typeface="微软雅黑" panose="020B0503020204020204" charset="-122"/>
                    </a:rPr>
                    <a:t>5</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条，修改</a:t>
                  </a:r>
                  <a:r>
                    <a:rPr kumimoji="1" lang="en-US" altLang="zh-CN" sz="1600" b="1" dirty="0">
                      <a:solidFill>
                        <a:srgbClr val="C00000"/>
                      </a:solidFill>
                      <a:latin typeface="微软雅黑" panose="020B0503020204020204" charset="-122"/>
                      <a:ea typeface="微软雅黑" panose="020B0503020204020204" charset="-122"/>
                      <a:cs typeface="微软雅黑" panose="020B0503020204020204" charset="-122"/>
                    </a:rPr>
                    <a:t>26</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条，从</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43</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条调整至</a:t>
                  </a:r>
                  <a:r>
                    <a:rPr kumimoji="1" lang="en-US" altLang="zh-CN" sz="1600" b="1" dirty="0">
                      <a:solidFill>
                        <a:srgbClr val="C00000"/>
                      </a:solidFill>
                      <a:latin typeface="微软雅黑" panose="020B0503020204020204" charset="-122"/>
                      <a:ea typeface="微软雅黑" panose="020B0503020204020204" charset="-122"/>
                      <a:cs typeface="微软雅黑" panose="020B0503020204020204" charset="-122"/>
                    </a:rPr>
                    <a:t>48</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条。总则</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部分坚持以习近平新时代中国特色社会主义思想为指导，全面贯彻党的二十大精神，以党章为根本遵循，坚持严的基调，强化系统观念，集中体现了新时代新征程全面加强党的纪律建设新任务新要求。</a:t>
                  </a:r>
                  <a:endPar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endParaRPr>
                </a:p>
                <a:p>
                  <a:pPr algn="just">
                    <a:lnSpc>
                      <a:spcPct val="120000"/>
                    </a:lnSpc>
                  </a:pPr>
                  <a:endPar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grpSp>
        <p:grpSp>
          <p:nvGrpSpPr>
            <p:cNvPr id="49" name="组合 48"/>
            <p:cNvGrpSpPr/>
            <p:nvPr/>
          </p:nvGrpSpPr>
          <p:grpSpPr>
            <a:xfrm>
              <a:off x="808944" y="4607094"/>
              <a:ext cx="10168145" cy="1357844"/>
              <a:chOff x="808944" y="3076548"/>
              <a:chExt cx="10168145" cy="1357844"/>
            </a:xfrm>
          </p:grpSpPr>
          <p:grpSp>
            <p:nvGrpSpPr>
              <p:cNvPr id="53" name="组合 52"/>
              <p:cNvGrpSpPr/>
              <p:nvPr/>
            </p:nvGrpSpPr>
            <p:grpSpPr>
              <a:xfrm>
                <a:off x="808944" y="3076548"/>
                <a:ext cx="10168145" cy="1357844"/>
                <a:chOff x="808944" y="3080486"/>
                <a:chExt cx="10168145" cy="1121396"/>
              </a:xfrm>
            </p:grpSpPr>
            <p:sp>
              <p:nvSpPr>
                <p:cNvPr id="57" name="矩形 56"/>
                <p:cNvSpPr/>
                <p:nvPr>
                  <p:custDataLst>
                    <p:tags r:id="rId6"/>
                  </p:custDataLst>
                </p:nvPr>
              </p:nvSpPr>
              <p:spPr>
                <a:xfrm>
                  <a:off x="808944" y="3089892"/>
                  <a:ext cx="323846" cy="1105038"/>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7"/>
                  </p:custDataLst>
                </p:nvPr>
              </p:nvSpPr>
              <p:spPr>
                <a:xfrm>
                  <a:off x="1005792" y="3080486"/>
                  <a:ext cx="9971297" cy="1121396"/>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54" name="组合 53"/>
              <p:cNvGrpSpPr/>
              <p:nvPr/>
            </p:nvGrpSpPr>
            <p:grpSpPr>
              <a:xfrm>
                <a:off x="1270464" y="3087714"/>
                <a:ext cx="9422663" cy="1338532"/>
                <a:chOff x="1185011" y="2970967"/>
                <a:chExt cx="9422663" cy="1338532"/>
              </a:xfrm>
            </p:grpSpPr>
            <p:sp>
              <p:nvSpPr>
                <p:cNvPr id="55" name="文本框 54"/>
                <p:cNvSpPr txBox="1"/>
                <p:nvPr>
                  <p:custDataLst>
                    <p:tags r:id="rId8"/>
                  </p:custDataLst>
                </p:nvPr>
              </p:nvSpPr>
              <p:spPr>
                <a:xfrm>
                  <a:off x="1185011" y="2970967"/>
                  <a:ext cx="2649826" cy="487774"/>
                </a:xfrm>
                <a:prstGeom prst="rect">
                  <a:avLst/>
                </a:prstGeom>
                <a:noFill/>
                <a:ln>
                  <a:noFill/>
                </a:ln>
              </p:spPr>
              <p:txBody>
                <a:bodyPr vert="horz" wrap="square" rtlCol="0">
                  <a:no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主要修改</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56" name="矩形 55"/>
                <p:cNvSpPr/>
                <p:nvPr>
                  <p:custDataLst>
                    <p:tags r:id="rId9"/>
                  </p:custDataLst>
                </p:nvPr>
              </p:nvSpPr>
              <p:spPr>
                <a:xfrm>
                  <a:off x="1186281" y="3311666"/>
                  <a:ext cx="9421393" cy="997833"/>
                </a:xfrm>
                <a:prstGeom prst="rect">
                  <a:avLst/>
                </a:prstGeom>
                <a:noFill/>
              </p:spPr>
              <p:txBody>
                <a:bodyPr wrap="square">
                  <a:noAutofit/>
                </a:bodyPr>
                <a:lstStyle/>
                <a:p>
                  <a:pPr algn="just">
                    <a:lnSpc>
                      <a:spcPct val="150000"/>
                    </a:lnSpc>
                    <a:spcBef>
                      <a:spcPts val="0"/>
                    </a:spcBef>
                    <a:spcAft>
                      <a:spcPts val="0"/>
                    </a:spcAft>
                    <a:buClrTx/>
                    <a:buSzTx/>
                    <a:buFontTx/>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丰富了指导思想和总体要求，如第二条、第三条；坚持从严要求，如第四条；</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深化运用“四种形态”，落实“三个区分开来”，如第五条、第十九条；</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促进执纪执法贯通，如第二十八条；</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完善纪法衔接条款，如第三十条。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Medium" panose="020B0600000000000000" pitchFamily="34" charset="-122"/>
                <a:ea typeface="思源黑体 CN Medium" panose="020B0600000000000000" pitchFamily="34" charset="-122"/>
              </a:rPr>
              <a:t>        </a:t>
            </a:r>
            <a:endParaRPr lang="en-US" altLang="zh-CN">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18565"/>
            <a:ext cx="11024235" cy="4709795"/>
          </a:xfrm>
          <a:prstGeom prst="rect">
            <a:avLst/>
          </a:prstGeom>
        </p:spPr>
        <p:txBody>
          <a:bodyPr wrap="square">
            <a:noAutofit/>
          </a:bodyPr>
          <a:lstStyle/>
          <a:p>
            <a:pPr algn="l" fontAlgn="auto">
              <a:lnSpc>
                <a:spcPct val="150000"/>
              </a:lnSpc>
              <a:buClrTx/>
              <a:buSzTx/>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b="1" dirty="0">
                <a:latin typeface="微软雅黑" panose="020B0503020204020204" charset="-122"/>
                <a:ea typeface="微软雅黑" panose="020B0503020204020204" charset="-122"/>
                <a:sym typeface="+mn-ea"/>
              </a:rPr>
              <a:t>第二条</a:t>
            </a:r>
            <a:r>
              <a:rPr lang="en-US" altLang="zh-CN" dirty="0">
                <a:latin typeface="微软雅黑" panose="020B0503020204020204" charset="-122"/>
                <a:ea typeface="微软雅黑" panose="020B0503020204020204" charset="-122"/>
                <a:sym typeface="+mn-ea"/>
              </a:rPr>
              <a:t>　党的纪律建设必须坚持以马克思列宁主义、毛泽东思想、邓小平理论、“三个代表”重要思想、科学发展观、习近平新时代中国特色社会主义思想为指导，坚持和加强党的全面领导，坚决维护习近平总书记党中央的核心、全党的核心地位，坚决维护</a:t>
            </a:r>
            <a:r>
              <a:rPr lang="en-US" altLang="zh-CN" b="1" dirty="0">
                <a:solidFill>
                  <a:srgbClr val="C00000"/>
                </a:solidFill>
                <a:latin typeface="微软雅黑" panose="020B0503020204020204" charset="-122"/>
                <a:ea typeface="微软雅黑" panose="020B0503020204020204" charset="-122"/>
                <a:sym typeface="+mn-ea"/>
              </a:rPr>
              <a:t>以习近平同志为核心</a:t>
            </a:r>
            <a:r>
              <a:rPr lang="en-US" altLang="zh-CN" dirty="0">
                <a:latin typeface="微软雅黑" panose="020B0503020204020204" charset="-122"/>
                <a:ea typeface="微软雅黑" panose="020B0503020204020204" charset="-122"/>
                <a:sym typeface="+mn-ea"/>
              </a:rPr>
              <a:t>的党中央权威和集中统一领导，</a:t>
            </a:r>
            <a:r>
              <a:rPr lang="en-US" altLang="zh-CN" b="1" dirty="0">
                <a:solidFill>
                  <a:srgbClr val="C00000"/>
                </a:solidFill>
                <a:latin typeface="微软雅黑" panose="020B0503020204020204" charset="-122"/>
                <a:ea typeface="微软雅黑" panose="020B0503020204020204" charset="-122"/>
                <a:sym typeface="+mn-ea"/>
              </a:rPr>
              <a:t>弘扬伟大建党精神，坚持自我革命，贯彻全面从严治党战略方针</a:t>
            </a:r>
            <a:r>
              <a:rPr lang="en-US" altLang="zh-CN" dirty="0">
                <a:latin typeface="微软雅黑" panose="020B0503020204020204" charset="-122"/>
                <a:ea typeface="微软雅黑" panose="020B0503020204020204" charset="-122"/>
                <a:sym typeface="+mn-ea"/>
              </a:rPr>
              <a:t>，落实新时代党的建设总要求</a:t>
            </a:r>
            <a:r>
              <a:rPr lang="zh-CN" altLang="en-US" dirty="0">
                <a:latin typeface="微软雅黑" panose="020B0503020204020204" charset="-122"/>
                <a:ea typeface="微软雅黑" panose="020B0503020204020204" charset="-122"/>
                <a:sym typeface="+mn-ea"/>
              </a:rPr>
              <a:t>，</a:t>
            </a:r>
            <a:r>
              <a:rPr lang="en-US" altLang="zh-CN" b="1" dirty="0">
                <a:solidFill>
                  <a:srgbClr val="C00000"/>
                </a:solidFill>
                <a:latin typeface="微软雅黑" panose="020B0503020204020204" charset="-122"/>
                <a:ea typeface="微软雅黑" panose="020B0503020204020204" charset="-122"/>
                <a:sym typeface="+mn-ea"/>
              </a:rPr>
              <a:t>推动解决大党独有难题、健全全面从严治党体系，</a:t>
            </a:r>
            <a:r>
              <a:rPr lang="en-US" altLang="zh-CN" dirty="0">
                <a:latin typeface="微软雅黑" panose="020B0503020204020204" charset="-122"/>
                <a:ea typeface="微软雅黑" panose="020B0503020204020204" charset="-122"/>
                <a:sym typeface="+mn-ea"/>
              </a:rPr>
              <a:t>全面加强党的纪律建设,</a:t>
            </a:r>
            <a:r>
              <a:rPr lang="en-US" altLang="zh-CN" b="1" dirty="0">
                <a:solidFill>
                  <a:srgbClr val="C00000"/>
                </a:solidFill>
                <a:latin typeface="微软雅黑" panose="020B0503020204020204" charset="-122"/>
                <a:ea typeface="微软雅黑" panose="020B0503020204020204" charset="-122"/>
                <a:sym typeface="+mn-ea"/>
              </a:rPr>
              <a:t>为以中国式现代化全面推进强国建设、民族复兴伟业提供坚强纪律保障。</a:t>
            </a:r>
            <a:endParaRPr lang="en-US" altLang="zh-CN" b="1" dirty="0">
              <a:solidFill>
                <a:srgbClr val="C00000"/>
              </a:solidFill>
              <a:latin typeface="微软雅黑" panose="020B0503020204020204" charset="-122"/>
              <a:ea typeface="微软雅黑" panose="020B0503020204020204" charset="-122"/>
              <a:sym typeface="+mn-ea"/>
            </a:endParaRPr>
          </a:p>
          <a:p>
            <a:pPr algn="l" fontAlgn="auto">
              <a:lnSpc>
                <a:spcPct val="150000"/>
              </a:lnSpc>
              <a:buClrTx/>
              <a:buSzTx/>
              <a:buFont typeface="+mj-lt"/>
              <a:buNone/>
            </a:pPr>
            <a:r>
              <a:rPr lang="en-US" altLang="zh-CN" b="1" dirty="0">
                <a:latin typeface="微软雅黑" panose="020B0503020204020204" charset="-122"/>
                <a:ea typeface="微软雅黑" panose="020B0503020204020204" charset="-122"/>
                <a:sym typeface="+mn-ea"/>
              </a:rPr>
              <a:t>       第三条</a:t>
            </a:r>
            <a:r>
              <a:rPr lang="en-US" altLang="zh-CN" dirty="0">
                <a:latin typeface="微软雅黑" panose="020B0503020204020204" charset="-122"/>
                <a:ea typeface="微软雅黑" panose="020B0503020204020204" charset="-122"/>
                <a:sym typeface="+mn-ea"/>
              </a:rPr>
              <a:t>　党章是最根本的党内法规，是管党治党的总规矩。党的纪律是党的各级组织和全体党员必须遵守的行为规则。党组织和党员必须</a:t>
            </a:r>
            <a:r>
              <a:rPr lang="en-US" altLang="zh-CN" b="1" dirty="0">
                <a:solidFill>
                  <a:srgbClr val="C00000"/>
                </a:solidFill>
                <a:latin typeface="微软雅黑" panose="020B0503020204020204" charset="-122"/>
                <a:ea typeface="微软雅黑" panose="020B0503020204020204" charset="-122"/>
                <a:sym typeface="+mn-ea"/>
              </a:rPr>
              <a:t>坚守初心使命</a:t>
            </a:r>
            <a:r>
              <a:rPr lang="en-US" altLang="zh-CN" dirty="0">
                <a:latin typeface="微软雅黑" panose="020B0503020204020204" charset="-122"/>
                <a:ea typeface="微软雅黑" panose="020B0503020204020204" charset="-122"/>
                <a:sym typeface="+mn-ea"/>
              </a:rPr>
              <a:t>，</a:t>
            </a:r>
            <a:r>
              <a:rPr lang="en-US" altLang="zh-CN" dirty="0">
                <a:solidFill>
                  <a:schemeClr val="tx1"/>
                </a:solidFill>
                <a:latin typeface="微软雅黑" panose="020B0503020204020204" charset="-122"/>
                <a:ea typeface="微软雅黑" panose="020B0503020204020204" charset="-122"/>
                <a:sym typeface="+mn-ea"/>
              </a:rPr>
              <a:t>牢固树立政治意识、大局意识、核心意识、看齐意识，</a:t>
            </a:r>
            <a:r>
              <a:rPr lang="en-US" altLang="zh-CN" b="1" dirty="0">
                <a:solidFill>
                  <a:srgbClr val="C00000"/>
                </a:solidFill>
                <a:latin typeface="微软雅黑" panose="020B0503020204020204" charset="-122"/>
                <a:ea typeface="微软雅黑" panose="020B0503020204020204" charset="-122"/>
                <a:sym typeface="+mn-ea"/>
              </a:rPr>
              <a:t>始终坚定道路自信、理论自信、制度自信、文化自信，切实践行正确的权力观、政绩观、事业观，自觉遵守和维护</a:t>
            </a:r>
            <a:r>
              <a:rPr lang="en-US" altLang="zh-CN" dirty="0">
                <a:latin typeface="微软雅黑" panose="020B0503020204020204" charset="-122"/>
                <a:ea typeface="微软雅黑" panose="020B0503020204020204" charset="-122"/>
                <a:sym typeface="+mn-ea"/>
              </a:rPr>
              <a:t>党章，严格执行和维护党的纪律，自觉接受党的纪律约束，模范遵守国家法律法规。</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52" name="文本框2"/>
          <p:cNvSpPr/>
          <p:nvPr/>
        </p:nvSpPr>
        <p:spPr>
          <a:xfrm>
            <a:off x="4124325" y="5591810"/>
            <a:ext cx="3963035" cy="575945"/>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300" b="1" dirty="0">
                <a:latin typeface="微软雅黑" panose="020B0503020204020204" charset="-122"/>
                <a:ea typeface="微软雅黑" panose="020B0503020204020204" charset="-122"/>
              </a:rPr>
              <a:t>丰富指导思想和总体要求</a:t>
            </a:r>
            <a:endParaRPr lang="zh-CN" altLang="en-US" sz="2300" b="1" dirty="0">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Medium" panose="020B0600000000000000" pitchFamily="34" charset="-122"/>
                <a:ea typeface="思源黑体 CN Medium" panose="020B0600000000000000" pitchFamily="34" charset="-122"/>
              </a:rPr>
              <a:t>        </a:t>
            </a:r>
            <a:endParaRPr lang="en-US" altLang="zh-CN">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050925"/>
            <a:ext cx="11024235" cy="5151120"/>
          </a:xfrm>
          <a:prstGeom prst="rect">
            <a:avLst/>
          </a:prstGeom>
        </p:spPr>
        <p:txBody>
          <a:bodyPr wrap="square">
            <a:noAutofit/>
          </a:bodyPr>
          <a:lstStyle/>
          <a:p>
            <a:pPr algn="l" fontAlgn="auto">
              <a:lnSpc>
                <a:spcPct val="150000"/>
              </a:lnSpc>
              <a:buClrTx/>
              <a:buSzTx/>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第四条</a:t>
            </a:r>
            <a:r>
              <a:rPr lang="en-US" altLang="zh-CN" dirty="0">
                <a:latin typeface="微软雅黑" panose="020B0503020204020204" charset="-122"/>
                <a:ea typeface="微软雅黑" panose="020B0503020204020204" charset="-122"/>
                <a:sym typeface="+mn-ea"/>
              </a:rPr>
              <a:t>　党的纪律处分工作遵循下列原则：</a:t>
            </a:r>
            <a:endParaRPr lang="en-US" altLang="zh-CN" dirty="0">
              <a:latin typeface="微软雅黑" panose="020B0503020204020204" charset="-122"/>
              <a:ea typeface="微软雅黑" panose="020B0503020204020204" charset="-122"/>
              <a:sym typeface="+mn-ea"/>
            </a:endParaRPr>
          </a:p>
          <a:p>
            <a:pPr algn="l" fontAlgn="auto">
              <a:lnSpc>
                <a:spcPct val="150000"/>
              </a:lnSpc>
              <a:buClrTx/>
              <a:buSzTx/>
              <a:buFont typeface="+mj-lt"/>
              <a:buNone/>
            </a:pPr>
            <a:r>
              <a:rPr lang="en-US" altLang="zh-CN" dirty="0">
                <a:latin typeface="微软雅黑" panose="020B0503020204020204" charset="-122"/>
                <a:ea typeface="微软雅黑" panose="020B0503020204020204" charset="-122"/>
                <a:sym typeface="+mn-ea"/>
              </a:rPr>
              <a:t>       （一）坚持党要管党、全面从严治党。</a:t>
            </a:r>
            <a:r>
              <a:rPr lang="en-US" altLang="zh-CN" b="1" dirty="0">
                <a:solidFill>
                  <a:srgbClr val="C00000"/>
                </a:solidFill>
                <a:latin typeface="微软雅黑" panose="020B0503020204020204" charset="-122"/>
                <a:ea typeface="微软雅黑" panose="020B0503020204020204" charset="-122"/>
                <a:sym typeface="+mn-ea"/>
              </a:rPr>
              <a:t>把严的基调、严的措施、严的氛围长期坚持下去，</a:t>
            </a:r>
            <a:r>
              <a:rPr lang="en-US" altLang="zh-CN" dirty="0">
                <a:latin typeface="微软雅黑" panose="020B0503020204020204" charset="-122"/>
                <a:ea typeface="微软雅黑" panose="020B0503020204020204" charset="-122"/>
                <a:sym typeface="+mn-ea"/>
              </a:rPr>
              <a:t>加强对党的各级组织和全体党员的教育、管理和监督，把纪律挺在前面，抓早抓小、防微杜渐。</a:t>
            </a:r>
            <a:endParaRPr lang="en-US" altLang="zh-CN" dirty="0">
              <a:latin typeface="微软雅黑" panose="020B0503020204020204" charset="-122"/>
              <a:ea typeface="微软雅黑" panose="020B0503020204020204" charset="-122"/>
              <a:sym typeface="+mn-ea"/>
            </a:endParaRPr>
          </a:p>
          <a:p>
            <a:pPr algn="l" fontAlgn="auto">
              <a:lnSpc>
                <a:spcPct val="150000"/>
              </a:lnSpc>
              <a:buClrTx/>
              <a:buSzTx/>
              <a:buFont typeface="+mj-lt"/>
              <a:buNone/>
            </a:pPr>
            <a:r>
              <a:rPr lang="en-US" altLang="zh-CN" dirty="0">
                <a:latin typeface="微软雅黑" panose="020B0503020204020204" charset="-122"/>
                <a:ea typeface="微软雅黑" panose="020B0503020204020204" charset="-122"/>
                <a:sym typeface="+mn-ea"/>
              </a:rPr>
              <a:t>第四条　党的纪律处分工作遵循下列原则：</a:t>
            </a:r>
            <a:endParaRPr lang="en-US" altLang="zh-CN" dirty="0">
              <a:latin typeface="微软雅黑" panose="020B0503020204020204" charset="-122"/>
              <a:ea typeface="微软雅黑" panose="020B0503020204020204" charset="-122"/>
              <a:sym typeface="+mn-ea"/>
            </a:endParaRPr>
          </a:p>
          <a:p>
            <a:pPr algn="l" fontAlgn="auto">
              <a:lnSpc>
                <a:spcPct val="150000"/>
              </a:lnSpc>
              <a:buClrTx/>
              <a:buSzTx/>
              <a:buFont typeface="+mj-lt"/>
              <a:buNone/>
            </a:pPr>
            <a:r>
              <a:rPr lang="en-US" altLang="zh-CN" dirty="0">
                <a:latin typeface="微软雅黑" panose="020B0503020204020204" charset="-122"/>
                <a:ea typeface="微软雅黑" panose="020B0503020204020204" charset="-122"/>
                <a:sym typeface="+mn-ea"/>
              </a:rPr>
              <a:t>      （二）党纪面前一律平等。对违犯党纪的党组织和党员必须严肃、公正执行纪律，党内不允许有任何不受纪律约束的党组织和党员。</a:t>
            </a:r>
            <a:endParaRPr lang="en-US" altLang="zh-CN" dirty="0">
              <a:latin typeface="微软雅黑" panose="020B0503020204020204" charset="-122"/>
              <a:ea typeface="微软雅黑" panose="020B0503020204020204" charset="-122"/>
              <a:sym typeface="+mn-ea"/>
            </a:endParaRPr>
          </a:p>
          <a:p>
            <a:pPr algn="l" fontAlgn="auto">
              <a:lnSpc>
                <a:spcPct val="150000"/>
              </a:lnSpc>
              <a:buClrTx/>
              <a:buSzTx/>
              <a:buFont typeface="+mj-lt"/>
              <a:buNone/>
            </a:pPr>
            <a:r>
              <a:rPr lang="en-US" altLang="zh-CN" dirty="0">
                <a:latin typeface="微软雅黑" panose="020B0503020204020204" charset="-122"/>
                <a:ea typeface="微软雅黑" panose="020B0503020204020204" charset="-122"/>
                <a:sym typeface="+mn-ea"/>
              </a:rPr>
              <a:t>      （三）实事求是。对党组织和党员违犯党纪的行为，应当以事实为依据，以党章、其他党内法规和国家法律法规为准绳，</a:t>
            </a:r>
            <a:r>
              <a:rPr lang="en-US" altLang="zh-CN" b="1" dirty="0">
                <a:solidFill>
                  <a:srgbClr val="C00000"/>
                </a:solidFill>
                <a:latin typeface="微软雅黑" panose="020B0503020204020204" charset="-122"/>
                <a:ea typeface="微软雅黑" panose="020B0503020204020204" charset="-122"/>
                <a:sym typeface="+mn-ea"/>
              </a:rPr>
              <a:t>执纪执法贯通</a:t>
            </a:r>
            <a:r>
              <a:rPr lang="en-US" altLang="zh-CN" dirty="0">
                <a:latin typeface="微软雅黑" panose="020B0503020204020204" charset="-122"/>
                <a:ea typeface="微软雅黑" panose="020B0503020204020204" charset="-122"/>
                <a:sym typeface="+mn-ea"/>
              </a:rPr>
              <a:t>，准确认定</a:t>
            </a:r>
            <a:r>
              <a:rPr lang="en-US" altLang="zh-CN" b="1" dirty="0">
                <a:solidFill>
                  <a:srgbClr val="C00000"/>
                </a:solidFill>
                <a:latin typeface="微软雅黑" panose="020B0503020204020204" charset="-122"/>
                <a:ea typeface="微软雅黑" panose="020B0503020204020204" charset="-122"/>
                <a:sym typeface="+mn-ea"/>
              </a:rPr>
              <a:t>行为</a:t>
            </a:r>
            <a:r>
              <a:rPr lang="en-US" altLang="zh-CN" dirty="0">
                <a:latin typeface="微软雅黑" panose="020B0503020204020204" charset="-122"/>
                <a:ea typeface="微软雅黑" panose="020B0503020204020204" charset="-122"/>
                <a:sym typeface="+mn-ea"/>
              </a:rPr>
              <a:t>性质，区别不同情况，恰当予以处理。</a:t>
            </a:r>
            <a:endParaRPr lang="en-US" altLang="zh-CN" dirty="0">
              <a:latin typeface="微软雅黑" panose="020B0503020204020204" charset="-122"/>
              <a:ea typeface="微软雅黑" panose="020B0503020204020204" charset="-122"/>
              <a:sym typeface="+mn-ea"/>
            </a:endParaRPr>
          </a:p>
          <a:p>
            <a:pPr algn="l" fontAlgn="auto">
              <a:lnSpc>
                <a:spcPct val="150000"/>
              </a:lnSpc>
              <a:buClrTx/>
              <a:buSzTx/>
              <a:buFont typeface="+mj-lt"/>
              <a:buNone/>
            </a:pPr>
            <a:r>
              <a:rPr lang="en-US" altLang="zh-CN" dirty="0">
                <a:latin typeface="微软雅黑" panose="020B0503020204020204" charset="-122"/>
                <a:ea typeface="微软雅黑" panose="020B0503020204020204" charset="-122"/>
                <a:sym typeface="+mn-ea"/>
              </a:rPr>
              <a:t>      （四）民主集中制。实施党纪处分，应当按照规定程序经党组织集体讨论决定，不允许任何个人或者少数人擅自决定和批准。上级党组织对违犯党纪的党组织和党员作出的处理决定，下级党组织必须执行。</a:t>
            </a:r>
            <a:endParaRPr lang="en-US" altLang="zh-CN" dirty="0">
              <a:latin typeface="微软雅黑" panose="020B0503020204020204" charset="-122"/>
              <a:ea typeface="微软雅黑" panose="020B0503020204020204" charset="-122"/>
              <a:sym typeface="+mn-ea"/>
            </a:endParaRPr>
          </a:p>
          <a:p>
            <a:pPr algn="l" fontAlgn="auto">
              <a:lnSpc>
                <a:spcPct val="150000"/>
              </a:lnSpc>
              <a:buClrTx/>
              <a:buSzTx/>
              <a:buFont typeface="+mj-lt"/>
              <a:buNone/>
            </a:pPr>
            <a:r>
              <a:rPr lang="en-US" altLang="zh-CN" dirty="0">
                <a:latin typeface="微软雅黑" panose="020B0503020204020204" charset="-122"/>
                <a:ea typeface="微软雅黑" panose="020B0503020204020204" charset="-122"/>
                <a:sym typeface="+mn-ea"/>
              </a:rPr>
              <a:t>      （五）惩前毖后、治病救人。处理违犯党纪的党组织和党员，应当实行惩戒与教育相结合，做到宽严相济。</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52" name="文本框2"/>
          <p:cNvSpPr/>
          <p:nvPr/>
        </p:nvSpPr>
        <p:spPr>
          <a:xfrm>
            <a:off x="4124325" y="5881370"/>
            <a:ext cx="3963035" cy="575945"/>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300" b="1" dirty="0">
                <a:latin typeface="微软雅黑" panose="020B0503020204020204" charset="-122"/>
                <a:ea typeface="微软雅黑" panose="020B0503020204020204" charset="-122"/>
              </a:rPr>
              <a:t>坚持从严要求</a:t>
            </a:r>
            <a:endParaRPr lang="zh-CN" altLang="en-US" sz="2300" b="1" dirty="0">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思源黑体 CN Medium" panose="020B0600000000000000" pitchFamily="34" charset="-122"/>
                <a:ea typeface="思源黑体 CN Medium" panose="020B0600000000000000" pitchFamily="34" charset="-122"/>
              </a:rPr>
              <a:t>答：深化运用监督执纪“四种形态”，经常开展批评和自我批评，及时进行谈</a:t>
            </a:r>
            <a:endParaRPr lang="zh-CN" altLang="en-US">
              <a:latin typeface="思源黑体 CN Medium" panose="020B0600000000000000" pitchFamily="34" charset="-122"/>
              <a:ea typeface="思源黑体 CN Medium" panose="020B0600000000000000" pitchFamily="34" charset="-122"/>
            </a:endParaRPr>
          </a:p>
          <a:p>
            <a:pPr algn="ctr"/>
            <a:r>
              <a:rPr lang="zh-CN" altLang="en-US">
                <a:latin typeface="思源黑体 CN Medium" panose="020B0600000000000000" pitchFamily="34" charset="-122"/>
                <a:ea typeface="思源黑体 CN Medium" panose="020B0600000000000000" pitchFamily="34" charset="-122"/>
              </a:rPr>
              <a:t>话提醒、批评教育、责令检查、诫勉，让“红红脸、出出汗”成为常态；党纪轻处分、组织调整成为违纪处理的大多数；党纪重处分、重大职务调整的成为少数；严重违纪涉嫌犯罪追究刑事责任的成为极少数。</a:t>
            </a: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353185"/>
            <a:ext cx="11024235" cy="1753235"/>
          </a:xfrm>
          <a:prstGeom prst="rect">
            <a:avLst/>
          </a:prstGeom>
        </p:spPr>
        <p:txBody>
          <a:bodyPr wrap="square">
            <a:spAutoFit/>
          </a:bodyPr>
          <a:lstStyle/>
          <a:p>
            <a:pPr indent="0" fontAlgn="auto">
              <a:lnSpc>
                <a:spcPct val="150000"/>
              </a:lnSpc>
              <a:buFont typeface="+mj-lt"/>
              <a:buNone/>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b="1" dirty="0">
                <a:latin typeface="微软雅黑" panose="020B0503020204020204" charset="-122"/>
                <a:ea typeface="微软雅黑" panose="020B0503020204020204" charset="-122"/>
                <a:cs typeface="微软雅黑" panose="020B0503020204020204" charset="-122"/>
                <a:sym typeface="+mn-ea"/>
              </a:rPr>
              <a:t>    第</a:t>
            </a:r>
            <a:r>
              <a:rPr lang="zh-CN" altLang="en-US" b="1" dirty="0">
                <a:latin typeface="微软雅黑" panose="020B0503020204020204" charset="-122"/>
                <a:ea typeface="微软雅黑" panose="020B0503020204020204" charset="-122"/>
                <a:cs typeface="微软雅黑" panose="020B0503020204020204" charset="-122"/>
                <a:sym typeface="+mn-ea"/>
              </a:rPr>
              <a:t>五</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　深化</a:t>
            </a:r>
            <a:r>
              <a:rPr lang="en-US" altLang="zh-CN" dirty="0">
                <a:latin typeface="微软雅黑" panose="020B0503020204020204" charset="-122"/>
                <a:ea typeface="微软雅黑" panose="020B0503020204020204" charset="-122"/>
                <a:cs typeface="微软雅黑" panose="020B0503020204020204" charset="-122"/>
                <a:sym typeface="+mn-ea"/>
              </a:rPr>
              <a:t>运用监督执纪“四种形态”，经常开展批评和自我批评，</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及时进行谈话提醒、批评教育、责令检查、诫勉，</a:t>
            </a:r>
            <a:r>
              <a:rPr lang="en-US" altLang="zh-CN" dirty="0">
                <a:latin typeface="微软雅黑" panose="020B0503020204020204" charset="-122"/>
                <a:ea typeface="微软雅黑" panose="020B0503020204020204" charset="-122"/>
                <a:cs typeface="微软雅黑" panose="020B0503020204020204" charset="-122"/>
                <a:sym typeface="+mn-ea"/>
              </a:rPr>
              <a:t>让“红红脸、出出汗”成为常态；党纪轻处分、组织调整成为违纪处理的大多数；党纪重处分、重大职务调整的成为少数；严重违纪涉嫌</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犯罪追究刑事责任</a:t>
            </a:r>
            <a:r>
              <a:rPr lang="en-US" altLang="zh-CN" dirty="0">
                <a:latin typeface="微软雅黑" panose="020B0503020204020204" charset="-122"/>
                <a:ea typeface="微软雅黑" panose="020B0503020204020204" charset="-122"/>
                <a:cs typeface="微软雅黑" panose="020B0503020204020204" charset="-122"/>
                <a:sym typeface="+mn-ea"/>
              </a:rPr>
              <a:t>的成为极少数。</a:t>
            </a:r>
            <a:r>
              <a:rPr lang="en-US" altLang="zh-CN" b="1" dirty="0">
                <a:latin typeface="微软雅黑" panose="020B0503020204020204" charset="-122"/>
                <a:ea typeface="微软雅黑" panose="020B0503020204020204" charset="-122"/>
                <a:cs typeface="微软雅黑" panose="020B0503020204020204" charset="-122"/>
                <a:sym typeface="+mn-ea"/>
              </a:rPr>
              <a:t>       </a:t>
            </a:r>
            <a:endParaRPr lang="en-US" altLang="zh-CN" b="1"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b="1" dirty="0">
                <a:latin typeface="微软雅黑" panose="020B0503020204020204" charset="-122"/>
                <a:ea typeface="微软雅黑" panose="020B0503020204020204" charset="-122"/>
                <a:cs typeface="微软雅黑" panose="020B0503020204020204" charset="-122"/>
                <a:sym typeface="+mn-ea"/>
              </a:rPr>
              <a:t>      </a:t>
            </a:r>
            <a:endPar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2" name="文本框2"/>
          <p:cNvSpPr/>
          <p:nvPr/>
        </p:nvSpPr>
        <p:spPr>
          <a:xfrm>
            <a:off x="5013960" y="2784475"/>
            <a:ext cx="2143760" cy="321945"/>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微软雅黑" panose="020B0503020204020204" charset="-122"/>
                <a:ea typeface="微软雅黑" panose="020B0503020204020204" charset="-122"/>
              </a:rPr>
              <a:t>四种形态</a:t>
            </a:r>
            <a:endParaRPr lang="zh-CN" altLang="en-US" sz="1600" b="1" dirty="0">
              <a:latin typeface="微软雅黑" panose="020B0503020204020204" charset="-122"/>
              <a:ea typeface="微软雅黑" panose="020B0503020204020204" charset="-122"/>
            </a:endParaRPr>
          </a:p>
        </p:txBody>
      </p:sp>
      <p:cxnSp>
        <p:nvCxnSpPr>
          <p:cNvPr id="18" name="肘形连接符 17"/>
          <p:cNvCxnSpPr/>
          <p:nvPr>
            <p:custDataLst>
              <p:tags r:id="rId2"/>
            </p:custDataLst>
          </p:nvPr>
        </p:nvCxnSpPr>
        <p:spPr>
          <a:xfrm rot="5400000">
            <a:off x="2882265" y="3738245"/>
            <a:ext cx="774700" cy="494030"/>
          </a:xfrm>
          <a:prstGeom prst="bentConnector3">
            <a:avLst>
              <a:gd name="adj1" fmla="val 2622"/>
            </a:avLst>
          </a:prstGeom>
          <a:ln w="12700" cmpd="sng">
            <a:solidFill>
              <a:schemeClr val="accent1">
                <a:lumMod val="60000"/>
                <a:lumOff val="40000"/>
              </a:schemeClr>
            </a:solidFill>
            <a:prstDash val="dash"/>
            <a:headEnd type="oval" w="med" len="med"/>
          </a:ln>
        </p:spPr>
        <p:style>
          <a:lnRef idx="2">
            <a:schemeClr val="accent1"/>
          </a:lnRef>
          <a:fillRef idx="0">
            <a:srgbClr val="FFFFFF"/>
          </a:fillRef>
          <a:effectRef idx="0">
            <a:srgbClr val="FFFFFF"/>
          </a:effectRef>
          <a:fontRef idx="minor">
            <a:schemeClr val="tx1"/>
          </a:fontRef>
        </p:style>
      </p:cxnSp>
      <p:cxnSp>
        <p:nvCxnSpPr>
          <p:cNvPr id="19" name="肘形连接符 18"/>
          <p:cNvCxnSpPr/>
          <p:nvPr>
            <p:custDataLst>
              <p:tags r:id="rId3"/>
            </p:custDataLst>
          </p:nvPr>
        </p:nvCxnSpPr>
        <p:spPr>
          <a:xfrm rot="10800000" flipV="1">
            <a:off x="3022332" y="4422655"/>
            <a:ext cx="579204" cy="267121"/>
          </a:xfrm>
          <a:prstGeom prst="bentConnector3">
            <a:avLst>
              <a:gd name="adj1" fmla="val 52178"/>
            </a:avLst>
          </a:prstGeom>
          <a:ln w="12700" cmpd="sng">
            <a:solidFill>
              <a:schemeClr val="accent1">
                <a:lumMod val="60000"/>
                <a:lumOff val="40000"/>
              </a:schemeClr>
            </a:solidFill>
            <a:prstDash val="dash"/>
            <a:headEnd type="oval" w="med" len="med"/>
          </a:ln>
        </p:spPr>
        <p:style>
          <a:lnRef idx="2">
            <a:schemeClr val="accent1"/>
          </a:lnRef>
          <a:fillRef idx="0">
            <a:srgbClr val="FFFFFF"/>
          </a:fillRef>
          <a:effectRef idx="0">
            <a:srgbClr val="FFFFFF"/>
          </a:effectRef>
          <a:fontRef idx="minor">
            <a:schemeClr val="tx1"/>
          </a:fontRef>
        </p:style>
      </p:cxnSp>
      <p:cxnSp>
        <p:nvCxnSpPr>
          <p:cNvPr id="20" name="肘形连接符 19"/>
          <p:cNvCxnSpPr/>
          <p:nvPr>
            <p:custDataLst>
              <p:tags r:id="rId4"/>
            </p:custDataLst>
          </p:nvPr>
        </p:nvCxnSpPr>
        <p:spPr>
          <a:xfrm rot="10800000" flipV="1">
            <a:off x="3022332" y="4778053"/>
            <a:ext cx="579204" cy="219421"/>
          </a:xfrm>
          <a:prstGeom prst="bentConnector3">
            <a:avLst>
              <a:gd name="adj1" fmla="val 45671"/>
            </a:avLst>
          </a:prstGeom>
          <a:ln w="12700" cmpd="sng">
            <a:solidFill>
              <a:schemeClr val="accent1">
                <a:lumMod val="60000"/>
                <a:lumOff val="40000"/>
              </a:schemeClr>
            </a:solidFill>
            <a:prstDash val="dash"/>
            <a:headEnd type="oval" w="med" len="med"/>
          </a:ln>
        </p:spPr>
        <p:style>
          <a:lnRef idx="2">
            <a:schemeClr val="accent1"/>
          </a:lnRef>
          <a:fillRef idx="0">
            <a:srgbClr val="FFFFFF"/>
          </a:fillRef>
          <a:effectRef idx="0">
            <a:srgbClr val="FFFFFF"/>
          </a:effectRef>
          <a:fontRef idx="minor">
            <a:schemeClr val="tx1"/>
          </a:fontRef>
        </p:style>
      </p:cxnSp>
      <p:cxnSp>
        <p:nvCxnSpPr>
          <p:cNvPr id="21" name="肘形连接符 20"/>
          <p:cNvCxnSpPr/>
          <p:nvPr>
            <p:custDataLst>
              <p:tags r:id="rId5"/>
            </p:custDataLst>
          </p:nvPr>
        </p:nvCxnSpPr>
        <p:spPr>
          <a:xfrm rot="10800000" flipV="1">
            <a:off x="2971850" y="5202780"/>
            <a:ext cx="629642" cy="209881"/>
          </a:xfrm>
          <a:prstGeom prst="bentConnector3">
            <a:avLst>
              <a:gd name="adj1" fmla="val 33933"/>
            </a:avLst>
          </a:prstGeom>
          <a:ln w="12700" cmpd="sng">
            <a:solidFill>
              <a:schemeClr val="accent1">
                <a:lumMod val="60000"/>
                <a:lumOff val="40000"/>
              </a:schemeClr>
            </a:solidFill>
            <a:prstDash val="dash"/>
            <a:headEnd type="oval" w="med" len="med"/>
          </a:ln>
        </p:spPr>
        <p:style>
          <a:lnRef idx="2">
            <a:schemeClr val="accent1"/>
          </a:lnRef>
          <a:fillRef idx="0">
            <a:srgbClr val="FFFFFF"/>
          </a:fillRef>
          <a:effectRef idx="0">
            <a:srgbClr val="FFFFFF"/>
          </a:effectRef>
          <a:fontRef idx="minor">
            <a:schemeClr val="tx1"/>
          </a:fontRef>
        </p:style>
      </p:cxnSp>
      <p:sp>
        <p:nvSpPr>
          <p:cNvPr id="22" name="梯形 6"/>
          <p:cNvSpPr/>
          <p:nvPr>
            <p:custDataLst>
              <p:tags r:id="rId6"/>
            </p:custDataLst>
          </p:nvPr>
        </p:nvSpPr>
        <p:spPr>
          <a:xfrm rot="12600000">
            <a:off x="1775411" y="3818546"/>
            <a:ext cx="1470391" cy="298857"/>
          </a:xfrm>
          <a:custGeom>
            <a:avLst/>
            <a:gdLst>
              <a:gd name="connsiteX0" fmla="*/ 217 w 4548"/>
              <a:gd name="connsiteY0" fmla="*/ 465 h 927"/>
              <a:gd name="connsiteX1" fmla="*/ 0 w 4548"/>
              <a:gd name="connsiteY1" fmla="*/ 0 h 927"/>
              <a:gd name="connsiteX2" fmla="*/ 3724 w 4548"/>
              <a:gd name="connsiteY2" fmla="*/ 379 h 927"/>
              <a:gd name="connsiteX3" fmla="*/ 4548 w 4548"/>
              <a:gd name="connsiteY3" fmla="*/ 927 h 927"/>
              <a:gd name="connsiteX4" fmla="*/ 217 w 4548"/>
              <a:gd name="connsiteY4" fmla="*/ 465 h 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8" h="927">
                <a:moveTo>
                  <a:pt x="217" y="465"/>
                </a:moveTo>
                <a:lnTo>
                  <a:pt x="0" y="0"/>
                </a:lnTo>
                <a:lnTo>
                  <a:pt x="3724" y="379"/>
                </a:lnTo>
                <a:lnTo>
                  <a:pt x="4548" y="927"/>
                </a:lnTo>
                <a:lnTo>
                  <a:pt x="217" y="465"/>
                </a:lnTo>
                <a:close/>
              </a:path>
            </a:pathLst>
          </a:custGeom>
          <a:gradFill>
            <a:gsLst>
              <a:gs pos="25000">
                <a:schemeClr val="accent1">
                  <a:lumMod val="95000"/>
                  <a:lumOff val="5000"/>
                </a:schemeClr>
              </a:gs>
              <a:gs pos="90000">
                <a:schemeClr val="accent1">
                  <a:alpha val="100000"/>
                  <a:lumMod val="90000"/>
                  <a:lumOff val="1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latin typeface="+mj-ea"/>
              <a:ea typeface="+mj-ea"/>
              <a:sym typeface="+mn-ea"/>
            </a:endParaRPr>
          </a:p>
        </p:txBody>
      </p:sp>
      <p:sp>
        <p:nvSpPr>
          <p:cNvPr id="23" name="等腰三角形 5"/>
          <p:cNvSpPr/>
          <p:nvPr>
            <p:custDataLst>
              <p:tags r:id="rId7"/>
            </p:custDataLst>
          </p:nvPr>
        </p:nvSpPr>
        <p:spPr>
          <a:xfrm>
            <a:off x="1075385" y="3752919"/>
            <a:ext cx="1997093" cy="1189034"/>
          </a:xfrm>
          <a:custGeom>
            <a:avLst/>
            <a:gdLst>
              <a:gd name="connsiteX0" fmla="*/ 0 w 6177"/>
              <a:gd name="connsiteY0" fmla="*/ 3686 h 3686"/>
              <a:gd name="connsiteX1" fmla="*/ 3139 w 6177"/>
              <a:gd name="connsiteY1" fmla="*/ 0 h 3686"/>
              <a:gd name="connsiteX2" fmla="*/ 6177 w 6177"/>
              <a:gd name="connsiteY2" fmla="*/ 2206 h 3686"/>
              <a:gd name="connsiteX3" fmla="*/ 0 w 6177"/>
              <a:gd name="connsiteY3" fmla="*/ 3686 h 3686"/>
            </a:gdLst>
            <a:ahLst/>
            <a:cxnLst>
              <a:cxn ang="0">
                <a:pos x="connsiteX0" y="connsiteY0"/>
              </a:cxn>
              <a:cxn ang="0">
                <a:pos x="connsiteX1" y="connsiteY1"/>
              </a:cxn>
              <a:cxn ang="0">
                <a:pos x="connsiteX2" y="connsiteY2"/>
              </a:cxn>
              <a:cxn ang="0">
                <a:pos x="connsiteX3" y="connsiteY3"/>
              </a:cxn>
            </a:cxnLst>
            <a:rect l="l" t="t" r="r" b="b"/>
            <a:pathLst>
              <a:path w="6177" h="3686">
                <a:moveTo>
                  <a:pt x="0" y="3686"/>
                </a:moveTo>
                <a:lnTo>
                  <a:pt x="3139" y="0"/>
                </a:lnTo>
                <a:lnTo>
                  <a:pt x="6177" y="2206"/>
                </a:lnTo>
                <a:lnTo>
                  <a:pt x="0" y="3686"/>
                </a:lnTo>
                <a:close/>
              </a:path>
            </a:pathLst>
          </a:custGeom>
          <a:gradFill>
            <a:gsLst>
              <a:gs pos="30000">
                <a:schemeClr val="accent1">
                  <a:lumMod val="80000"/>
                </a:schemeClr>
              </a:gs>
              <a:gs pos="100000">
                <a:schemeClr val="accent1">
                  <a:alpha val="100000"/>
                  <a:lumMod val="95000"/>
                </a:schemeClr>
              </a:gs>
            </a:gsLst>
            <a:lin ang="2700000" scaled="0"/>
          </a:gradFill>
          <a:ln>
            <a:noFill/>
          </a:ln>
          <a:effectLst>
            <a:outerShdw blurRad="76200" dist="76200" dir="8100000" algn="tr"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b="1">
              <a:latin typeface="+mj-ea"/>
              <a:ea typeface="+mj-ea"/>
              <a:sym typeface="+mn-ea"/>
            </a:endParaRPr>
          </a:p>
        </p:txBody>
      </p:sp>
      <p:sp>
        <p:nvSpPr>
          <p:cNvPr id="24" name="任意多边形 23"/>
          <p:cNvSpPr/>
          <p:nvPr>
            <p:custDataLst>
              <p:tags r:id="rId8"/>
            </p:custDataLst>
          </p:nvPr>
        </p:nvSpPr>
        <p:spPr>
          <a:xfrm>
            <a:off x="801770" y="3471562"/>
            <a:ext cx="1288653" cy="1470391"/>
          </a:xfrm>
          <a:custGeom>
            <a:avLst/>
            <a:gdLst/>
            <a:ahLst/>
            <a:cxnLst>
              <a:cxn ang="3">
                <a:pos x="hc" y="t"/>
              </a:cxn>
              <a:cxn ang="cd2">
                <a:pos x="l" y="vc"/>
              </a:cxn>
              <a:cxn ang="cd4">
                <a:pos x="hc" y="b"/>
              </a:cxn>
              <a:cxn ang="0">
                <a:pos x="r" y="vc"/>
              </a:cxn>
            </a:cxnLst>
            <a:rect l="l" t="t" r="r" b="b"/>
            <a:pathLst>
              <a:path w="3958" h="4528">
                <a:moveTo>
                  <a:pt x="3525" y="0"/>
                </a:moveTo>
                <a:lnTo>
                  <a:pt x="3958" y="867"/>
                </a:lnTo>
                <a:lnTo>
                  <a:pt x="841" y="4528"/>
                </a:lnTo>
                <a:lnTo>
                  <a:pt x="0" y="4224"/>
                </a:lnTo>
                <a:lnTo>
                  <a:pt x="3525" y="0"/>
                </a:lnTo>
                <a:close/>
              </a:path>
            </a:pathLst>
          </a:custGeom>
          <a:gradFill>
            <a:gsLst>
              <a:gs pos="0">
                <a:schemeClr val="accent1">
                  <a:lumMod val="50000"/>
                  <a:lumOff val="50000"/>
                </a:schemeClr>
              </a:gs>
              <a:gs pos="70000">
                <a:schemeClr val="accent1">
                  <a:alpha val="100000"/>
                  <a:lumMod val="70000"/>
                  <a:lumOff val="30000"/>
                </a:schemeClr>
              </a:gs>
            </a:gsLst>
            <a:lin ang="2700000" scaled="0"/>
          </a:gradFill>
          <a:ln>
            <a:noFill/>
          </a:ln>
          <a:effectLst>
            <a:outerShdw blurRad="76200" dist="76200" dir="8100000" algn="tr"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215900" tIns="252095" rIns="0" bIns="21590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rPr>
              <a:t>01</a:t>
            </a:r>
            <a:endPar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endParaRPr>
          </a:p>
        </p:txBody>
      </p:sp>
      <p:sp>
        <p:nvSpPr>
          <p:cNvPr id="27" name="等腰三角形 5"/>
          <p:cNvSpPr/>
          <p:nvPr>
            <p:custDataLst>
              <p:tags r:id="rId9"/>
            </p:custDataLst>
          </p:nvPr>
        </p:nvSpPr>
        <p:spPr>
          <a:xfrm>
            <a:off x="1551605" y="4214330"/>
            <a:ext cx="1494286" cy="906668"/>
          </a:xfrm>
          <a:custGeom>
            <a:avLst/>
            <a:gdLst>
              <a:gd name="connsiteX0" fmla="*/ 0 w 4440"/>
              <a:gd name="connsiteY0" fmla="*/ 2694 h 2694"/>
              <a:gd name="connsiteX1" fmla="*/ 2245 w 4440"/>
              <a:gd name="connsiteY1" fmla="*/ 0 h 2694"/>
              <a:gd name="connsiteX2" fmla="*/ 4440 w 4440"/>
              <a:gd name="connsiteY2" fmla="*/ 1644 h 2694"/>
              <a:gd name="connsiteX3" fmla="*/ 0 w 4440"/>
              <a:gd name="connsiteY3" fmla="*/ 2694 h 2694"/>
            </a:gdLst>
            <a:ahLst/>
            <a:cxnLst>
              <a:cxn ang="0">
                <a:pos x="connsiteX0" y="connsiteY0"/>
              </a:cxn>
              <a:cxn ang="0">
                <a:pos x="connsiteX1" y="connsiteY1"/>
              </a:cxn>
              <a:cxn ang="0">
                <a:pos x="connsiteX2" y="connsiteY2"/>
              </a:cxn>
              <a:cxn ang="0">
                <a:pos x="connsiteX3" y="connsiteY3"/>
              </a:cxn>
            </a:cxnLst>
            <a:rect l="l" t="t" r="r" b="b"/>
            <a:pathLst>
              <a:path w="4440" h="2694">
                <a:moveTo>
                  <a:pt x="0" y="2694"/>
                </a:moveTo>
                <a:lnTo>
                  <a:pt x="2245" y="0"/>
                </a:lnTo>
                <a:lnTo>
                  <a:pt x="4440" y="1644"/>
                </a:lnTo>
                <a:lnTo>
                  <a:pt x="0" y="2694"/>
                </a:lnTo>
                <a:close/>
              </a:path>
            </a:pathLst>
          </a:custGeom>
          <a:gradFill>
            <a:gsLst>
              <a:gs pos="30000">
                <a:schemeClr val="accent1">
                  <a:lumMod val="80000"/>
                </a:schemeClr>
              </a:gs>
              <a:gs pos="100000">
                <a:schemeClr val="accent1">
                  <a:alpha val="100000"/>
                  <a:lumMod val="95000"/>
                </a:schemeClr>
              </a:gs>
            </a:gsLst>
            <a:lin ang="2700000" scaled="0"/>
          </a:gradFill>
          <a:ln>
            <a:noFill/>
          </a:ln>
          <a:effectLst>
            <a:outerShdw blurRad="76200" dist="76200" dir="8100000" algn="tr"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b="1">
              <a:latin typeface="+mj-ea"/>
              <a:ea typeface="+mj-ea"/>
              <a:sym typeface="+mn-ea"/>
            </a:endParaRPr>
          </a:p>
        </p:txBody>
      </p:sp>
      <p:sp>
        <p:nvSpPr>
          <p:cNvPr id="28" name="梯形 6"/>
          <p:cNvSpPr/>
          <p:nvPr>
            <p:custDataLst>
              <p:tags r:id="rId10"/>
            </p:custDataLst>
          </p:nvPr>
        </p:nvSpPr>
        <p:spPr>
          <a:xfrm rot="12600000">
            <a:off x="2043979" y="4238225"/>
            <a:ext cx="1144273" cy="262173"/>
          </a:xfrm>
          <a:custGeom>
            <a:avLst/>
            <a:gdLst>
              <a:gd name="connsiteX0" fmla="*/ 188 w 3400"/>
              <a:gd name="connsiteY0" fmla="*/ 411 h 779"/>
              <a:gd name="connsiteX1" fmla="*/ 0 w 3400"/>
              <a:gd name="connsiteY1" fmla="*/ 0 h 779"/>
              <a:gd name="connsiteX2" fmla="*/ 2726 w 3400"/>
              <a:gd name="connsiteY2" fmla="*/ 316 h 779"/>
              <a:gd name="connsiteX3" fmla="*/ 3400 w 3400"/>
              <a:gd name="connsiteY3" fmla="*/ 779 h 779"/>
              <a:gd name="connsiteX4" fmla="*/ 188 w 3400"/>
              <a:gd name="connsiteY4" fmla="*/ 411 h 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 h="779">
                <a:moveTo>
                  <a:pt x="188" y="411"/>
                </a:moveTo>
                <a:lnTo>
                  <a:pt x="0" y="0"/>
                </a:lnTo>
                <a:lnTo>
                  <a:pt x="2726" y="316"/>
                </a:lnTo>
                <a:lnTo>
                  <a:pt x="3400" y="779"/>
                </a:lnTo>
                <a:lnTo>
                  <a:pt x="188" y="411"/>
                </a:lnTo>
                <a:close/>
              </a:path>
            </a:pathLst>
          </a:custGeom>
          <a:gradFill>
            <a:gsLst>
              <a:gs pos="25000">
                <a:schemeClr val="accent1">
                  <a:lumMod val="95000"/>
                  <a:lumOff val="5000"/>
                </a:schemeClr>
              </a:gs>
              <a:gs pos="90000">
                <a:schemeClr val="accent1">
                  <a:alpha val="100000"/>
                  <a:lumMod val="90000"/>
                  <a:lumOff val="1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latin typeface="+mj-ea"/>
              <a:ea typeface="+mj-ea"/>
              <a:sym typeface="+mn-ea"/>
            </a:endParaRPr>
          </a:p>
        </p:txBody>
      </p:sp>
      <p:sp>
        <p:nvSpPr>
          <p:cNvPr id="29" name="等腰三角形 5"/>
          <p:cNvSpPr/>
          <p:nvPr>
            <p:custDataLst>
              <p:tags r:id="rId11"/>
            </p:custDataLst>
          </p:nvPr>
        </p:nvSpPr>
        <p:spPr>
          <a:xfrm>
            <a:off x="2047681" y="4712425"/>
            <a:ext cx="973642" cy="585599"/>
          </a:xfrm>
          <a:custGeom>
            <a:avLst/>
            <a:gdLst>
              <a:gd name="connsiteX0" fmla="*/ 0 w 3012"/>
              <a:gd name="connsiteY0" fmla="*/ 1816 h 1816"/>
              <a:gd name="connsiteX1" fmla="*/ 1511 w 3012"/>
              <a:gd name="connsiteY1" fmla="*/ 0 h 1816"/>
              <a:gd name="connsiteX2" fmla="*/ 3012 w 3012"/>
              <a:gd name="connsiteY2" fmla="*/ 1102 h 1816"/>
              <a:gd name="connsiteX3" fmla="*/ 0 w 3012"/>
              <a:gd name="connsiteY3" fmla="*/ 1816 h 1816"/>
            </a:gdLst>
            <a:ahLst/>
            <a:cxnLst>
              <a:cxn ang="0">
                <a:pos x="connsiteX0" y="connsiteY0"/>
              </a:cxn>
              <a:cxn ang="0">
                <a:pos x="connsiteX1" y="connsiteY1"/>
              </a:cxn>
              <a:cxn ang="0">
                <a:pos x="connsiteX2" y="connsiteY2"/>
              </a:cxn>
              <a:cxn ang="0">
                <a:pos x="connsiteX3" y="connsiteY3"/>
              </a:cxn>
            </a:cxnLst>
            <a:rect l="l" t="t" r="r" b="b"/>
            <a:pathLst>
              <a:path w="3012" h="1816">
                <a:moveTo>
                  <a:pt x="0" y="1816"/>
                </a:moveTo>
                <a:lnTo>
                  <a:pt x="1511" y="0"/>
                </a:lnTo>
                <a:lnTo>
                  <a:pt x="3012" y="1102"/>
                </a:lnTo>
                <a:lnTo>
                  <a:pt x="0" y="1816"/>
                </a:lnTo>
                <a:close/>
              </a:path>
            </a:pathLst>
          </a:custGeom>
          <a:gradFill>
            <a:gsLst>
              <a:gs pos="30000">
                <a:schemeClr val="accent1">
                  <a:lumMod val="80000"/>
                </a:schemeClr>
              </a:gs>
              <a:gs pos="100000">
                <a:schemeClr val="accent1">
                  <a:alpha val="100000"/>
                  <a:lumMod val="95000"/>
                </a:schemeClr>
              </a:gs>
            </a:gsLst>
            <a:lin ang="2700000" scaled="0"/>
          </a:gradFill>
          <a:ln>
            <a:noFill/>
          </a:ln>
          <a:effectLst>
            <a:outerShdw blurRad="76200" dist="76200" dir="8100000" algn="tr"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b="1">
              <a:latin typeface="+mj-ea"/>
              <a:ea typeface="+mj-ea"/>
              <a:sym typeface="+mn-ea"/>
            </a:endParaRPr>
          </a:p>
        </p:txBody>
      </p:sp>
      <p:sp>
        <p:nvSpPr>
          <p:cNvPr id="30" name="梯形 6"/>
          <p:cNvSpPr/>
          <p:nvPr>
            <p:custDataLst>
              <p:tags r:id="rId12"/>
            </p:custDataLst>
          </p:nvPr>
        </p:nvSpPr>
        <p:spPr>
          <a:xfrm rot="12600000">
            <a:off x="2299758" y="4646798"/>
            <a:ext cx="835319" cy="229191"/>
          </a:xfrm>
          <a:custGeom>
            <a:avLst/>
            <a:gdLst>
              <a:gd name="connsiteX0" fmla="*/ 206 w 2584"/>
              <a:gd name="connsiteY0" fmla="*/ 443 h 711"/>
              <a:gd name="connsiteX1" fmla="*/ 0 w 2584"/>
              <a:gd name="connsiteY1" fmla="*/ 0 h 711"/>
              <a:gd name="connsiteX2" fmla="*/ 1855 w 2584"/>
              <a:gd name="connsiteY2" fmla="*/ 202 h 711"/>
              <a:gd name="connsiteX3" fmla="*/ 2584 w 2584"/>
              <a:gd name="connsiteY3" fmla="*/ 711 h 711"/>
              <a:gd name="connsiteX4" fmla="*/ 206 w 2584"/>
              <a:gd name="connsiteY4" fmla="*/ 443 h 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 h="711">
                <a:moveTo>
                  <a:pt x="206" y="443"/>
                </a:moveTo>
                <a:lnTo>
                  <a:pt x="0" y="0"/>
                </a:lnTo>
                <a:lnTo>
                  <a:pt x="1855" y="202"/>
                </a:lnTo>
                <a:lnTo>
                  <a:pt x="2584" y="711"/>
                </a:lnTo>
                <a:lnTo>
                  <a:pt x="206" y="443"/>
                </a:lnTo>
                <a:close/>
              </a:path>
            </a:pathLst>
          </a:custGeom>
          <a:gradFill>
            <a:gsLst>
              <a:gs pos="25000">
                <a:schemeClr val="accent1">
                  <a:lumMod val="95000"/>
                  <a:lumOff val="5000"/>
                </a:schemeClr>
              </a:gs>
              <a:gs pos="90000">
                <a:schemeClr val="accent1">
                  <a:alpha val="100000"/>
                  <a:lumMod val="90000"/>
                  <a:lumOff val="1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latin typeface="+mj-ea"/>
              <a:ea typeface="+mj-ea"/>
              <a:sym typeface="+mn-ea"/>
            </a:endParaRPr>
          </a:p>
        </p:txBody>
      </p:sp>
      <p:sp>
        <p:nvSpPr>
          <p:cNvPr id="32" name="等腰三角形 3"/>
          <p:cNvSpPr/>
          <p:nvPr>
            <p:custDataLst>
              <p:tags r:id="rId13"/>
            </p:custDataLst>
          </p:nvPr>
        </p:nvSpPr>
        <p:spPr>
          <a:xfrm rot="7800000">
            <a:off x="2644049" y="4923779"/>
            <a:ext cx="348330" cy="696997"/>
          </a:xfrm>
          <a:custGeom>
            <a:avLst/>
            <a:gdLst>
              <a:gd name="connsiteX0" fmla="*/ 0 w 1055958"/>
              <a:gd name="connsiteY0" fmla="*/ 2628900 h 2628900"/>
              <a:gd name="connsiteX1" fmla="*/ 527979 w 1055958"/>
              <a:gd name="connsiteY1" fmla="*/ 0 h 2628900"/>
              <a:gd name="connsiteX2" fmla="*/ 1055958 w 1055958"/>
              <a:gd name="connsiteY2" fmla="*/ 2628900 h 2628900"/>
              <a:gd name="connsiteX3" fmla="*/ 0 w 1055958"/>
              <a:gd name="connsiteY3" fmla="*/ 2628900 h 2628900"/>
              <a:gd name="connsiteX0-1" fmla="*/ 0 w 1055958"/>
              <a:gd name="connsiteY0-2" fmla="*/ 1257719 h 1257719"/>
              <a:gd name="connsiteX1-3" fmla="*/ 590560 w 1055958"/>
              <a:gd name="connsiteY1-4" fmla="*/ 0 h 1257719"/>
              <a:gd name="connsiteX2-5" fmla="*/ 1055958 w 1055958"/>
              <a:gd name="connsiteY2-6" fmla="*/ 1257719 h 1257719"/>
              <a:gd name="connsiteX3-7" fmla="*/ 0 w 1055958"/>
              <a:gd name="connsiteY3-8" fmla="*/ 1257719 h 1257719"/>
              <a:gd name="connsiteX0-9" fmla="*/ 0 w 1055958"/>
              <a:gd name="connsiteY0-10" fmla="*/ 1267490 h 1267490"/>
              <a:gd name="connsiteX1-11" fmla="*/ 594795 w 1055958"/>
              <a:gd name="connsiteY1-12" fmla="*/ 0 h 1267490"/>
              <a:gd name="connsiteX2-13" fmla="*/ 1055958 w 1055958"/>
              <a:gd name="connsiteY2-14" fmla="*/ 1267490 h 1267490"/>
              <a:gd name="connsiteX3-15" fmla="*/ 0 w 1055958"/>
              <a:gd name="connsiteY3-16" fmla="*/ 1267490 h 1267490"/>
              <a:gd name="connsiteX0-17" fmla="*/ 0 w 1055958"/>
              <a:gd name="connsiteY0-18" fmla="*/ 1278435 h 1278435"/>
              <a:gd name="connsiteX1-19" fmla="*/ 585611 w 1055958"/>
              <a:gd name="connsiteY1-20" fmla="*/ 0 h 1278435"/>
              <a:gd name="connsiteX2-21" fmla="*/ 1055958 w 1055958"/>
              <a:gd name="connsiteY2-22" fmla="*/ 1278435 h 1278435"/>
              <a:gd name="connsiteX3-23" fmla="*/ 0 w 1055958"/>
              <a:gd name="connsiteY3-24" fmla="*/ 1278435 h 1278435"/>
              <a:gd name="connsiteX0-25" fmla="*/ 421317 w 470347"/>
              <a:gd name="connsiteY0-26" fmla="*/ 433522 h 1278435"/>
              <a:gd name="connsiteX1-27" fmla="*/ 0 w 470347"/>
              <a:gd name="connsiteY1-28" fmla="*/ 0 h 1278435"/>
              <a:gd name="connsiteX2-29" fmla="*/ 470347 w 470347"/>
              <a:gd name="connsiteY2-30" fmla="*/ 1278435 h 1278435"/>
              <a:gd name="connsiteX3-31" fmla="*/ 421317 w 470347"/>
              <a:gd name="connsiteY3-32" fmla="*/ 433522 h 1278435"/>
              <a:gd name="connsiteX0-33" fmla="*/ 0 w 626883"/>
              <a:gd name="connsiteY0-34" fmla="*/ 436469 h 1281382"/>
              <a:gd name="connsiteX1-35" fmla="*/ 626883 w 626883"/>
              <a:gd name="connsiteY1-36" fmla="*/ 0 h 1281382"/>
              <a:gd name="connsiteX2-37" fmla="*/ 49030 w 626883"/>
              <a:gd name="connsiteY2-38" fmla="*/ 1281382 h 1281382"/>
              <a:gd name="connsiteX3-39" fmla="*/ 0 w 626883"/>
              <a:gd name="connsiteY3-40" fmla="*/ 436469 h 1281382"/>
              <a:gd name="connsiteX0-41" fmla="*/ 0 w 635969"/>
              <a:gd name="connsiteY0-42" fmla="*/ 435673 h 1280586"/>
              <a:gd name="connsiteX1-43" fmla="*/ 635969 w 635969"/>
              <a:gd name="connsiteY1-44" fmla="*/ 0 h 1280586"/>
              <a:gd name="connsiteX2-45" fmla="*/ 49030 w 635969"/>
              <a:gd name="connsiteY2-46" fmla="*/ 1280586 h 1280586"/>
              <a:gd name="connsiteX3-47" fmla="*/ 0 w 635969"/>
              <a:gd name="connsiteY3-48" fmla="*/ 435673 h 1280586"/>
              <a:gd name="connsiteX0-49" fmla="*/ 0 w 629268"/>
              <a:gd name="connsiteY0-50" fmla="*/ 463723 h 1280586"/>
              <a:gd name="connsiteX1-51" fmla="*/ 629268 w 629268"/>
              <a:gd name="connsiteY1-52" fmla="*/ 0 h 1280586"/>
              <a:gd name="connsiteX2-53" fmla="*/ 42329 w 629268"/>
              <a:gd name="connsiteY2-54" fmla="*/ 1280586 h 1280586"/>
              <a:gd name="connsiteX3-55" fmla="*/ 0 w 629268"/>
              <a:gd name="connsiteY3-56" fmla="*/ 463723 h 1280586"/>
              <a:gd name="connsiteX0-57" fmla="*/ 0 w 619445"/>
              <a:gd name="connsiteY0-58" fmla="*/ 438644 h 1255507"/>
              <a:gd name="connsiteX1-59" fmla="*/ 619445 w 619445"/>
              <a:gd name="connsiteY1-60" fmla="*/ 0 h 1255507"/>
              <a:gd name="connsiteX2-61" fmla="*/ 42329 w 619445"/>
              <a:gd name="connsiteY2-62" fmla="*/ 1255507 h 1255507"/>
              <a:gd name="connsiteX3-63" fmla="*/ 0 w 619445"/>
              <a:gd name="connsiteY3-64" fmla="*/ 438644 h 1255507"/>
              <a:gd name="connsiteX0-65" fmla="*/ 0 w 630442"/>
              <a:gd name="connsiteY0-66" fmla="*/ 442259 h 1255507"/>
              <a:gd name="connsiteX1-67" fmla="*/ 630442 w 630442"/>
              <a:gd name="connsiteY1-68" fmla="*/ 0 h 1255507"/>
              <a:gd name="connsiteX2-69" fmla="*/ 53326 w 630442"/>
              <a:gd name="connsiteY2-70" fmla="*/ 1255507 h 1255507"/>
              <a:gd name="connsiteX3-71" fmla="*/ 0 w 630442"/>
              <a:gd name="connsiteY3-72" fmla="*/ 442259 h 1255507"/>
              <a:gd name="connsiteX0-73" fmla="*/ 0 w 632618"/>
              <a:gd name="connsiteY0-74" fmla="*/ 449697 h 1262945"/>
              <a:gd name="connsiteX1-75" fmla="*/ 632618 w 632618"/>
              <a:gd name="connsiteY1-76" fmla="*/ 0 h 1262945"/>
              <a:gd name="connsiteX2-77" fmla="*/ 53326 w 632618"/>
              <a:gd name="connsiteY2-78" fmla="*/ 1262945 h 1262945"/>
              <a:gd name="connsiteX3-79" fmla="*/ 0 w 632618"/>
              <a:gd name="connsiteY3-80" fmla="*/ 449697 h 1262945"/>
            </a:gdLst>
            <a:ahLst/>
            <a:cxnLst>
              <a:cxn ang="0">
                <a:pos x="connsiteX0-1" y="connsiteY0-2"/>
              </a:cxn>
              <a:cxn ang="0">
                <a:pos x="connsiteX1-3" y="connsiteY1-4"/>
              </a:cxn>
              <a:cxn ang="0">
                <a:pos x="connsiteX2-5" y="connsiteY2-6"/>
              </a:cxn>
              <a:cxn ang="0">
                <a:pos x="connsiteX3-7" y="connsiteY3-8"/>
              </a:cxn>
            </a:cxnLst>
            <a:rect l="l" t="t" r="r" b="b"/>
            <a:pathLst>
              <a:path w="632618" h="1262945">
                <a:moveTo>
                  <a:pt x="0" y="449697"/>
                </a:moveTo>
                <a:lnTo>
                  <a:pt x="632618" y="0"/>
                </a:lnTo>
                <a:lnTo>
                  <a:pt x="53326" y="1262945"/>
                </a:lnTo>
                <a:lnTo>
                  <a:pt x="0" y="449697"/>
                </a:lnTo>
                <a:close/>
              </a:path>
            </a:pathLst>
          </a:custGeom>
          <a:gradFill>
            <a:gsLst>
              <a:gs pos="25000">
                <a:schemeClr val="accent1">
                  <a:lumMod val="95000"/>
                  <a:lumOff val="5000"/>
                </a:schemeClr>
              </a:gs>
              <a:gs pos="90000">
                <a:schemeClr val="accent1">
                  <a:alpha val="100000"/>
                  <a:lumMod val="90000"/>
                  <a:lumOff val="1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latin typeface="+mj-ea"/>
              <a:ea typeface="+mj-ea"/>
              <a:sym typeface="+mn-ea"/>
            </a:endParaRPr>
          </a:p>
        </p:txBody>
      </p:sp>
      <p:sp>
        <p:nvSpPr>
          <p:cNvPr id="44" name="任意多边形 43"/>
          <p:cNvSpPr/>
          <p:nvPr>
            <p:custDataLst>
              <p:tags r:id="rId14"/>
            </p:custDataLst>
          </p:nvPr>
        </p:nvSpPr>
        <p:spPr>
          <a:xfrm>
            <a:off x="1302894" y="3970331"/>
            <a:ext cx="1002922" cy="1151677"/>
          </a:xfrm>
          <a:custGeom>
            <a:avLst/>
            <a:gdLst>
              <a:gd name="connsiteX0" fmla="*/ 2627 w 2980"/>
              <a:gd name="connsiteY0" fmla="*/ 0 h 3422"/>
              <a:gd name="connsiteX1" fmla="*/ 2980 w 2980"/>
              <a:gd name="connsiteY1" fmla="*/ 740 h 3422"/>
              <a:gd name="connsiteX2" fmla="*/ 751 w 2980"/>
              <a:gd name="connsiteY2" fmla="*/ 3422 h 3422"/>
              <a:gd name="connsiteX3" fmla="*/ 0 w 2980"/>
              <a:gd name="connsiteY3" fmla="*/ 3159 h 3422"/>
              <a:gd name="connsiteX4" fmla="*/ 2627 w 2980"/>
              <a:gd name="connsiteY4" fmla="*/ 0 h 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0" h="3422">
                <a:moveTo>
                  <a:pt x="2627" y="0"/>
                </a:moveTo>
                <a:lnTo>
                  <a:pt x="2980" y="740"/>
                </a:lnTo>
                <a:lnTo>
                  <a:pt x="751" y="3422"/>
                </a:lnTo>
                <a:lnTo>
                  <a:pt x="0" y="3159"/>
                </a:lnTo>
                <a:lnTo>
                  <a:pt x="2627" y="0"/>
                </a:lnTo>
                <a:close/>
              </a:path>
            </a:pathLst>
          </a:custGeom>
          <a:gradFill>
            <a:gsLst>
              <a:gs pos="0">
                <a:schemeClr val="accent1">
                  <a:lumMod val="50000"/>
                  <a:lumOff val="50000"/>
                </a:schemeClr>
              </a:gs>
              <a:gs pos="70000">
                <a:schemeClr val="accent1">
                  <a:alpha val="100000"/>
                  <a:lumMod val="70000"/>
                  <a:lumOff val="30000"/>
                </a:schemeClr>
              </a:gs>
            </a:gsLst>
            <a:lin ang="2700000" scaled="0"/>
          </a:gradFill>
          <a:ln>
            <a:noFill/>
          </a:ln>
          <a:effectLst>
            <a:outerShdw blurRad="76200" dist="76200" dir="8100000" algn="tr"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215900" tIns="252095" rIns="0" bIns="21590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rPr>
              <a:t>02</a:t>
            </a:r>
            <a:endPar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endParaRPr>
          </a:p>
        </p:txBody>
      </p:sp>
      <p:sp>
        <p:nvSpPr>
          <p:cNvPr id="45" name="任意多边形 44"/>
          <p:cNvSpPr/>
          <p:nvPr>
            <p:custDataLst>
              <p:tags r:id="rId15"/>
            </p:custDataLst>
          </p:nvPr>
        </p:nvSpPr>
        <p:spPr>
          <a:xfrm>
            <a:off x="1801662" y="4453954"/>
            <a:ext cx="735027" cy="843397"/>
          </a:xfrm>
          <a:custGeom>
            <a:avLst/>
            <a:gdLst/>
            <a:ahLst/>
            <a:cxnLst>
              <a:cxn ang="3">
                <a:pos x="hc" y="t"/>
              </a:cxn>
              <a:cxn ang="cd2">
                <a:pos x="l" y="vc"/>
              </a:cxn>
              <a:cxn ang="cd4">
                <a:pos x="hc" y="b"/>
              </a:cxn>
              <a:cxn ang="0">
                <a:pos x="r" y="vc"/>
              </a:cxn>
            </a:cxnLst>
            <a:rect l="l" t="t" r="r" b="b"/>
            <a:pathLst>
              <a:path w="2273" h="2615">
                <a:moveTo>
                  <a:pt x="1896" y="0"/>
                </a:moveTo>
                <a:lnTo>
                  <a:pt x="2273" y="803"/>
                </a:lnTo>
                <a:lnTo>
                  <a:pt x="762" y="2615"/>
                </a:lnTo>
                <a:lnTo>
                  <a:pt x="0" y="2338"/>
                </a:lnTo>
                <a:lnTo>
                  <a:pt x="1896" y="0"/>
                </a:lnTo>
                <a:close/>
              </a:path>
            </a:pathLst>
          </a:custGeom>
          <a:gradFill>
            <a:gsLst>
              <a:gs pos="0">
                <a:schemeClr val="accent1">
                  <a:lumMod val="50000"/>
                  <a:lumOff val="50000"/>
                </a:schemeClr>
              </a:gs>
              <a:gs pos="70000">
                <a:schemeClr val="accent1">
                  <a:alpha val="100000"/>
                  <a:lumMod val="70000"/>
                  <a:lumOff val="30000"/>
                </a:schemeClr>
              </a:gs>
            </a:gsLst>
            <a:lin ang="2700000" scaled="0"/>
          </a:gradFill>
          <a:ln>
            <a:noFill/>
          </a:ln>
          <a:effectLst>
            <a:outerShdw blurRad="76200" dist="76200" dir="8100000" algn="tr"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215900" tIns="252095" rIns="0" bIns="21590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rPr>
              <a:t>03</a:t>
            </a:r>
            <a:endPar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endParaRPr>
          </a:p>
        </p:txBody>
      </p:sp>
      <p:sp>
        <p:nvSpPr>
          <p:cNvPr id="46" name="任意多边形 45"/>
          <p:cNvSpPr/>
          <p:nvPr>
            <p:custDataLst>
              <p:tags r:id="rId16"/>
            </p:custDataLst>
          </p:nvPr>
        </p:nvSpPr>
        <p:spPr>
          <a:xfrm>
            <a:off x="2268458" y="4935222"/>
            <a:ext cx="704738" cy="692285"/>
          </a:xfrm>
          <a:custGeom>
            <a:avLst/>
            <a:gdLst/>
            <a:ahLst/>
            <a:cxnLst>
              <a:cxn ang="3">
                <a:pos x="hc" y="t"/>
              </a:cxn>
              <a:cxn ang="cd2">
                <a:pos x="l" y="vc"/>
              </a:cxn>
              <a:cxn ang="cd4">
                <a:pos x="hc" y="b"/>
              </a:cxn>
              <a:cxn ang="0">
                <a:pos x="r" y="vc"/>
              </a:cxn>
            </a:cxnLst>
            <a:rect l="l" t="t" r="r" b="b"/>
            <a:pathLst>
              <a:path w="2179" h="2147">
                <a:moveTo>
                  <a:pt x="1158" y="0"/>
                </a:moveTo>
                <a:lnTo>
                  <a:pt x="2179" y="2147"/>
                </a:lnTo>
                <a:lnTo>
                  <a:pt x="0" y="1380"/>
                </a:lnTo>
                <a:lnTo>
                  <a:pt x="1158" y="0"/>
                </a:lnTo>
                <a:close/>
              </a:path>
            </a:pathLst>
          </a:custGeom>
          <a:gradFill>
            <a:gsLst>
              <a:gs pos="0">
                <a:schemeClr val="accent1">
                  <a:lumMod val="50000"/>
                  <a:lumOff val="50000"/>
                </a:schemeClr>
              </a:gs>
              <a:gs pos="70000">
                <a:schemeClr val="accent1">
                  <a:alpha val="100000"/>
                  <a:lumMod val="70000"/>
                  <a:lumOff val="30000"/>
                </a:schemeClr>
              </a:gs>
            </a:gsLst>
            <a:lin ang="2700000" scaled="0"/>
          </a:gradFill>
          <a:ln>
            <a:noFill/>
          </a:ln>
          <a:effectLst>
            <a:outerShdw blurRad="76200" dist="76200" dir="8100000" algn="tr"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215900" tIns="252095" rIns="215900" bIns="21590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rPr>
              <a:t>04</a:t>
            </a:r>
            <a:endParaRPr lang="en-US" altLang="zh-CN" b="1">
              <a:solidFill>
                <a:srgbClr val="FFFFFF"/>
              </a:solidFill>
              <a:effectLst>
                <a:outerShdw blurRad="50800" dist="38100" dir="5400000" algn="t" rotWithShape="0">
                  <a:schemeClr val="accent1">
                    <a:lumMod val="50000"/>
                    <a:alpha val="40000"/>
                  </a:schemeClr>
                </a:outerShdw>
              </a:effectLst>
              <a:latin typeface="+mn-ea"/>
              <a:cs typeface="+mn-ea"/>
              <a:sym typeface="+mn-ea"/>
            </a:endParaRPr>
          </a:p>
        </p:txBody>
      </p:sp>
      <p:sp>
        <p:nvSpPr>
          <p:cNvPr id="33" name="矩形 32"/>
          <p:cNvSpPr/>
          <p:nvPr>
            <p:custDataLst>
              <p:tags r:id="rId17"/>
            </p:custDataLst>
          </p:nvPr>
        </p:nvSpPr>
        <p:spPr>
          <a:xfrm>
            <a:off x="3684905" y="3547745"/>
            <a:ext cx="3049270" cy="181610"/>
          </a:xfrm>
          <a:prstGeom prst="rect">
            <a:avLst/>
          </a:prstGeom>
          <a:noFill/>
        </p:spPr>
        <p:txBody>
          <a:bodyPr wrap="square" lIns="0" tIns="0" rIns="0" bIns="0" rtlCol="0" anchor="b" anchorCtr="0">
            <a:noAutofit/>
          </a:bodyPr>
          <a:lstStyle/>
          <a:p>
            <a:pPr algn="just">
              <a:spcBef>
                <a:spcPct val="0"/>
              </a:spcBef>
              <a:spcAft>
                <a:spcPct val="0"/>
              </a:spcAft>
            </a:pPr>
            <a:r>
              <a:rPr lang="zh-CN" altLang="en-US" sz="1600" b="1">
                <a:solidFill>
                  <a:schemeClr val="accent1"/>
                </a:solidFill>
                <a:latin typeface="+mn-ea"/>
                <a:cs typeface="+mn-ea"/>
              </a:rPr>
              <a:t>第一种形态</a:t>
            </a:r>
            <a:endParaRPr lang="zh-CN" altLang="en-US" sz="1600" b="1">
              <a:solidFill>
                <a:schemeClr val="accent1"/>
              </a:solidFill>
              <a:latin typeface="+mn-ea"/>
              <a:cs typeface="+mn-ea"/>
            </a:endParaRPr>
          </a:p>
        </p:txBody>
      </p:sp>
      <p:sp>
        <p:nvSpPr>
          <p:cNvPr id="34" name="矩形 33"/>
          <p:cNvSpPr/>
          <p:nvPr>
            <p:custDataLst>
              <p:tags r:id="rId18"/>
            </p:custDataLst>
          </p:nvPr>
        </p:nvSpPr>
        <p:spPr>
          <a:xfrm>
            <a:off x="4897120" y="3427095"/>
            <a:ext cx="6555740" cy="59436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经常</a:t>
            </a:r>
            <a:r>
              <a:rPr lang="zh-CN" altLang="en-US" sz="14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开展批评和自我批评</a:t>
            </a: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，及时进行</a:t>
            </a:r>
            <a:r>
              <a:rPr lang="zh-CN" altLang="en-US" sz="14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谈话提醒、批评教育、责令检查、诫勉</a:t>
            </a:r>
            <a:endParaRPr lang="zh-CN" altLang="en-US" sz="14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algn="just">
              <a:lnSpc>
                <a:spcPct val="130000"/>
              </a:lnSpc>
              <a:spcBef>
                <a:spcPct val="0"/>
              </a:spcBef>
              <a:spcAft>
                <a:spcPct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让“红红脸、出出汗”成为</a:t>
            </a:r>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常态</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sp>
        <p:nvSpPr>
          <p:cNvPr id="35" name="矩形 34"/>
          <p:cNvSpPr/>
          <p:nvPr>
            <p:custDataLst>
              <p:tags r:id="rId19"/>
            </p:custDataLst>
          </p:nvPr>
        </p:nvSpPr>
        <p:spPr>
          <a:xfrm>
            <a:off x="3684905" y="4255135"/>
            <a:ext cx="3049270" cy="181610"/>
          </a:xfrm>
          <a:prstGeom prst="rect">
            <a:avLst/>
          </a:prstGeom>
          <a:noFill/>
        </p:spPr>
        <p:txBody>
          <a:bodyPr wrap="square" lIns="0" tIns="0" rIns="0" bIns="0" rtlCol="0" anchor="b" anchorCtr="0">
            <a:noAutofit/>
          </a:bodyPr>
          <a:lstStyle/>
          <a:p>
            <a:pPr algn="just">
              <a:spcBef>
                <a:spcPct val="0"/>
              </a:spcBef>
              <a:spcAft>
                <a:spcPct val="0"/>
              </a:spcAft>
            </a:pPr>
            <a:r>
              <a:rPr lang="zh-CN" altLang="en-US" sz="1600" b="1">
                <a:solidFill>
                  <a:schemeClr val="accent1"/>
                </a:solidFill>
                <a:latin typeface="+mn-ea"/>
                <a:cs typeface="+mn-ea"/>
              </a:rPr>
              <a:t>第二种形态</a:t>
            </a:r>
            <a:endParaRPr lang="zh-CN" altLang="en-US" sz="1600" b="1">
              <a:solidFill>
                <a:schemeClr val="accent1"/>
              </a:solidFill>
              <a:latin typeface="+mn-ea"/>
              <a:cs typeface="+mn-ea"/>
            </a:endParaRPr>
          </a:p>
        </p:txBody>
      </p:sp>
      <p:sp>
        <p:nvSpPr>
          <p:cNvPr id="36" name="矩形 35"/>
          <p:cNvSpPr/>
          <p:nvPr>
            <p:custDataLst>
              <p:tags r:id="rId20"/>
            </p:custDataLst>
          </p:nvPr>
        </p:nvSpPr>
        <p:spPr>
          <a:xfrm>
            <a:off x="4897120" y="4150360"/>
            <a:ext cx="5798820" cy="306705"/>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en-US" altLang="zh-CN" sz="1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党纪轻处分、组织调整</a:t>
            </a:r>
            <a:r>
              <a:rPr lang="zh-CN" altLang="en-US" sz="1400" dirty="0">
                <a:latin typeface="微软雅黑" panose="020B0503020204020204" charset="-122"/>
                <a:ea typeface="微软雅黑" panose="020B0503020204020204" charset="-122"/>
                <a:cs typeface="微软雅黑" panose="020B0503020204020204" charset="-122"/>
                <a:sym typeface="+mn-ea"/>
              </a:rPr>
              <a:t>成为</a:t>
            </a:r>
            <a:r>
              <a:rPr lang="en-US" altLang="zh-CN" sz="1400" dirty="0">
                <a:latin typeface="微软雅黑" panose="020B0503020204020204" charset="-122"/>
                <a:ea typeface="微软雅黑" panose="020B0503020204020204" charset="-122"/>
                <a:cs typeface="微软雅黑" panose="020B0503020204020204" charset="-122"/>
                <a:sym typeface="+mn-ea"/>
              </a:rPr>
              <a:t>违纪处理的          </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大多数</a:t>
            </a:r>
            <a:endParaRPr lang="en-US" altLang="zh-CN" sz="1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7" name="矩形 36"/>
          <p:cNvSpPr/>
          <p:nvPr>
            <p:custDataLst>
              <p:tags r:id="rId21"/>
            </p:custDataLst>
          </p:nvPr>
        </p:nvSpPr>
        <p:spPr>
          <a:xfrm>
            <a:off x="3684905" y="4670425"/>
            <a:ext cx="4007485" cy="195580"/>
          </a:xfrm>
          <a:prstGeom prst="rect">
            <a:avLst/>
          </a:prstGeom>
          <a:noFill/>
        </p:spPr>
        <p:txBody>
          <a:bodyPr wrap="square" lIns="0" tIns="0" rIns="0" bIns="0" rtlCol="0" anchor="b" anchorCtr="0">
            <a:noAutofit/>
          </a:bodyPr>
          <a:lstStyle/>
          <a:p>
            <a:pPr algn="just">
              <a:spcBef>
                <a:spcPct val="0"/>
              </a:spcBef>
              <a:spcAft>
                <a:spcPct val="0"/>
              </a:spcAft>
            </a:pPr>
            <a:r>
              <a:rPr lang="zh-CN" altLang="en-US" sz="1600" b="1">
                <a:solidFill>
                  <a:schemeClr val="accent1"/>
                </a:solidFill>
                <a:latin typeface="+mn-ea"/>
                <a:cs typeface="+mn-ea"/>
              </a:rPr>
              <a:t>第三种形态</a:t>
            </a:r>
            <a:endParaRPr lang="zh-CN" altLang="en-US" sz="1600" b="1">
              <a:solidFill>
                <a:schemeClr val="accent1"/>
              </a:solidFill>
              <a:latin typeface="+mn-ea"/>
              <a:cs typeface="+mn-ea"/>
            </a:endParaRPr>
          </a:p>
        </p:txBody>
      </p:sp>
      <p:sp>
        <p:nvSpPr>
          <p:cNvPr id="47" name="矩形 46"/>
          <p:cNvSpPr/>
          <p:nvPr>
            <p:custDataLst>
              <p:tags r:id="rId22"/>
            </p:custDataLst>
          </p:nvPr>
        </p:nvSpPr>
        <p:spPr>
          <a:xfrm>
            <a:off x="4896485" y="4596765"/>
            <a:ext cx="5584190" cy="240665"/>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en-US" altLang="zh-CN" sz="1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党纪重处分、重大职务调整</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少数</a:t>
            </a:r>
            <a:endParaRPr lang="en-US" altLang="zh-CN" sz="1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48" name="矩形 47"/>
          <p:cNvSpPr/>
          <p:nvPr>
            <p:custDataLst>
              <p:tags r:id="rId23"/>
            </p:custDataLst>
          </p:nvPr>
        </p:nvSpPr>
        <p:spPr>
          <a:xfrm>
            <a:off x="3684905" y="5086350"/>
            <a:ext cx="7248525" cy="181610"/>
          </a:xfrm>
          <a:prstGeom prst="rect">
            <a:avLst/>
          </a:prstGeom>
          <a:noFill/>
        </p:spPr>
        <p:txBody>
          <a:bodyPr wrap="square" lIns="0" tIns="0" rIns="0" bIns="0" rtlCol="0" anchor="b" anchorCtr="0">
            <a:noAutofit/>
          </a:bodyPr>
          <a:lstStyle/>
          <a:p>
            <a:pPr algn="just">
              <a:spcBef>
                <a:spcPct val="0"/>
              </a:spcBef>
              <a:spcAft>
                <a:spcPct val="0"/>
              </a:spcAft>
            </a:pPr>
            <a:r>
              <a:rPr lang="zh-CN" altLang="en-US" sz="1600" b="1">
                <a:solidFill>
                  <a:schemeClr val="accent1"/>
                </a:solidFill>
                <a:latin typeface="+mn-ea"/>
                <a:cs typeface="+mn-ea"/>
              </a:rPr>
              <a:t>第四种形态</a:t>
            </a:r>
            <a:endParaRPr lang="zh-CN" altLang="en-US" sz="1600" b="1">
              <a:solidFill>
                <a:schemeClr val="accent1"/>
              </a:solidFill>
              <a:latin typeface="+mn-ea"/>
              <a:cs typeface="+mn-ea"/>
            </a:endParaRPr>
          </a:p>
        </p:txBody>
      </p:sp>
      <p:sp>
        <p:nvSpPr>
          <p:cNvPr id="49" name="矩形 48"/>
          <p:cNvSpPr/>
          <p:nvPr>
            <p:custDataLst>
              <p:tags r:id="rId24"/>
            </p:custDataLst>
          </p:nvPr>
        </p:nvSpPr>
        <p:spPr>
          <a:xfrm>
            <a:off x="4897120" y="4996180"/>
            <a:ext cx="5798820" cy="240665"/>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en-US" altLang="zh-CN" sz="1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严重违纪涉嫌犯罪追究刑事责任</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极少数</a:t>
            </a:r>
            <a:endParaRPr lang="en-US" altLang="zh-CN" sz="1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0" name="椭圆 49"/>
          <p:cNvSpPr>
            <a:spLocks noChangeAspect="1"/>
          </p:cNvSpPr>
          <p:nvPr>
            <p:custDataLst>
              <p:tags r:id="rId25"/>
            </p:custDataLst>
          </p:nvPr>
        </p:nvSpPr>
        <p:spPr>
          <a:xfrm>
            <a:off x="3589757" y="3931964"/>
            <a:ext cx="22896" cy="22896"/>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椭圆 50"/>
          <p:cNvSpPr>
            <a:spLocks noChangeAspect="1"/>
          </p:cNvSpPr>
          <p:nvPr>
            <p:custDataLst>
              <p:tags r:id="rId26"/>
            </p:custDataLst>
          </p:nvPr>
        </p:nvSpPr>
        <p:spPr>
          <a:xfrm>
            <a:off x="3589757" y="4411212"/>
            <a:ext cx="22896" cy="22896"/>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椭圆 52"/>
          <p:cNvSpPr>
            <a:spLocks noChangeAspect="1"/>
          </p:cNvSpPr>
          <p:nvPr>
            <p:custDataLst>
              <p:tags r:id="rId27"/>
            </p:custDataLst>
          </p:nvPr>
        </p:nvSpPr>
        <p:spPr>
          <a:xfrm>
            <a:off x="3589757" y="4766947"/>
            <a:ext cx="22896" cy="22896"/>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4" name="椭圆 53"/>
          <p:cNvSpPr>
            <a:spLocks noChangeAspect="1"/>
          </p:cNvSpPr>
          <p:nvPr>
            <p:custDataLst>
              <p:tags r:id="rId28"/>
            </p:custDataLst>
          </p:nvPr>
        </p:nvSpPr>
        <p:spPr>
          <a:xfrm>
            <a:off x="3589757" y="5192010"/>
            <a:ext cx="22896" cy="22896"/>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353185"/>
            <a:ext cx="11024235" cy="3569335"/>
          </a:xfrm>
          <a:prstGeom prst="rect">
            <a:avLst/>
          </a:prstGeom>
        </p:spPr>
        <p:txBody>
          <a:bodyPr wrap="square">
            <a:spAutoFit/>
          </a:bodyPr>
          <a:lstStyle/>
          <a:p>
            <a:pPr indent="0" fontAlgn="auto">
              <a:lnSpc>
                <a:spcPct val="150000"/>
              </a:lnSpc>
              <a:buFont typeface="+mj-lt"/>
              <a:buNone/>
            </a:pPr>
            <a:r>
              <a:rPr lang="en-US" altLang="zh-CN" b="1" dirty="0">
                <a:latin typeface="微软雅黑" panose="020B0503020204020204" charset="-122"/>
                <a:ea typeface="微软雅黑" panose="020B0503020204020204" charset="-122"/>
                <a:cs typeface="微软雅黑" panose="020B0503020204020204" charset="-122"/>
                <a:sym typeface="+mn-ea"/>
              </a:rPr>
              <a:t>  </a:t>
            </a:r>
            <a:endParaRPr lang="en-US" altLang="zh-CN" b="1"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b="1" dirty="0">
                <a:latin typeface="微软雅黑" panose="020B0503020204020204" charset="-122"/>
                <a:ea typeface="微软雅黑" panose="020B0503020204020204" charset="-122"/>
                <a:cs typeface="微软雅黑" panose="020B0503020204020204" charset="-122"/>
                <a:sym typeface="+mn-ea"/>
              </a:rPr>
              <a:t>       第</a:t>
            </a:r>
            <a:r>
              <a:rPr lang="zh-CN" altLang="en-US" b="1" dirty="0">
                <a:latin typeface="微软雅黑" panose="020B0503020204020204" charset="-122"/>
                <a:ea typeface="微软雅黑" panose="020B0503020204020204" charset="-122"/>
                <a:cs typeface="微软雅黑" panose="020B0503020204020204" charset="-122"/>
                <a:sym typeface="+mn-ea"/>
              </a:rPr>
              <a:t>九</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dirty="0">
                <a:latin typeface="微软雅黑" panose="020B0503020204020204" charset="-122"/>
                <a:ea typeface="微软雅黑" panose="020B0503020204020204" charset="-122"/>
                <a:cs typeface="微软雅黑" panose="020B0503020204020204" charset="-122"/>
                <a:sym typeface="+mn-ea"/>
              </a:rPr>
              <a:t>对于违犯党纪的党组织，上级党组织应当责令其作出</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书面</a:t>
            </a:r>
            <a:r>
              <a:rPr lang="en-US" altLang="zh-CN" dirty="0">
                <a:latin typeface="微软雅黑" panose="020B0503020204020204" charset="-122"/>
                <a:ea typeface="微软雅黑" panose="020B0503020204020204" charset="-122"/>
                <a:cs typeface="微软雅黑" panose="020B0503020204020204" charset="-122"/>
                <a:sym typeface="+mn-ea"/>
              </a:rPr>
              <a:t>检查或者</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给予</a:t>
            </a:r>
            <a:r>
              <a:rPr lang="en-US" altLang="zh-CN" dirty="0">
                <a:latin typeface="微软雅黑" panose="020B0503020204020204" charset="-122"/>
                <a:ea typeface="微软雅黑" panose="020B0503020204020204" charset="-122"/>
                <a:cs typeface="微软雅黑" panose="020B0503020204020204" charset="-122"/>
                <a:sym typeface="+mn-ea"/>
              </a:rPr>
              <a:t>通报批评。对于严重违犯党纪、本身又不能纠正的党组织，上一级党的委员会在查明核实后，根据情节严重的程度，可以予以：</a:t>
            </a:r>
            <a:endParaRPr lang="en-US" altLang="zh-CN"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dirty="0">
                <a:latin typeface="微软雅黑" panose="020B0503020204020204" charset="-122"/>
                <a:ea typeface="微软雅黑" panose="020B0503020204020204" charset="-122"/>
                <a:cs typeface="微软雅黑" panose="020B0503020204020204" charset="-122"/>
                <a:sym typeface="+mn-ea"/>
              </a:rPr>
              <a:t>      （一）改组；</a:t>
            </a:r>
            <a:endParaRPr lang="en-US" altLang="zh-CN"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dirty="0">
                <a:latin typeface="微软雅黑" panose="020B0503020204020204" charset="-122"/>
                <a:ea typeface="微软雅黑" panose="020B0503020204020204" charset="-122"/>
                <a:cs typeface="微软雅黑" panose="020B0503020204020204" charset="-122"/>
                <a:sym typeface="+mn-ea"/>
              </a:rPr>
              <a:t>      （二）解散。</a:t>
            </a:r>
            <a:endParaRPr lang="en-US" altLang="zh-CN" dirty="0">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Bef>
                <a:spcPts val="1200"/>
              </a:spcBef>
              <a:spcAft>
                <a:spcPts val="0"/>
              </a:spcAft>
              <a:buClrTx/>
              <a:buSzTx/>
              <a:buFont typeface="+mj-lt"/>
              <a:buNone/>
            </a:pP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第十条</a:t>
            </a:r>
            <a:r>
              <a:rPr lang="en-US" altLang="zh-CN" dirty="0">
                <a:latin typeface="微软雅黑" panose="020B0503020204020204" charset="-122"/>
                <a:ea typeface="微软雅黑" panose="020B0503020204020204" charset="-122"/>
                <a:sym typeface="+mn-ea"/>
              </a:rPr>
              <a:t>　党员受到警告处分一年内、受到严重警告处分一年半内，不得在党内提</a:t>
            </a:r>
            <a:r>
              <a:rPr lang="en-US" altLang="zh-CN" b="1" dirty="0">
                <a:solidFill>
                  <a:srgbClr val="C00000"/>
                </a:solidFill>
                <a:latin typeface="微软雅黑" panose="020B0503020204020204" charset="-122"/>
                <a:ea typeface="微软雅黑" panose="020B0503020204020204" charset="-122"/>
                <a:sym typeface="+mn-ea"/>
              </a:rPr>
              <a:t>拔</a:t>
            </a:r>
            <a:r>
              <a:rPr lang="en-US" altLang="zh-CN" dirty="0">
                <a:latin typeface="微软雅黑" panose="020B0503020204020204" charset="-122"/>
                <a:ea typeface="微软雅黑" panose="020B0503020204020204" charset="-122"/>
                <a:sym typeface="+mn-ea"/>
              </a:rPr>
              <a:t>职务</a:t>
            </a:r>
            <a:r>
              <a:rPr lang="en-US" altLang="zh-CN" b="1" dirty="0">
                <a:solidFill>
                  <a:srgbClr val="C00000"/>
                </a:solidFill>
                <a:latin typeface="微软雅黑" panose="020B0503020204020204" charset="-122"/>
                <a:ea typeface="微软雅黑" panose="020B0503020204020204" charset="-122"/>
                <a:sym typeface="+mn-ea"/>
              </a:rPr>
              <a:t>或者进一步使用，也不得</a:t>
            </a:r>
            <a:r>
              <a:rPr lang="en-US" altLang="zh-CN" dirty="0">
                <a:latin typeface="微软雅黑" panose="020B0503020204020204" charset="-122"/>
                <a:ea typeface="微软雅黑" panose="020B0503020204020204" charset="-122"/>
                <a:sym typeface="+mn-ea"/>
              </a:rPr>
              <a:t>向党外组织推荐担任高于其原任职务的党外职务</a:t>
            </a:r>
            <a:r>
              <a:rPr lang="en-US" altLang="zh-CN" b="1" dirty="0">
                <a:solidFill>
                  <a:srgbClr val="C00000"/>
                </a:solidFill>
                <a:latin typeface="微软雅黑" panose="020B0503020204020204" charset="-122"/>
                <a:ea typeface="微软雅黑" panose="020B0503020204020204" charset="-122"/>
                <a:sym typeface="+mn-ea"/>
              </a:rPr>
              <a:t>或者进一步使用。</a:t>
            </a:r>
            <a:endPar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lt"/>
              <a:buNone/>
            </a:pPr>
            <a:endPar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402715"/>
            <a:ext cx="11024235" cy="4661535"/>
          </a:xfrm>
          <a:prstGeom prst="rect">
            <a:avLst/>
          </a:prstGeom>
        </p:spPr>
        <p:txBody>
          <a:bodyPr wrap="square">
            <a:spAutoFit/>
          </a:bodyPr>
          <a:lstStyle/>
          <a:p>
            <a:pPr indent="0" fontAlgn="auto">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sym typeface="+mn-ea"/>
              </a:rPr>
              <a:t>  </a:t>
            </a:r>
            <a:r>
              <a:rPr lang="en-US" altLang="zh-CN" b="1" dirty="0">
                <a:solidFill>
                  <a:schemeClr val="tx1"/>
                </a:solidFill>
                <a:latin typeface="微软雅黑" panose="020B0503020204020204" charset="-122"/>
                <a:ea typeface="微软雅黑" panose="020B0503020204020204" charset="-122"/>
                <a:sym typeface="+mn-ea"/>
              </a:rPr>
              <a:t>第十一条</a:t>
            </a:r>
            <a:r>
              <a:rPr lang="en-US" altLang="zh-CN" b="1" dirty="0">
                <a:solidFill>
                  <a:srgbClr val="C00000"/>
                </a:solidFill>
                <a:latin typeface="微软雅黑" panose="020B0503020204020204" charset="-122"/>
                <a:ea typeface="微软雅黑" panose="020B0503020204020204" charset="-122"/>
                <a:sym typeface="+mn-ea"/>
              </a:rPr>
              <a:t>   </a:t>
            </a:r>
            <a:r>
              <a:rPr lang="en-US" altLang="zh-CN" dirty="0">
                <a:solidFill>
                  <a:schemeClr val="tx1"/>
                </a:solidFill>
                <a:latin typeface="微软雅黑" panose="020B0503020204020204" charset="-122"/>
                <a:ea typeface="微软雅黑" panose="020B0503020204020204" charset="-122"/>
                <a:sym typeface="+mn-ea"/>
              </a:rPr>
              <a:t>撤销党内职务处分，是指撤销受处分党员由党内选举或者组织任命的党内职务。对于在党内担任两个以上职务的，党组织在作处分决定时，应当明确是撤销其一切职务还是一个或者几个职务。如果决定撤销其一个职务，必须撤销其担任的最高职务。如果决定撤销其两个以上职务，则必须从其担任的最高职务开始依次撤销。对于在党外组织担任职务的，应当建议党外组织</a:t>
            </a:r>
            <a:r>
              <a:rPr lang="en-US" altLang="zh-CN" b="1" dirty="0">
                <a:solidFill>
                  <a:srgbClr val="C00000"/>
                </a:solidFill>
                <a:latin typeface="微软雅黑" panose="020B0503020204020204" charset="-122"/>
                <a:ea typeface="微软雅黑" panose="020B0503020204020204" charset="-122"/>
                <a:sym typeface="+mn-ea"/>
              </a:rPr>
              <a:t>撤销其党外职务。</a:t>
            </a:r>
            <a:endParaRPr lang="en-US" altLang="zh-CN" b="1" dirty="0">
              <a:solidFill>
                <a:srgbClr val="C00000"/>
              </a:solidFill>
              <a:latin typeface="微软雅黑" panose="020B0503020204020204" charset="-122"/>
              <a:ea typeface="微软雅黑" panose="020B0503020204020204" charset="-122"/>
              <a:sym typeface="+mn-ea"/>
            </a:endParaRPr>
          </a:p>
          <a:p>
            <a:pPr indent="0" fontAlgn="auto">
              <a:lnSpc>
                <a:spcPct val="150000"/>
              </a:lnSpc>
              <a:buFont typeface="+mj-lt"/>
              <a:buNone/>
            </a:pPr>
            <a:r>
              <a:rPr lang="en-US" altLang="zh-CN" b="1" dirty="0">
                <a:solidFill>
                  <a:srgbClr val="C00000"/>
                </a:solidFill>
                <a:latin typeface="微软雅黑" panose="020B0503020204020204" charset="-122"/>
                <a:ea typeface="微软雅黑" panose="020B0503020204020204" charset="-122"/>
                <a:sym typeface="+mn-ea"/>
              </a:rPr>
              <a:t>      对于在立案审查中因涉嫌违犯党纪被免职的党员，审查后依照本条例规定应当给予撤销党内职务处分的，应当按照其原任职务给予撤销党内职务处分。</a:t>
            </a:r>
            <a:r>
              <a:rPr lang="en-US" altLang="zh-CN" dirty="0">
                <a:solidFill>
                  <a:schemeClr val="tx1"/>
                </a:solidFill>
                <a:latin typeface="微软雅黑" panose="020B0503020204020204" charset="-122"/>
                <a:ea typeface="微软雅黑" panose="020B0503020204020204" charset="-122"/>
                <a:sym typeface="+mn-ea"/>
              </a:rPr>
              <a:t>对于应当受到撤销党内职务处分，但是本人没有担任党内职务的，应当给予其严重警告处分。同时，在党外组织担任职务的，应当建议党外组织撤销其党外职务。</a:t>
            </a:r>
            <a:endParaRPr lang="en-US" altLang="zh-CN" dirty="0">
              <a:solidFill>
                <a:schemeClr val="tx1"/>
              </a:solidFill>
              <a:latin typeface="微软雅黑" panose="020B0503020204020204" charset="-122"/>
              <a:ea typeface="微软雅黑" panose="020B0503020204020204" charset="-122"/>
              <a:sym typeface="+mn-ea"/>
            </a:endParaRPr>
          </a:p>
          <a:p>
            <a:pPr indent="0" fontAlgn="auto">
              <a:lnSpc>
                <a:spcPct val="150000"/>
              </a:lnSpc>
              <a:buFont typeface="+mj-lt"/>
              <a:buNone/>
            </a:pPr>
            <a:r>
              <a:rPr lang="en-US" altLang="zh-CN" dirty="0">
                <a:solidFill>
                  <a:schemeClr val="tx1"/>
                </a:solidFill>
                <a:latin typeface="微软雅黑" panose="020B0503020204020204" charset="-122"/>
                <a:ea typeface="微软雅黑" panose="020B0503020204020204" charset="-122"/>
                <a:sym typeface="+mn-ea"/>
              </a:rPr>
              <a:t>       党员受到撤销党内职务处分，或者依照前款规定受到严重警告处分的，二年内不得在党内担任和向党外组织推荐担任与其原任职务相当或者高于其原任职务的职务。</a:t>
            </a:r>
            <a:endParaRPr lang="en-US" altLang="zh-CN" dirty="0">
              <a:solidFill>
                <a:schemeClr val="tx1"/>
              </a:solidFill>
              <a:latin typeface="微软雅黑" panose="020B0503020204020204" charset="-122"/>
              <a:ea typeface="微软雅黑" panose="020B0503020204020204" charset="-122"/>
              <a:sym typeface="+mn-ea"/>
            </a:endParaRPr>
          </a:p>
          <a:p>
            <a:pPr indent="0" fontAlgn="auto">
              <a:lnSpc>
                <a:spcPct val="150000"/>
              </a:lnSpc>
              <a:buFont typeface="+mj-lt"/>
              <a:buNone/>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lang="en-US" altLang="zh-CN" b="1" dirty="0">
                <a:latin typeface="微软雅黑" panose="020B0503020204020204" charset="-122"/>
                <a:ea typeface="微软雅黑" panose="020B0503020204020204" charset="-122"/>
                <a:cs typeface="微软雅黑" panose="020B0503020204020204" charset="-122"/>
                <a:sym typeface="+mn-ea"/>
              </a:rPr>
              <a:t>      第</a:t>
            </a:r>
            <a:r>
              <a:rPr lang="zh-CN" altLang="en-US" b="1" dirty="0">
                <a:latin typeface="微软雅黑" panose="020B0503020204020204" charset="-122"/>
                <a:ea typeface="微软雅黑" panose="020B0503020204020204" charset="-122"/>
                <a:cs typeface="微软雅黑" panose="020B0503020204020204" charset="-122"/>
                <a:sym typeface="+mn-ea"/>
              </a:rPr>
              <a:t>十四</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　党员干部受到党纪处分，需要同时进行组织处理的，党组织应当按照规定给予组织处理。</a:t>
            </a:r>
            <a:endPar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dirty="0">
                <a:latin typeface="微软雅黑" panose="020B0503020204020204" charset="-122"/>
                <a:ea typeface="微软雅黑" panose="020B0503020204020204" charset="-122"/>
                <a:cs typeface="微软雅黑" panose="020B0503020204020204" charset="-122"/>
                <a:sym typeface="+mn-ea"/>
              </a:rPr>
              <a:t>党的各级代表大会的代表受到留党察看以上处分的，党组织应当终止其代表资格。</a:t>
            </a:r>
            <a:endParaRPr lang="en-US" altLang="zh-CN" dirty="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pic>
        <p:nvPicPr>
          <p:cNvPr id="4" name="图片 4" descr="556ee94077d292d81c0c310e5ab9f40"/>
          <p:cNvPicPr>
            <a:picLocks noChangeAspect="1"/>
          </p:cNvPicPr>
          <p:nvPr/>
        </p:nvPicPr>
        <p:blipFill>
          <a:blip r:embed="rId2"/>
          <a:srcRect/>
          <a:stretch>
            <a:fillRect/>
          </a:stretch>
        </p:blipFill>
        <p:spPr>
          <a:xfrm>
            <a:off x="7960360" y="1169670"/>
            <a:ext cx="3288665" cy="4779010"/>
          </a:xfrm>
          <a:prstGeom prst="rect">
            <a:avLst/>
          </a:prstGeom>
        </p:spPr>
      </p:pic>
      <p:sp>
        <p:nvSpPr>
          <p:cNvPr id="2" name="文本框 1"/>
          <p:cNvSpPr txBox="1"/>
          <p:nvPr/>
        </p:nvSpPr>
        <p:spPr>
          <a:xfrm>
            <a:off x="805815" y="1079500"/>
            <a:ext cx="6884670" cy="4869180"/>
          </a:xfrm>
          <a:prstGeom prst="rect">
            <a:avLst/>
          </a:prstGeom>
          <a:noFill/>
        </p:spPr>
        <p:txBody>
          <a:bodyPr wrap="square" rtlCol="0" anchor="t">
            <a:noAutofit/>
          </a:bodyPr>
          <a:p>
            <a:pPr indent="457200" fontAlgn="auto">
              <a:lnSpc>
                <a:spcPct val="150000"/>
              </a:lnSpc>
            </a:pPr>
            <a:r>
              <a:rPr lang="zh-CN" altLang="en-US" sz="2200">
                <a:latin typeface="微软雅黑" panose="020B0503020204020204" charset="-122"/>
                <a:ea typeface="微软雅黑" panose="020B0503020204020204" charset="-122"/>
              </a:rPr>
              <a:t>《中国共产党纪律处分条例》是根据《中国共产党章程》制定的党内法规，对</a:t>
            </a:r>
            <a:r>
              <a:rPr lang="zh-CN" altLang="en-US" sz="2200" b="1">
                <a:solidFill>
                  <a:srgbClr val="C00000"/>
                </a:solidFill>
                <a:latin typeface="微软雅黑" panose="020B0503020204020204" charset="-122"/>
                <a:ea typeface="微软雅黑" panose="020B0503020204020204" charset="-122"/>
              </a:rPr>
              <a:t>什么样的行为是违犯党的纪律的行为应该给予什么处分</a:t>
            </a:r>
            <a:r>
              <a:rPr lang="zh-CN" altLang="en-US" sz="2200">
                <a:latin typeface="微软雅黑" panose="020B0503020204020204" charset="-122"/>
                <a:ea typeface="微软雅黑" panose="020B0503020204020204" charset="-122"/>
              </a:rPr>
              <a:t>，作出了明确具体的规定。</a:t>
            </a:r>
            <a:endParaRPr lang="zh-CN" altLang="en-US" sz="2200">
              <a:latin typeface="微软雅黑" panose="020B0503020204020204" charset="-122"/>
              <a:ea typeface="微软雅黑" panose="020B0503020204020204" charset="-122"/>
            </a:endParaRPr>
          </a:p>
          <a:p>
            <a:pPr indent="457200" fontAlgn="auto">
              <a:lnSpc>
                <a:spcPct val="150000"/>
              </a:lnSpc>
            </a:pPr>
            <a:r>
              <a:rPr lang="zh-CN" altLang="en-US" sz="2200">
                <a:latin typeface="微软雅黑" panose="020B0503020204020204" charset="-122"/>
                <a:ea typeface="微软雅黑" panose="020B0503020204020204" charset="-122"/>
              </a:rPr>
              <a:t>《条例》适用于</a:t>
            </a:r>
            <a:r>
              <a:rPr lang="zh-CN" altLang="en-US" sz="2200" b="1">
                <a:solidFill>
                  <a:srgbClr val="C00000"/>
                </a:solidFill>
                <a:latin typeface="微软雅黑" panose="020B0503020204020204" charset="-122"/>
                <a:ea typeface="微软雅黑" panose="020B0503020204020204" charset="-122"/>
              </a:rPr>
              <a:t>违犯党纪应当受到党纪责任追究的党组织和党员</a:t>
            </a:r>
            <a:r>
              <a:rPr lang="zh-CN" altLang="en-US" sz="2200">
                <a:latin typeface="微软雅黑" panose="020B0503020204020204" charset="-122"/>
                <a:ea typeface="微软雅黑" panose="020B0503020204020204" charset="-122"/>
              </a:rPr>
              <a:t>，是管党治党的重要基础性法规，不仅为惩治违纪违法行为提供了定性量纪标准，也为广大党员提供了科学、合理的行为规范，使党员能够</a:t>
            </a:r>
            <a:r>
              <a:rPr lang="zh-CN" altLang="en-US" sz="2200" b="1">
                <a:solidFill>
                  <a:srgbClr val="C00000"/>
                </a:solidFill>
                <a:latin typeface="微软雅黑" panose="020B0503020204020204" charset="-122"/>
                <a:ea typeface="微软雅黑" panose="020B0503020204020204" charset="-122"/>
              </a:rPr>
              <a:t>明确是非界限、清楚自律标准、守住行为底线</a:t>
            </a:r>
            <a:r>
              <a:rPr lang="zh-CN" altLang="en-US" sz="2200">
                <a:latin typeface="微软雅黑" panose="020B0503020204020204" charset="-122"/>
                <a:ea typeface="微软雅黑" panose="020B0503020204020204" charset="-122"/>
              </a:rPr>
              <a:t>。</a:t>
            </a:r>
            <a:endParaRPr lang="zh-CN" altLang="en-US" sz="2200">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799465" y="1280795"/>
            <a:ext cx="10612755" cy="3830955"/>
          </a:xfrm>
          <a:prstGeom prst="rect">
            <a:avLst/>
          </a:prstGeom>
        </p:spPr>
        <p:txBody>
          <a:bodyPr wrap="square">
            <a:spAutoFit/>
          </a:bodyPr>
          <a:lstStyle/>
          <a:p>
            <a:pPr indent="0" fontAlgn="auto">
              <a:lnSpc>
                <a:spcPct val="150000"/>
              </a:lnSpc>
              <a:spcBef>
                <a:spcPct val="0"/>
              </a:spcBef>
              <a:spcAft>
                <a:spcPct val="0"/>
              </a:spcAft>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dirty="0">
                <a:latin typeface="微软雅黑" panose="020B0503020204020204" charset="-122"/>
                <a:ea typeface="微软雅黑" panose="020B0503020204020204" charset="-122"/>
                <a:sym typeface="+mn-ea"/>
              </a:rPr>
              <a:t>  </a:t>
            </a: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第十</a:t>
            </a:r>
            <a:r>
              <a:rPr lang="zh-CN" altLang="en-US" b="1" dirty="0">
                <a:latin typeface="微软雅黑" panose="020B0503020204020204" charset="-122"/>
                <a:ea typeface="微软雅黑" panose="020B0503020204020204" charset="-122"/>
                <a:sym typeface="+mn-ea"/>
              </a:rPr>
              <a:t>七</a:t>
            </a:r>
            <a:r>
              <a:rPr lang="en-US" altLang="zh-CN" b="1" dirty="0">
                <a:latin typeface="微软雅黑" panose="020B0503020204020204" charset="-122"/>
                <a:ea typeface="微软雅黑" panose="020B0503020204020204" charset="-122"/>
                <a:sym typeface="+mn-ea"/>
              </a:rPr>
              <a:t>条</a:t>
            </a:r>
            <a:r>
              <a:rPr lang="en-US" altLang="zh-CN" dirty="0">
                <a:latin typeface="微软雅黑" panose="020B0503020204020204" charset="-122"/>
                <a:ea typeface="微软雅黑" panose="020B0503020204020204" charset="-122"/>
                <a:sym typeface="+mn-ea"/>
              </a:rPr>
              <a:t>　有下列情形之一的，可以从轻或者减轻处分：</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（一）主动交代本人应当受到党纪处分的问题；</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（二）在组织</a:t>
            </a:r>
            <a:r>
              <a:rPr lang="en-US" altLang="zh-CN" b="1" dirty="0">
                <a:solidFill>
                  <a:srgbClr val="C00000"/>
                </a:solidFill>
                <a:latin typeface="微软雅黑" panose="020B0503020204020204" charset="-122"/>
                <a:ea typeface="微软雅黑" panose="020B0503020204020204" charset="-122"/>
                <a:sym typeface="+mn-ea"/>
              </a:rPr>
              <a:t>谈话函询、初步</a:t>
            </a:r>
            <a:r>
              <a:rPr lang="en-US" altLang="zh-CN" dirty="0">
                <a:latin typeface="微软雅黑" panose="020B0503020204020204" charset="-122"/>
                <a:ea typeface="微软雅黑" panose="020B0503020204020204" charset="-122"/>
                <a:sym typeface="+mn-ea"/>
              </a:rPr>
              <a:t>核实、立案审查过程中，能够配合核实审查工作，如实说明本人违纪违法事实；</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（三）检举同案人或者其他人应当受到党纪处分或者法律追究的问题，经查证属实，</a:t>
            </a:r>
            <a:r>
              <a:rPr lang="en-US" altLang="zh-CN" b="1" dirty="0">
                <a:solidFill>
                  <a:srgbClr val="C00000"/>
                </a:solidFill>
                <a:latin typeface="微软雅黑" panose="020B0503020204020204" charset="-122"/>
                <a:ea typeface="微软雅黑" panose="020B0503020204020204" charset="-122"/>
                <a:sym typeface="+mn-ea"/>
              </a:rPr>
              <a:t>或者有其他立功表现</a:t>
            </a:r>
            <a:r>
              <a:rPr lang="en-US" altLang="zh-CN" dirty="0">
                <a:latin typeface="微软雅黑" panose="020B0503020204020204" charset="-122"/>
                <a:ea typeface="微软雅黑" panose="020B0503020204020204" charset="-122"/>
                <a:sym typeface="+mn-ea"/>
              </a:rPr>
              <a:t>；</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（四）主动挽回损失、消除不良影响或者有效阻止危害结果发生；</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（五）主动上交</a:t>
            </a:r>
            <a:r>
              <a:rPr lang="en-US" altLang="zh-CN" b="1" dirty="0">
                <a:solidFill>
                  <a:srgbClr val="C00000"/>
                </a:solidFill>
                <a:latin typeface="微软雅黑" panose="020B0503020204020204" charset="-122"/>
                <a:ea typeface="微软雅黑" panose="020B0503020204020204" charset="-122"/>
                <a:sym typeface="+mn-ea"/>
              </a:rPr>
              <a:t>或者退赔</a:t>
            </a:r>
            <a:r>
              <a:rPr lang="en-US" altLang="zh-CN" dirty="0">
                <a:latin typeface="微软雅黑" panose="020B0503020204020204" charset="-122"/>
                <a:ea typeface="微软雅黑" panose="020B0503020204020204" charset="-122"/>
                <a:sym typeface="+mn-ea"/>
              </a:rPr>
              <a:t>违纪所得；</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（六）</a:t>
            </a:r>
            <a:r>
              <a:rPr lang="en-US" altLang="zh-CN" b="1" dirty="0">
                <a:solidFill>
                  <a:srgbClr val="C00000"/>
                </a:solidFill>
                <a:latin typeface="微软雅黑" panose="020B0503020204020204" charset="-122"/>
                <a:ea typeface="微软雅黑" panose="020B0503020204020204" charset="-122"/>
                <a:sym typeface="+mn-ea"/>
              </a:rPr>
              <a:t>党内法规规定的其他从轻或者减轻处分情形。</a:t>
            </a:r>
            <a:endParaRPr lang="en-US" altLang="zh-CN" dirty="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143635"/>
            <a:ext cx="11024235" cy="5492750"/>
          </a:xfrm>
          <a:prstGeom prst="rect">
            <a:avLst/>
          </a:prstGeom>
        </p:spPr>
        <p:txBody>
          <a:bodyPr wrap="square">
            <a:spAutoFit/>
          </a:bodyPr>
          <a:lstStyle/>
          <a:p>
            <a:pPr indent="0" fontAlgn="auto">
              <a:lnSpc>
                <a:spcPct val="150000"/>
              </a:lnSpc>
              <a:buFont typeface="+mj-lt"/>
              <a:buNone/>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b="1" dirty="0">
                <a:latin typeface="微软雅黑" panose="020B0503020204020204" charset="-122"/>
                <a:ea typeface="微软雅黑" panose="020B0503020204020204" charset="-122"/>
                <a:cs typeface="微软雅黑" panose="020B0503020204020204" charset="-122"/>
                <a:sym typeface="+mn-ea"/>
              </a:rPr>
              <a:t>    第</a:t>
            </a:r>
            <a:r>
              <a:rPr lang="zh-CN" altLang="en-US" b="1" dirty="0">
                <a:latin typeface="微软雅黑" panose="020B0503020204020204" charset="-122"/>
                <a:ea typeface="微软雅黑" panose="020B0503020204020204" charset="-122"/>
                <a:cs typeface="微软雅黑" panose="020B0503020204020204" charset="-122"/>
                <a:sym typeface="+mn-ea"/>
              </a:rPr>
              <a:t>十九</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dirty="0">
                <a:latin typeface="微软雅黑" panose="020B0503020204020204" charset="-122"/>
                <a:ea typeface="微软雅黑" panose="020B0503020204020204" charset="-122"/>
                <a:cs typeface="微软雅黑" panose="020B0503020204020204" charset="-122"/>
                <a:sym typeface="+mn-ea"/>
              </a:rPr>
              <a:t>对于党员违犯党纪应当给予警告或者严重警告处分，但是具有本条例第十七条规定的情形之一或者本条例分则中另有规定的，可以给予批评教育、责令检查、诫勉或者组织处理，免予党纪处分。对违纪党员免予处分，应当作出书面结论。</a:t>
            </a:r>
            <a:endParaRPr lang="en-US" altLang="zh-CN"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dirty="0">
                <a:latin typeface="微软雅黑" panose="020B0503020204020204" charset="-122"/>
                <a:ea typeface="微软雅黑" panose="020B0503020204020204" charset="-122"/>
                <a:cs typeface="微软雅黑" panose="020B0503020204020204" charset="-122"/>
                <a:sym typeface="+mn-ea"/>
              </a:rPr>
              <a:t>       </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党员有作风纪律方面的苗头性、倾向性问题或者违犯党纪情节轻微的，可以给予谈话提醒、批评教育、责令检查等，或者予以诫勉，不予党纪处分。</a:t>
            </a:r>
            <a:endPar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       党员行为虽然造成损失或者后果，但不是出于故意或者过失，而是由于不可抗力等原因所引起的，不追究党纪责任。</a:t>
            </a:r>
            <a:r>
              <a:rPr lang="en-US" altLang="zh-CN" sz="1600" dirty="0">
                <a:latin typeface="微软雅黑" panose="020B0503020204020204" charset="-122"/>
                <a:ea typeface="微软雅黑" panose="020B0503020204020204" charset="-122"/>
                <a:sym typeface="+mn-ea"/>
              </a:rPr>
              <a:t>   </a:t>
            </a:r>
            <a:endParaRPr lang="en-US" altLang="zh-CN" sz="1600"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sz="1600" dirty="0">
                <a:latin typeface="微软雅黑" panose="020B0503020204020204" charset="-122"/>
                <a:ea typeface="微软雅黑" panose="020B0503020204020204" charset="-122"/>
                <a:sym typeface="+mn-ea"/>
              </a:rPr>
              <a:t>     </a:t>
            </a: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第</a:t>
            </a:r>
            <a:r>
              <a:rPr lang="zh-CN" altLang="en-US" b="1" dirty="0">
                <a:latin typeface="微软雅黑" panose="020B0503020204020204" charset="-122"/>
                <a:ea typeface="微软雅黑" panose="020B0503020204020204" charset="-122"/>
                <a:sym typeface="+mn-ea"/>
              </a:rPr>
              <a:t>二十</a:t>
            </a:r>
            <a:r>
              <a:rPr lang="en-US" altLang="zh-CN" b="1" dirty="0">
                <a:latin typeface="微软雅黑" panose="020B0503020204020204" charset="-122"/>
                <a:ea typeface="微软雅黑" panose="020B0503020204020204" charset="-122"/>
                <a:sym typeface="+mn-ea"/>
              </a:rPr>
              <a:t>条</a:t>
            </a:r>
            <a:r>
              <a:rPr lang="en-US" altLang="zh-CN" dirty="0">
                <a:latin typeface="微软雅黑" panose="020B0503020204020204" charset="-122"/>
                <a:ea typeface="微软雅黑" panose="020B0503020204020204" charset="-122"/>
                <a:sym typeface="+mn-ea"/>
              </a:rPr>
              <a:t>　有下列情形之一的，应当从重或者加重处分：</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（一）强迫、唆使他人违纪；</a:t>
            </a:r>
            <a:endParaRPr lang="en-US" altLang="zh-CN" dirty="0">
              <a:solidFill>
                <a:schemeClr val="tx1"/>
              </a:solidFill>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（二）拒不上交或者退赔违纪所得；</a:t>
            </a:r>
            <a:endParaRPr lang="en-US" altLang="zh-CN" dirty="0">
              <a:solidFill>
                <a:schemeClr val="tx1"/>
              </a:solidFill>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（三）违纪受处分后又因故意违纪应当受到党纪处分；</a:t>
            </a:r>
            <a:endParaRPr lang="en-US" altLang="zh-CN" dirty="0">
              <a:solidFill>
                <a:schemeClr val="tx1"/>
              </a:solidFill>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（四）违纪受处分后，又被发现其受处分前</a:t>
            </a:r>
            <a:r>
              <a:rPr lang="en-US" altLang="zh-CN" b="1" dirty="0">
                <a:solidFill>
                  <a:srgbClr val="C00000"/>
                </a:solidFill>
                <a:latin typeface="微软雅黑" panose="020B0503020204020204" charset="-122"/>
                <a:ea typeface="微软雅黑" panose="020B0503020204020204" charset="-122"/>
                <a:sym typeface="+mn-ea"/>
              </a:rPr>
              <a:t>没有交代的其他</a:t>
            </a:r>
            <a:r>
              <a:rPr lang="en-US" altLang="zh-CN" dirty="0">
                <a:latin typeface="微软雅黑" panose="020B0503020204020204" charset="-122"/>
                <a:ea typeface="微软雅黑" panose="020B0503020204020204" charset="-122"/>
                <a:sym typeface="+mn-ea"/>
              </a:rPr>
              <a:t>应当受到党纪处分的</a:t>
            </a:r>
            <a:r>
              <a:rPr lang="en-US" altLang="zh-CN" b="1" dirty="0">
                <a:solidFill>
                  <a:srgbClr val="C00000"/>
                </a:solidFill>
                <a:latin typeface="微软雅黑" panose="020B0503020204020204" charset="-122"/>
                <a:ea typeface="微软雅黑" panose="020B0503020204020204" charset="-122"/>
                <a:sym typeface="+mn-ea"/>
              </a:rPr>
              <a:t>问题</a:t>
            </a:r>
            <a:r>
              <a:rPr lang="en-US" altLang="zh-CN" dirty="0">
                <a:latin typeface="微软雅黑" panose="020B0503020204020204" charset="-122"/>
                <a:ea typeface="微软雅黑" panose="020B0503020204020204" charset="-122"/>
                <a:sym typeface="+mn-ea"/>
              </a:rPr>
              <a:t>；</a:t>
            </a:r>
            <a:endParaRPr lang="en-US" altLang="zh-CN" dirty="0">
              <a:solidFill>
                <a:schemeClr val="tx1"/>
              </a:solidFill>
              <a:latin typeface="微软雅黑" panose="020B0503020204020204" charset="-122"/>
              <a:ea typeface="微软雅黑" panose="020B0503020204020204" charset="-122"/>
              <a:sym typeface="+mn-ea"/>
            </a:endParaRPr>
          </a:p>
          <a:p>
            <a:pPr algn="l" fontAlgn="auto">
              <a:lnSpc>
                <a:spcPct val="150000"/>
              </a:lnSpc>
              <a:spcBef>
                <a:spcPct val="0"/>
              </a:spcBef>
              <a:spcAft>
                <a:spcPct val="0"/>
              </a:spcAft>
              <a:buClrTx/>
              <a:buSzTx/>
              <a:buFont typeface="+mj-lt"/>
              <a:buNone/>
            </a:pPr>
            <a:r>
              <a:rPr lang="en-US" altLang="zh-CN" dirty="0">
                <a:latin typeface="微软雅黑" panose="020B0503020204020204" charset="-122"/>
                <a:ea typeface="微软雅黑" panose="020B0503020204020204" charset="-122"/>
                <a:sym typeface="+mn-ea"/>
              </a:rPr>
              <a:t>       （五）</a:t>
            </a:r>
            <a:r>
              <a:rPr lang="en-US" altLang="zh-CN" b="1" dirty="0">
                <a:solidFill>
                  <a:srgbClr val="C00000"/>
                </a:solidFill>
                <a:latin typeface="微软雅黑" panose="020B0503020204020204" charset="-122"/>
                <a:ea typeface="微软雅黑" panose="020B0503020204020204" charset="-122"/>
                <a:sym typeface="+mn-ea"/>
              </a:rPr>
              <a:t>党内法规</a:t>
            </a:r>
            <a:r>
              <a:rPr lang="en-US" altLang="zh-CN" dirty="0">
                <a:latin typeface="微软雅黑" panose="020B0503020204020204" charset="-122"/>
                <a:ea typeface="微软雅黑" panose="020B0503020204020204" charset="-122"/>
                <a:sym typeface="+mn-ea"/>
              </a:rPr>
              <a:t>规定的</a:t>
            </a:r>
            <a:r>
              <a:rPr lang="en-US" altLang="zh-CN" b="1" dirty="0">
                <a:solidFill>
                  <a:srgbClr val="C00000"/>
                </a:solidFill>
                <a:latin typeface="微软雅黑" panose="020B0503020204020204" charset="-122"/>
                <a:ea typeface="微软雅黑" panose="020B0503020204020204" charset="-122"/>
                <a:sym typeface="+mn-ea"/>
              </a:rPr>
              <a:t>其他从重或者加重处分情形</a:t>
            </a:r>
            <a:r>
              <a:rPr lang="zh-CN" altLang="en-US" b="1" dirty="0">
                <a:solidFill>
                  <a:srgbClr val="C00000"/>
                </a:solidFill>
                <a:latin typeface="微软雅黑" panose="020B0503020204020204" charset="-122"/>
                <a:ea typeface="微软雅黑" panose="020B0503020204020204" charset="-122"/>
                <a:sym typeface="+mn-ea"/>
              </a:rPr>
              <a:t>。</a:t>
            </a:r>
            <a:endParaRPr lang="zh-CN" altLang="en-US" b="1" dirty="0">
              <a:solidFill>
                <a:srgbClr val="C00000"/>
              </a:solidFill>
              <a:latin typeface="微软雅黑" panose="020B0503020204020204" charset="-122"/>
              <a:ea typeface="微软雅黑" panose="020B0503020204020204"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143635"/>
            <a:ext cx="11024235" cy="5238750"/>
          </a:xfrm>
          <a:prstGeom prst="rect">
            <a:avLst/>
          </a:prstGeom>
        </p:spPr>
        <p:txBody>
          <a:bodyPr wrap="square">
            <a:spAutoFit/>
          </a:bodyPr>
          <a:lstStyle/>
          <a:p>
            <a:pPr indent="0" fontAlgn="auto">
              <a:lnSpc>
                <a:spcPct val="150000"/>
              </a:lnSpc>
              <a:spcBef>
                <a:spcPts val="1500"/>
              </a:spcBef>
              <a:spcAft>
                <a:spcPts val="0"/>
              </a:spcAft>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en-US" altLang="zh-CN" b="1" dirty="0">
                <a:latin typeface="微软雅黑" panose="020B0503020204020204" charset="-122"/>
                <a:ea typeface="微软雅黑" panose="020B0503020204020204" charset="-122"/>
                <a:cs typeface="微软雅黑" panose="020B0503020204020204" charset="-122"/>
                <a:sym typeface="+mn-ea"/>
              </a:rPr>
              <a:t> 第</a:t>
            </a:r>
            <a:r>
              <a:rPr lang="zh-CN" altLang="en-US" b="1" dirty="0">
                <a:latin typeface="微软雅黑" panose="020B0503020204020204" charset="-122"/>
                <a:ea typeface="微软雅黑" panose="020B0503020204020204" charset="-122"/>
                <a:cs typeface="微软雅黑" panose="020B0503020204020204" charset="-122"/>
                <a:sym typeface="+mn-ea"/>
              </a:rPr>
              <a:t>二十一</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　党员在党纪处分影响期内又受到党纪处分的，其影响期为原处分尚未执行的影响期与新处分影响期之和。</a:t>
            </a:r>
            <a:endPar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Bef>
                <a:spcPts val="1500"/>
              </a:spcBef>
              <a:spcAft>
                <a:spcPts val="0"/>
              </a:spcAft>
              <a:buClrTx/>
              <a:buSzTx/>
              <a:buFont typeface="+mj-lt"/>
              <a:buNone/>
            </a:pP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a:t>
            </a:r>
            <a:r>
              <a:rPr lang="zh-CN" altLang="en-US" b="1" dirty="0">
                <a:latin typeface="微软雅黑" panose="020B0503020204020204" charset="-122"/>
                <a:ea typeface="微软雅黑" panose="020B0503020204020204" charset="-122"/>
                <a:sym typeface="+mn-ea"/>
              </a:rPr>
              <a:t>二十八</a:t>
            </a:r>
            <a:r>
              <a:rPr lang="en-US" altLang="zh-CN" b="1" dirty="0">
                <a:latin typeface="微软雅黑" panose="020B0503020204020204" charset="-122"/>
                <a:ea typeface="微软雅黑" panose="020B0503020204020204" charset="-122"/>
                <a:sym typeface="+mn-ea"/>
              </a:rPr>
              <a:t>条</a:t>
            </a:r>
            <a:r>
              <a:rPr lang="en-US" altLang="zh-CN" dirty="0">
                <a:latin typeface="微软雅黑" panose="020B0503020204020204" charset="-122"/>
                <a:ea typeface="微软雅黑" panose="020B0503020204020204" charset="-122"/>
                <a:sym typeface="+mn-ea"/>
              </a:rPr>
              <a:t>　</a:t>
            </a:r>
            <a:r>
              <a:rPr lang="en-US" altLang="zh-CN" b="1" dirty="0">
                <a:solidFill>
                  <a:srgbClr val="C00000"/>
                </a:solidFill>
                <a:latin typeface="微软雅黑" panose="020B0503020204020204" charset="-122"/>
                <a:ea typeface="微软雅黑" panose="020B0503020204020204" charset="-122"/>
                <a:sym typeface="+mn-ea"/>
              </a:rPr>
              <a:t>对违法犯罪的党员，应当按照规定给予党纪处分，做到适用纪律和适用法律有机融合，党纪政务等处分相匹配。</a:t>
            </a:r>
            <a:endParaRPr lang="en-US" altLang="zh-CN" b="1" dirty="0">
              <a:solidFill>
                <a:srgbClr val="C00000"/>
              </a:solidFill>
              <a:latin typeface="微软雅黑" panose="020B0503020204020204" charset="-122"/>
              <a:ea typeface="微软雅黑" panose="020B0503020204020204" charset="-122"/>
              <a:sym typeface="+mn-ea"/>
            </a:endParaRPr>
          </a:p>
          <a:p>
            <a:pPr algn="l" fontAlgn="auto">
              <a:lnSpc>
                <a:spcPct val="150000"/>
              </a:lnSpc>
              <a:spcBef>
                <a:spcPts val="1500"/>
              </a:spcBef>
              <a:spcAft>
                <a:spcPts val="0"/>
              </a:spcAft>
              <a:buClrTx/>
              <a:buSzTx/>
              <a:buFont typeface="+mj-lt"/>
              <a:buNone/>
            </a:pPr>
            <a:r>
              <a:rPr lang="en-US" altLang="zh-CN" b="1" dirty="0">
                <a:solidFill>
                  <a:srgbClr val="C00000"/>
                </a:solidFill>
                <a:latin typeface="微软雅黑" panose="020B0503020204020204" charset="-122"/>
                <a:ea typeface="微软雅黑" panose="020B0503020204020204" charset="-122"/>
                <a:sym typeface="+mn-ea"/>
              </a:rPr>
              <a:t>       </a:t>
            </a:r>
            <a:r>
              <a:rPr lang="zh-CN" altLang="en-US" b="1" dirty="0">
                <a:solidFill>
                  <a:schemeClr val="tx1"/>
                </a:solidFill>
                <a:latin typeface="微软雅黑" panose="020B0503020204020204" charset="-122"/>
                <a:ea typeface="微软雅黑" panose="020B0503020204020204" charset="-122"/>
                <a:sym typeface="+mn-ea"/>
              </a:rPr>
              <a:t>第三十条</a:t>
            </a:r>
            <a:r>
              <a:rPr lang="en-US" altLang="zh-CN" b="1" dirty="0">
                <a:solidFill>
                  <a:schemeClr val="tx1"/>
                </a:solidFill>
                <a:latin typeface="微软雅黑" panose="020B0503020204020204" charset="-122"/>
                <a:ea typeface="微软雅黑" panose="020B0503020204020204" charset="-122"/>
                <a:sym typeface="+mn-ea"/>
              </a:rPr>
              <a:t> </a:t>
            </a:r>
            <a:r>
              <a:rPr lang="en-US" altLang="zh-CN" dirty="0">
                <a:solidFill>
                  <a:schemeClr val="tx1"/>
                </a:solidFill>
                <a:latin typeface="微软雅黑" panose="020B0503020204020204" charset="-122"/>
                <a:ea typeface="微软雅黑" panose="020B0503020204020204" charset="-122"/>
                <a:sym typeface="+mn-ea"/>
              </a:rPr>
              <a:t>  </a:t>
            </a:r>
            <a:r>
              <a:rPr lang="zh-CN" altLang="en-US" dirty="0">
                <a:solidFill>
                  <a:schemeClr val="tx1"/>
                </a:solidFill>
                <a:latin typeface="微软雅黑" panose="020B0503020204020204" charset="-122"/>
                <a:ea typeface="微软雅黑" panose="020B0503020204020204" charset="-122"/>
                <a:sym typeface="+mn-ea"/>
              </a:rPr>
              <a:t>党组织在纪律审查中发现党员有刑法规定的行为，虽不构成犯罪但须追究党纪责任的，或者有其他</a:t>
            </a:r>
            <a:r>
              <a:rPr lang="zh-CN" altLang="en-US" b="1" dirty="0">
                <a:solidFill>
                  <a:srgbClr val="C00000"/>
                </a:solidFill>
                <a:latin typeface="微软雅黑" panose="020B0503020204020204" charset="-122"/>
                <a:ea typeface="微软雅黑" panose="020B0503020204020204" charset="-122"/>
                <a:sym typeface="+mn-ea"/>
              </a:rPr>
              <a:t>破坏社会主义市场经济秩序、违反治安管理等</a:t>
            </a:r>
            <a:r>
              <a:rPr lang="zh-CN" altLang="en-US" dirty="0">
                <a:solidFill>
                  <a:schemeClr val="tx1"/>
                </a:solidFill>
                <a:latin typeface="微软雅黑" panose="020B0503020204020204" charset="-122"/>
                <a:ea typeface="微软雅黑" panose="020B0503020204020204" charset="-122"/>
                <a:sym typeface="+mn-ea"/>
              </a:rPr>
              <a:t>违法行为，损害党、国家和人民利益的，应当视具体情节给予警告直至开除党籍处分。</a:t>
            </a:r>
            <a:endParaRPr lang="zh-CN" altLang="en-US" dirty="0">
              <a:solidFill>
                <a:schemeClr val="tx1"/>
              </a:solidFill>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buClrTx/>
              <a:buSzTx/>
              <a:buFont typeface="+mj-lt"/>
              <a:buNone/>
            </a:pPr>
            <a:r>
              <a:rPr lang="zh-CN" altLang="en-US" dirty="0">
                <a:solidFill>
                  <a:schemeClr val="tx1"/>
                </a:solidFill>
                <a:latin typeface="微软雅黑" panose="020B0503020204020204" charset="-122"/>
                <a:ea typeface="微软雅黑" panose="020B0503020204020204" charset="-122"/>
                <a:sym typeface="+mn-ea"/>
              </a:rPr>
              <a:t> </a:t>
            </a:r>
            <a:r>
              <a:rPr lang="en-US" altLang="zh-CN" dirty="0">
                <a:solidFill>
                  <a:schemeClr val="tx1"/>
                </a:solidFill>
                <a:latin typeface="微软雅黑" panose="020B0503020204020204" charset="-122"/>
                <a:ea typeface="微软雅黑" panose="020B0503020204020204" charset="-122"/>
                <a:sym typeface="+mn-ea"/>
              </a:rPr>
              <a:t>      </a:t>
            </a:r>
            <a:r>
              <a:rPr lang="zh-CN" altLang="en-US" b="1" dirty="0">
                <a:solidFill>
                  <a:srgbClr val="C00000"/>
                </a:solidFill>
                <a:latin typeface="微软雅黑" panose="020B0503020204020204" charset="-122"/>
                <a:ea typeface="微软雅黑" panose="020B0503020204020204" charset="-122"/>
                <a:sym typeface="+mn-ea"/>
              </a:rPr>
              <a:t>违反国家财经纪律，在公共资金收支、税务管理、国有资产管理、政府采购管理、金融管理、财务会计管理等财经活动中有违法行为的，依照前款规定处理。</a:t>
            </a:r>
            <a:endParaRPr lang="zh-CN" altLang="en-US" b="1" dirty="0">
              <a:solidFill>
                <a:srgbClr val="C00000"/>
              </a:solidFill>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buClrTx/>
              <a:buSzTx/>
              <a:buFont typeface="+mj-lt"/>
              <a:buNone/>
            </a:pPr>
            <a:r>
              <a:rPr lang="zh-CN" altLang="en-US" b="1" dirty="0">
                <a:solidFill>
                  <a:srgbClr val="C00000"/>
                </a:solidFill>
                <a:latin typeface="微软雅黑" panose="020B0503020204020204" charset="-122"/>
                <a:ea typeface="微软雅黑" panose="020B0503020204020204" charset="-122"/>
                <a:sym typeface="+mn-ea"/>
              </a:rPr>
              <a:t> </a:t>
            </a:r>
            <a:r>
              <a:rPr lang="en-US" altLang="zh-CN" b="1" dirty="0">
                <a:solidFill>
                  <a:srgbClr val="C00000"/>
                </a:solidFill>
                <a:latin typeface="微软雅黑" panose="020B0503020204020204" charset="-122"/>
                <a:ea typeface="微软雅黑" panose="020B0503020204020204" charset="-122"/>
                <a:sym typeface="+mn-ea"/>
              </a:rPr>
              <a:t>      </a:t>
            </a:r>
            <a:r>
              <a:rPr lang="zh-CN" altLang="en-US" b="1" dirty="0">
                <a:solidFill>
                  <a:srgbClr val="C00000"/>
                </a:solidFill>
                <a:latin typeface="微软雅黑" panose="020B0503020204020204" charset="-122"/>
                <a:ea typeface="微软雅黑" panose="020B0503020204020204" charset="-122"/>
                <a:sym typeface="+mn-ea"/>
              </a:rPr>
              <a:t>党员有嫖娼或者吸食、注射毒品等丧失党员条件，严重败坏党的形象行为的，应当给予开除党籍处分。</a:t>
            </a:r>
            <a:endParaRPr lang="zh-CN" altLang="en-US" b="1" dirty="0">
              <a:solidFill>
                <a:srgbClr val="C00000"/>
              </a:solidFill>
              <a:latin typeface="微软雅黑" panose="020B0503020204020204" charset="-122"/>
              <a:ea typeface="微软雅黑" panose="020B0503020204020204" charset="-122"/>
              <a:sym typeface="+mn-ea"/>
            </a:endParaRPr>
          </a:p>
          <a:p>
            <a:pPr algn="l" fontAlgn="auto">
              <a:lnSpc>
                <a:spcPct val="150000"/>
              </a:lnSpc>
              <a:spcBef>
                <a:spcPts val="1500"/>
              </a:spcBef>
              <a:spcAft>
                <a:spcPts val="0"/>
              </a:spcAft>
              <a:buClrTx/>
              <a:buSzTx/>
              <a:buFont typeface="+mj-lt"/>
              <a:buNone/>
            </a:pP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a:t>
            </a:r>
            <a:endParaRPr lang="zh-CN" altLang="en-US" dirty="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113155"/>
            <a:ext cx="11024235" cy="5492750"/>
          </a:xfrm>
          <a:prstGeom prst="rect">
            <a:avLst/>
          </a:prstGeom>
        </p:spPr>
        <p:txBody>
          <a:bodyPr wrap="square">
            <a:spAutoFit/>
          </a:bodyPr>
          <a:lstStyle/>
          <a:p>
            <a:pPr indent="0" fontAlgn="auto">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b="1" dirty="0">
                <a:latin typeface="微软雅黑" panose="020B0503020204020204" charset="-122"/>
                <a:ea typeface="微软雅黑" panose="020B0503020204020204" charset="-122"/>
                <a:cs typeface="微软雅黑" panose="020B0503020204020204" charset="-122"/>
                <a:sym typeface="+mn-ea"/>
              </a:rPr>
              <a:t>第</a:t>
            </a:r>
            <a:r>
              <a:rPr lang="zh-CN" altLang="en-US" b="1" dirty="0">
                <a:latin typeface="微软雅黑" panose="020B0503020204020204" charset="-122"/>
                <a:ea typeface="微软雅黑" panose="020B0503020204020204" charset="-122"/>
                <a:cs typeface="微软雅黑" panose="020B0503020204020204" charset="-122"/>
                <a:sym typeface="+mn-ea"/>
              </a:rPr>
              <a:t>三十一</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dirty="0">
                <a:latin typeface="微软雅黑" panose="020B0503020204020204" charset="-122"/>
                <a:ea typeface="微软雅黑" panose="020B0503020204020204" charset="-122"/>
                <a:cs typeface="微软雅黑" panose="020B0503020204020204" charset="-122"/>
                <a:sym typeface="+mn-ea"/>
              </a:rPr>
              <a:t>　</a:t>
            </a:r>
            <a:r>
              <a:rPr lang="zh-CN" altLang="en-US" dirty="0">
                <a:latin typeface="微软雅黑" panose="020B0503020204020204" charset="-122"/>
                <a:ea typeface="微软雅黑" panose="020B0503020204020204" charset="-122"/>
                <a:cs typeface="微软雅黑" panose="020B0503020204020204" charset="-122"/>
                <a:sym typeface="+mn-ea"/>
              </a:rPr>
              <a:t>党组织在纪律审查中发现党员严重违纪涉嫌违法犯罪的，原则上先作出党纪处分决定，并按照规定</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rPr>
              <a:t>由监察机关</a:t>
            </a:r>
            <a:r>
              <a:rPr lang="zh-CN" altLang="en-US" dirty="0">
                <a:latin typeface="微软雅黑" panose="020B0503020204020204" charset="-122"/>
                <a:ea typeface="微软雅黑" panose="020B0503020204020204" charset="-122"/>
                <a:cs typeface="微软雅黑" panose="020B0503020204020204" charset="-122"/>
                <a:sym typeface="+mn-ea"/>
              </a:rPr>
              <a:t>给予政务处分</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rPr>
              <a:t>或者由任免机关（单位）给予处分后，</a:t>
            </a:r>
            <a:r>
              <a:rPr lang="zh-CN" altLang="en-US" dirty="0">
                <a:latin typeface="微软雅黑" panose="020B0503020204020204" charset="-122"/>
                <a:ea typeface="微软雅黑" panose="020B0503020204020204" charset="-122"/>
                <a:cs typeface="微软雅黑" panose="020B0503020204020204" charset="-122"/>
                <a:sym typeface="+mn-ea"/>
              </a:rPr>
              <a:t>再移送有关国家机关依法处理。</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b="1" dirty="0">
                <a:latin typeface="微软雅黑" panose="020B0503020204020204" charset="-122"/>
                <a:ea typeface="微软雅黑" panose="020B0503020204020204" charset="-122"/>
                <a:cs typeface="微软雅黑" panose="020B0503020204020204" charset="-122"/>
                <a:sym typeface="+mn-ea"/>
              </a:rPr>
              <a:t>  第</a:t>
            </a:r>
            <a:r>
              <a:rPr lang="zh-CN" altLang="en-US" b="1" dirty="0">
                <a:latin typeface="微软雅黑" panose="020B0503020204020204" charset="-122"/>
                <a:ea typeface="微软雅黑" panose="020B0503020204020204" charset="-122"/>
                <a:cs typeface="微软雅黑" panose="020B0503020204020204" charset="-122"/>
                <a:sym typeface="+mn-ea"/>
              </a:rPr>
              <a:t>三十五</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　党员依法受到刑事责任追究的，党组织应当根据司法机关的生效判决、裁定、决定及其认定的事实、性质和情节，依照本条例规定给予党纪处分，是公职人员的由监察机关给予相应政务处分</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或者由任免机关（单位）给予相应处分。</a:t>
            </a:r>
            <a:endPar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       党员依法受到政务处分、</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任免机关（单位）给予的处分</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、行政处罚，应当追究党纪责任的，党组织可以根据生效的处分、行政处罚决定认定的事实、性质和情节，经核实后依照规定给予</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相应</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党纪处分或者组织处理。</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其中，党员依法受到撤职以上处分的，应当依照本条例规定给予撤销党内职务以上处分。</a:t>
            </a:r>
            <a:endPar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       党员违反国家法律法规、企事业单位或者其他社会组织的规章制度受到其他处分，应当追究党纪责任的，党组织在对有关方面认定的事实、性质和情节进行核实后，依照规定给予</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相应</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党纪处分或者组织处理。</a:t>
            </a:r>
            <a:endPar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        党组织作出党纪处分或者组织处理决定后，</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监察机关</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、司法机关、行政机关等依法改变原生效判决、裁定、决定等，对原党纪处分或者组织处理决定产生影响的，党组织应当根据改变后的生效判决、裁定、决定等重新作出相应处理。</a:t>
            </a:r>
            <a:r>
              <a:rPr lang="en-US" altLang="zh-CN" dirty="0">
                <a:latin typeface="微软雅黑" panose="020B0503020204020204" charset="-122"/>
                <a:ea typeface="微软雅黑" panose="020B0503020204020204" charset="-122"/>
                <a:cs typeface="微软雅黑" panose="020B0503020204020204" charset="-122"/>
                <a:sym typeface="+mn-ea"/>
              </a:rPr>
              <a:t>  </a:t>
            </a:r>
            <a:endPar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036955"/>
            <a:ext cx="11024235" cy="5621020"/>
          </a:xfrm>
          <a:prstGeom prst="rect">
            <a:avLst/>
          </a:prstGeom>
        </p:spPr>
        <p:txBody>
          <a:bodyPr wrap="square">
            <a:spAutoFit/>
          </a:bodyPr>
          <a:lstStyle/>
          <a:p>
            <a:pPr indent="0" fontAlgn="auto">
              <a:lnSpc>
                <a:spcPct val="150000"/>
              </a:lnSpc>
              <a:spcBef>
                <a:spcPts val="200"/>
              </a:spcBef>
              <a:spcAft>
                <a:spcPts val="0"/>
              </a:spcAft>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en-US" altLang="zh-CN" sz="1600" b="1"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a:t>
            </a:r>
            <a:r>
              <a:rPr lang="zh-CN" altLang="en-US" b="1" dirty="0">
                <a:latin typeface="微软雅黑" panose="020B0503020204020204" charset="-122"/>
                <a:ea typeface="微软雅黑" panose="020B0503020204020204" charset="-122"/>
                <a:sym typeface="+mn-ea"/>
              </a:rPr>
              <a:t>四十</a:t>
            </a:r>
            <a:r>
              <a:rPr lang="en-US" altLang="zh-CN" b="1" dirty="0">
                <a:latin typeface="微软雅黑" panose="020B0503020204020204" charset="-122"/>
                <a:ea typeface="微软雅黑" panose="020B0503020204020204" charset="-122"/>
                <a:sym typeface="+mn-ea"/>
              </a:rPr>
              <a:t>条</a:t>
            </a:r>
            <a:r>
              <a:rPr lang="en-US" altLang="zh-CN" dirty="0">
                <a:latin typeface="微软雅黑" panose="020B0503020204020204" charset="-122"/>
                <a:ea typeface="微软雅黑" panose="020B0503020204020204" charset="-122"/>
                <a:sym typeface="+mn-ea"/>
              </a:rPr>
              <a:t>　本条例所称主动交代，是指涉嫌违纪的党员在组织</a:t>
            </a:r>
            <a:r>
              <a:rPr lang="en-US" altLang="zh-CN" b="1" dirty="0">
                <a:solidFill>
                  <a:srgbClr val="C00000"/>
                </a:solidFill>
                <a:latin typeface="微软雅黑" panose="020B0503020204020204" charset="-122"/>
                <a:ea typeface="微软雅黑" panose="020B0503020204020204" charset="-122"/>
                <a:sym typeface="+mn-ea"/>
              </a:rPr>
              <a:t>谈话函询</a:t>
            </a:r>
            <a:r>
              <a:rPr lang="en-US" altLang="zh-CN" dirty="0">
                <a:latin typeface="微软雅黑" panose="020B0503020204020204" charset="-122"/>
                <a:ea typeface="微软雅黑" panose="020B0503020204020204" charset="-122"/>
                <a:sym typeface="+mn-ea"/>
              </a:rPr>
              <a:t>、初</a:t>
            </a:r>
            <a:r>
              <a:rPr lang="en-US" altLang="zh-CN" b="1" dirty="0">
                <a:solidFill>
                  <a:srgbClr val="C00000"/>
                </a:solidFill>
                <a:latin typeface="微软雅黑" panose="020B0503020204020204" charset="-122"/>
                <a:ea typeface="微软雅黑" panose="020B0503020204020204" charset="-122"/>
                <a:sym typeface="+mn-ea"/>
              </a:rPr>
              <a:t>步</a:t>
            </a:r>
            <a:r>
              <a:rPr lang="en-US" altLang="zh-CN" dirty="0">
                <a:latin typeface="微软雅黑" panose="020B0503020204020204" charset="-122"/>
                <a:ea typeface="微软雅黑" panose="020B0503020204020204" charset="-122"/>
                <a:sym typeface="+mn-ea"/>
              </a:rPr>
              <a:t>核</a:t>
            </a:r>
            <a:r>
              <a:rPr lang="en-US" altLang="zh-CN" b="1" dirty="0">
                <a:solidFill>
                  <a:srgbClr val="C00000"/>
                </a:solidFill>
                <a:latin typeface="微软雅黑" panose="020B0503020204020204" charset="-122"/>
                <a:ea typeface="微软雅黑" panose="020B0503020204020204" charset="-122"/>
                <a:sym typeface="+mn-ea"/>
              </a:rPr>
              <a:t>实</a:t>
            </a:r>
            <a:r>
              <a:rPr lang="en-US" altLang="zh-CN" dirty="0">
                <a:latin typeface="微软雅黑" panose="020B0503020204020204" charset="-122"/>
                <a:ea typeface="微软雅黑" panose="020B0503020204020204" charset="-122"/>
                <a:sym typeface="+mn-ea"/>
              </a:rPr>
              <a:t>前向有关组织交代自己的问题，或者在</a:t>
            </a:r>
            <a:r>
              <a:rPr lang="en-US" altLang="zh-CN" b="1" dirty="0">
                <a:solidFill>
                  <a:srgbClr val="C00000"/>
                </a:solidFill>
                <a:latin typeface="微软雅黑" panose="020B0503020204020204" charset="-122"/>
                <a:ea typeface="微软雅黑" panose="020B0503020204020204" charset="-122"/>
                <a:sym typeface="+mn-ea"/>
              </a:rPr>
              <a:t>谈话函询</a:t>
            </a:r>
            <a:r>
              <a:rPr lang="en-US" altLang="zh-CN" dirty="0">
                <a:latin typeface="微软雅黑" panose="020B0503020204020204" charset="-122"/>
                <a:ea typeface="微软雅黑" panose="020B0503020204020204" charset="-122"/>
                <a:sym typeface="+mn-ea"/>
              </a:rPr>
              <a:t>、初</a:t>
            </a:r>
            <a:r>
              <a:rPr lang="en-US" altLang="zh-CN" b="1" dirty="0">
                <a:solidFill>
                  <a:srgbClr val="C00000"/>
                </a:solidFill>
                <a:latin typeface="微软雅黑" panose="020B0503020204020204" charset="-122"/>
                <a:ea typeface="微软雅黑" panose="020B0503020204020204" charset="-122"/>
                <a:sym typeface="+mn-ea"/>
              </a:rPr>
              <a:t>步</a:t>
            </a:r>
            <a:r>
              <a:rPr lang="en-US" altLang="zh-CN" dirty="0">
                <a:latin typeface="微软雅黑" panose="020B0503020204020204" charset="-122"/>
                <a:ea typeface="微软雅黑" panose="020B0503020204020204" charset="-122"/>
                <a:sym typeface="+mn-ea"/>
              </a:rPr>
              <a:t>核</a:t>
            </a:r>
            <a:r>
              <a:rPr lang="en-US" altLang="zh-CN" b="1" dirty="0">
                <a:solidFill>
                  <a:srgbClr val="C00000"/>
                </a:solidFill>
                <a:latin typeface="微软雅黑" panose="020B0503020204020204" charset="-122"/>
                <a:ea typeface="微软雅黑" panose="020B0503020204020204" charset="-122"/>
                <a:sym typeface="+mn-ea"/>
              </a:rPr>
              <a:t>实</a:t>
            </a:r>
            <a:r>
              <a:rPr lang="en-US" altLang="zh-CN" dirty="0">
                <a:latin typeface="微软雅黑" panose="020B0503020204020204" charset="-122"/>
                <a:ea typeface="微软雅黑" panose="020B0503020204020204" charset="-122"/>
                <a:sym typeface="+mn-ea"/>
              </a:rPr>
              <a:t>和立案审查期间交代组织未掌握的问题。</a:t>
            </a:r>
            <a:endParaRPr lang="en-US" altLang="zh-CN" dirty="0">
              <a:latin typeface="微软雅黑" panose="020B0503020204020204" charset="-122"/>
              <a:ea typeface="微软雅黑" panose="020B0503020204020204" charset="-122"/>
              <a:sym typeface="+mn-ea"/>
            </a:endParaRPr>
          </a:p>
          <a:p>
            <a:pPr algn="l" fontAlgn="auto">
              <a:lnSpc>
                <a:spcPct val="150000"/>
              </a:lnSpc>
              <a:spcBef>
                <a:spcPts val="200"/>
              </a:spcBef>
              <a:spcAft>
                <a:spcPts val="0"/>
              </a:spcAft>
              <a:buClrTx/>
              <a:buSzTx/>
              <a:buFont typeface="+mj-lt"/>
              <a:buNone/>
            </a:pP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a:t>
            </a:r>
            <a:r>
              <a:rPr lang="zh-CN" altLang="en-US" b="1" dirty="0">
                <a:latin typeface="微软雅黑" panose="020B0503020204020204" charset="-122"/>
                <a:ea typeface="微软雅黑" panose="020B0503020204020204" charset="-122"/>
                <a:sym typeface="+mn-ea"/>
              </a:rPr>
              <a:t>四十一</a:t>
            </a:r>
            <a:r>
              <a:rPr lang="en-US" altLang="zh-CN" b="1" dirty="0">
                <a:latin typeface="微软雅黑" panose="020B0503020204020204" charset="-122"/>
                <a:ea typeface="微软雅黑" panose="020B0503020204020204" charset="-122"/>
                <a:sym typeface="+mn-ea"/>
              </a:rPr>
              <a:t>条</a:t>
            </a:r>
            <a:r>
              <a:rPr lang="en-US" altLang="zh-CN" dirty="0">
                <a:latin typeface="微软雅黑" panose="020B0503020204020204" charset="-122"/>
                <a:ea typeface="微软雅黑" panose="020B0503020204020204" charset="-122"/>
                <a:sym typeface="+mn-ea"/>
              </a:rPr>
              <a:t>　</a:t>
            </a:r>
            <a:r>
              <a:rPr lang="en-US" altLang="zh-CN" b="1" dirty="0">
                <a:solidFill>
                  <a:srgbClr val="C00000"/>
                </a:solidFill>
                <a:latin typeface="微软雅黑" panose="020B0503020204020204" charset="-122"/>
                <a:ea typeface="微软雅黑" panose="020B0503020204020204" charset="-122"/>
                <a:sym typeface="+mn-ea"/>
              </a:rPr>
              <a:t>担任职级、单独职务序列等级的党员干部违犯党纪受到处分，需要对其职级、单独职务序列等级进行调整的，参照本条例关于党外职务的规定执行。</a:t>
            </a:r>
            <a:endParaRPr lang="en-US" altLang="zh-CN" b="1" dirty="0">
              <a:solidFill>
                <a:srgbClr val="C00000"/>
              </a:solidFill>
              <a:latin typeface="微软雅黑" panose="020B0503020204020204" charset="-122"/>
              <a:ea typeface="微软雅黑" panose="020B0503020204020204" charset="-122"/>
              <a:sym typeface="+mn-ea"/>
            </a:endParaRPr>
          </a:p>
          <a:p>
            <a:pPr indent="0" fontAlgn="auto">
              <a:lnSpc>
                <a:spcPct val="150000"/>
              </a:lnSpc>
              <a:spcBef>
                <a:spcPts val="200"/>
              </a:spcBef>
              <a:spcAft>
                <a:spcPts val="0"/>
              </a:spcAft>
              <a:buFont typeface="+mj-lt"/>
              <a:buNone/>
            </a:pPr>
            <a:r>
              <a:rPr lang="en-US" altLang="zh-CN" b="1" dirty="0">
                <a:latin typeface="微软雅黑" panose="020B0503020204020204" charset="-122"/>
                <a:ea typeface="微软雅黑" panose="020B0503020204020204" charset="-122"/>
                <a:cs typeface="微软雅黑" panose="020B0503020204020204" charset="-122"/>
                <a:sym typeface="+mn-ea"/>
              </a:rPr>
              <a:t>       第</a:t>
            </a:r>
            <a:r>
              <a:rPr lang="zh-CN" altLang="en-US" b="1" dirty="0">
                <a:latin typeface="微软雅黑" panose="020B0503020204020204" charset="-122"/>
                <a:ea typeface="微软雅黑" panose="020B0503020204020204" charset="-122"/>
                <a:cs typeface="微软雅黑" panose="020B0503020204020204" charset="-122"/>
                <a:sym typeface="+mn-ea"/>
              </a:rPr>
              <a:t>四十二</a:t>
            </a:r>
            <a:r>
              <a:rPr lang="en-US" altLang="zh-CN" b="1" dirty="0">
                <a:latin typeface="微软雅黑" panose="020B0503020204020204" charset="-122"/>
                <a:ea typeface="微软雅黑" panose="020B0503020204020204" charset="-122"/>
                <a:cs typeface="微软雅黑" panose="020B0503020204020204" charset="-122"/>
                <a:sym typeface="+mn-ea"/>
              </a:rPr>
              <a:t>条</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dirty="0">
                <a:latin typeface="微软雅黑" panose="020B0503020204020204" charset="-122"/>
                <a:ea typeface="微软雅黑" panose="020B0503020204020204" charset="-122"/>
                <a:cs typeface="微软雅黑" panose="020B0503020204020204" charset="-122"/>
                <a:sym typeface="+mn-ea"/>
              </a:rPr>
              <a:t>计</a:t>
            </a:r>
            <a:r>
              <a:rPr dirty="0">
                <a:latin typeface="微软雅黑" panose="020B0503020204020204" charset="-122"/>
                <a:ea typeface="微软雅黑" panose="020B0503020204020204" charset="-122"/>
                <a:sym typeface="+mn-ea"/>
              </a:rPr>
              <a:t>算经济损失</a:t>
            </a:r>
            <a:r>
              <a:rPr b="1" dirty="0">
                <a:solidFill>
                  <a:srgbClr val="C00000"/>
                </a:solidFill>
                <a:latin typeface="微软雅黑" panose="020B0503020204020204" charset="-122"/>
                <a:ea typeface="微软雅黑" panose="020B0503020204020204" charset="-122"/>
                <a:sym typeface="+mn-ea"/>
              </a:rPr>
              <a:t>应当计算立案时已经实际造成的全部财产损失，包括为挽回违纪行为所造成损失而支付的各种开支、费用。立案后至处理前持续发生的经济损失，应当一并计算在内。</a:t>
            </a:r>
            <a:endParaRPr b="1" dirty="0">
              <a:solidFill>
                <a:srgbClr val="C00000"/>
              </a:solidFill>
              <a:latin typeface="微软雅黑" panose="020B0503020204020204" charset="-122"/>
              <a:ea typeface="微软雅黑" panose="020B0503020204020204" charset="-122"/>
              <a:sym typeface="+mn-ea"/>
            </a:endParaRPr>
          </a:p>
          <a:p>
            <a:pPr algn="l" fontAlgn="auto">
              <a:lnSpc>
                <a:spcPct val="150000"/>
              </a:lnSpc>
              <a:spcBef>
                <a:spcPts val="200"/>
              </a:spcBef>
              <a:spcAft>
                <a:spcPts val="0"/>
              </a:spcAft>
              <a:buClrTx/>
              <a:buSzTx/>
              <a:buFont typeface="+mj-lt"/>
              <a:buNone/>
            </a:pP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a:t>
            </a:r>
            <a:r>
              <a:rPr lang="zh-CN" altLang="en-US" b="1" dirty="0">
                <a:latin typeface="微软雅黑" panose="020B0503020204020204" charset="-122"/>
                <a:ea typeface="微软雅黑" panose="020B0503020204020204" charset="-122"/>
                <a:sym typeface="+mn-ea"/>
              </a:rPr>
              <a:t>四十三</a:t>
            </a:r>
            <a:r>
              <a:rPr lang="en-US" altLang="zh-CN" b="1" dirty="0">
                <a:latin typeface="微软雅黑" panose="020B0503020204020204" charset="-122"/>
                <a:ea typeface="微软雅黑" panose="020B0503020204020204" charset="-122"/>
                <a:sym typeface="+mn-ea"/>
              </a:rPr>
              <a:t>条</a:t>
            </a:r>
            <a:r>
              <a:rPr lang="en-US" altLang="zh-CN" dirty="0">
                <a:latin typeface="微软雅黑" panose="020B0503020204020204" charset="-122"/>
                <a:ea typeface="微软雅黑" panose="020B0503020204020204" charset="-122"/>
                <a:sym typeface="+mn-ea"/>
              </a:rPr>
              <a:t>　</a:t>
            </a:r>
            <a:r>
              <a:rPr lang="en-US" altLang="zh-CN" dirty="0">
                <a:solidFill>
                  <a:schemeClr val="tx1"/>
                </a:solidFill>
                <a:latin typeface="微软雅黑" panose="020B0503020204020204" charset="-122"/>
                <a:ea typeface="微软雅黑" panose="020B0503020204020204" charset="-122"/>
                <a:sym typeface="+mn-ea"/>
              </a:rPr>
              <a:t>对于违纪行为所获得的经济利益，应当收缴或者责令退赔。</a:t>
            </a:r>
            <a:r>
              <a:rPr lang="en-US" altLang="zh-CN" b="1" dirty="0">
                <a:solidFill>
                  <a:srgbClr val="C00000"/>
                </a:solidFill>
                <a:latin typeface="微软雅黑" panose="020B0503020204020204" charset="-122"/>
                <a:ea typeface="微软雅黑" panose="020B0503020204020204" charset="-122"/>
                <a:sym typeface="+mn-ea"/>
              </a:rPr>
              <a:t>对于主动上交的违纪所得和经济损失赔偿，应当予以接收，并按照规定收缴或者返还有关单位、个人。</a:t>
            </a:r>
            <a:r>
              <a:rPr lang="en-US" altLang="zh-CN" dirty="0">
                <a:solidFill>
                  <a:schemeClr val="tx1"/>
                </a:solidFill>
                <a:latin typeface="微软雅黑" panose="020B0503020204020204" charset="-122"/>
                <a:ea typeface="微软雅黑" panose="020B0503020204020204" charset="-122"/>
                <a:sym typeface="+mn-ea"/>
              </a:rPr>
              <a:t>对于违纪行为所获得的职务、</a:t>
            </a:r>
            <a:r>
              <a:rPr lang="en-US" altLang="zh-CN" b="1" dirty="0">
                <a:solidFill>
                  <a:srgbClr val="C00000"/>
                </a:solidFill>
                <a:latin typeface="微软雅黑" panose="020B0503020204020204" charset="-122"/>
                <a:ea typeface="微软雅黑" panose="020B0503020204020204" charset="-122"/>
                <a:sym typeface="+mn-ea"/>
              </a:rPr>
              <a:t>职级、</a:t>
            </a:r>
            <a:r>
              <a:rPr lang="en-US" altLang="zh-CN" dirty="0">
                <a:solidFill>
                  <a:schemeClr val="tx1"/>
                </a:solidFill>
                <a:latin typeface="微软雅黑" panose="020B0503020204020204" charset="-122"/>
                <a:ea typeface="微软雅黑" panose="020B0503020204020204" charset="-122"/>
                <a:sym typeface="+mn-ea"/>
              </a:rPr>
              <a:t>职称、学历、学位、奖励、资格等其他利益，应当由承办案件的纪检机关或者由其上级纪检机关建议有关组织、部门、单位按照规定予以纠正。对于依照本条例第三十</a:t>
            </a:r>
            <a:r>
              <a:rPr lang="en-US" altLang="zh-CN" dirty="0">
                <a:latin typeface="微软雅黑" panose="020B0503020204020204" charset="-122"/>
                <a:ea typeface="微软雅黑" panose="020B0503020204020204" charset="-122"/>
                <a:sym typeface="+mn-ea"/>
              </a:rPr>
              <a:t>七</a:t>
            </a:r>
            <a:r>
              <a:rPr lang="en-US" altLang="zh-CN" dirty="0">
                <a:solidFill>
                  <a:schemeClr val="tx1"/>
                </a:solidFill>
                <a:latin typeface="微软雅黑" panose="020B0503020204020204" charset="-122"/>
                <a:ea typeface="微软雅黑" panose="020B0503020204020204" charset="-122"/>
                <a:sym typeface="+mn-ea"/>
              </a:rPr>
              <a:t>条、第三十</a:t>
            </a:r>
            <a:r>
              <a:rPr lang="en-US" altLang="zh-CN" dirty="0">
                <a:latin typeface="微软雅黑" panose="020B0503020204020204" charset="-122"/>
                <a:ea typeface="微软雅黑" panose="020B0503020204020204" charset="-122"/>
                <a:sym typeface="+mn-ea"/>
              </a:rPr>
              <a:t>八</a:t>
            </a:r>
            <a:r>
              <a:rPr lang="en-US" altLang="zh-CN" dirty="0">
                <a:solidFill>
                  <a:schemeClr val="tx1"/>
                </a:solidFill>
                <a:latin typeface="微软雅黑" panose="020B0503020204020204" charset="-122"/>
                <a:ea typeface="微软雅黑" panose="020B0503020204020204" charset="-122"/>
                <a:sym typeface="+mn-ea"/>
              </a:rPr>
              <a:t>条规定处理的党员，经调查确属其实施违纪行为获得的利益，依照本条规定处理。</a:t>
            </a:r>
            <a:endParaRPr lang="en-US" altLang="zh-CN" dirty="0">
              <a:solidFill>
                <a:schemeClr val="tx1"/>
              </a:solidFill>
              <a:latin typeface="微软雅黑" panose="020B0503020204020204" charset="-122"/>
              <a:ea typeface="微软雅黑" panose="020B0503020204020204" charset="-122"/>
              <a:sym typeface="+mn-ea"/>
            </a:endParaRPr>
          </a:p>
          <a:p>
            <a:pPr algn="l" fontAlgn="auto">
              <a:lnSpc>
                <a:spcPct val="150000"/>
              </a:lnSpc>
              <a:spcBef>
                <a:spcPts val="200"/>
              </a:spcBef>
              <a:spcAft>
                <a:spcPts val="0"/>
              </a:spcAft>
              <a:buClrTx/>
              <a:buSzTx/>
              <a:buFont typeface="+mj-lt"/>
              <a:buNone/>
            </a:pP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a:t>
            </a:r>
            <a:r>
              <a:rPr lang="zh-CN" altLang="en-US" b="1" dirty="0">
                <a:latin typeface="微软雅黑" panose="020B0503020204020204" charset="-122"/>
                <a:ea typeface="微软雅黑" panose="020B0503020204020204" charset="-122"/>
                <a:sym typeface="+mn-ea"/>
              </a:rPr>
              <a:t>四十六</a:t>
            </a:r>
            <a:r>
              <a:rPr lang="en-US" altLang="zh-CN" b="1" dirty="0">
                <a:latin typeface="微软雅黑" panose="020B0503020204020204" charset="-122"/>
                <a:ea typeface="微软雅黑" panose="020B0503020204020204" charset="-122"/>
                <a:sym typeface="+mn-ea"/>
              </a:rPr>
              <a:t>条</a:t>
            </a:r>
            <a:r>
              <a:rPr lang="en-US" altLang="zh-CN" dirty="0">
                <a:latin typeface="微软雅黑" panose="020B0503020204020204" charset="-122"/>
                <a:ea typeface="微软雅黑" panose="020B0503020204020204" charset="-122"/>
                <a:sym typeface="+mn-ea"/>
              </a:rPr>
              <a:t>　</a:t>
            </a:r>
            <a:r>
              <a:rPr lang="en-US" altLang="zh-CN" b="1" dirty="0">
                <a:solidFill>
                  <a:srgbClr val="C00000"/>
                </a:solidFill>
                <a:latin typeface="微软雅黑" panose="020B0503020204020204" charset="-122"/>
                <a:ea typeface="微软雅黑" panose="020B0503020204020204" charset="-122"/>
                <a:sym typeface="+mn-ea"/>
              </a:rPr>
              <a:t>党员因违犯党纪受到处分，影响期满后，党组织无需取消对其的处分。</a:t>
            </a:r>
            <a:endParaRPr lang="en-US" altLang="zh-CN" b="1" dirty="0">
              <a:solidFill>
                <a:srgbClr val="C00000"/>
              </a:solidFill>
              <a:latin typeface="微软雅黑" panose="020B0503020204020204" charset="-122"/>
              <a:ea typeface="微软雅黑" panose="020B0503020204020204" charset="-122"/>
              <a:sym typeface="+mn-ea"/>
            </a:endParaRPr>
          </a:p>
          <a:p>
            <a:pPr algn="l" fontAlgn="auto">
              <a:lnSpc>
                <a:spcPct val="150000"/>
              </a:lnSpc>
              <a:spcBef>
                <a:spcPts val="200"/>
              </a:spcBef>
              <a:spcAft>
                <a:spcPts val="0"/>
              </a:spcAft>
              <a:buClrTx/>
              <a:buSzTx/>
              <a:buFont typeface="+mj-lt"/>
              <a:buNone/>
            </a:pPr>
            <a:r>
              <a:rPr lang="en-US" altLang="zh-CN" dirty="0">
                <a:latin typeface="微软雅黑" panose="020B0503020204020204" charset="-122"/>
                <a:ea typeface="微软雅黑" panose="020B0503020204020204" charset="-122"/>
                <a:sym typeface="+mn-ea"/>
              </a:rPr>
              <a:t>     </a:t>
            </a:r>
            <a:r>
              <a:rPr lang="en-US" altLang="zh-CN" b="1" dirty="0">
                <a:latin typeface="微软雅黑" panose="020B0503020204020204" charset="-122"/>
                <a:ea typeface="微软雅黑" panose="020B0503020204020204" charset="-122"/>
                <a:sym typeface="+mn-ea"/>
              </a:rPr>
              <a:t> 第</a:t>
            </a:r>
            <a:r>
              <a:rPr lang="zh-CN" altLang="en-US" b="1" dirty="0">
                <a:latin typeface="微软雅黑" panose="020B0503020204020204" charset="-122"/>
                <a:ea typeface="微软雅黑" panose="020B0503020204020204" charset="-122"/>
                <a:sym typeface="+mn-ea"/>
              </a:rPr>
              <a:t>四十六</a:t>
            </a:r>
            <a:r>
              <a:rPr lang="en-US" altLang="zh-CN" b="1" dirty="0">
                <a:latin typeface="微软雅黑" panose="020B0503020204020204" charset="-122"/>
                <a:ea typeface="微软雅黑" panose="020B0503020204020204" charset="-122"/>
                <a:sym typeface="+mn-ea"/>
              </a:rPr>
              <a:t>条   </a:t>
            </a:r>
            <a:r>
              <a:rPr lang="en-US" altLang="zh-CN" b="1" dirty="0">
                <a:solidFill>
                  <a:srgbClr val="C00000"/>
                </a:solidFill>
                <a:latin typeface="微软雅黑" panose="020B0503020204020204" charset="-122"/>
                <a:ea typeface="微软雅黑" panose="020B0503020204020204" charset="-122"/>
                <a:sym typeface="+mn-ea"/>
              </a:rPr>
              <a:t>本条例所称以上、以下，除有特别标明外均含本级、本数。</a:t>
            </a:r>
            <a:endParaRPr lang="en-US" altLang="zh-CN" b="1" dirty="0">
              <a:solidFill>
                <a:srgbClr val="C00000"/>
              </a:solidFill>
              <a:latin typeface="微软雅黑" panose="020B0503020204020204" charset="-122"/>
              <a:ea typeface="微软雅黑" panose="020B050302020402020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政治纪律</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5" name="组合 44"/>
          <p:cNvGrpSpPr/>
          <p:nvPr/>
        </p:nvGrpSpPr>
        <p:grpSpPr>
          <a:xfrm rot="0">
            <a:off x="811530" y="1212850"/>
            <a:ext cx="10593070" cy="4966334"/>
            <a:chOff x="722744" y="2131490"/>
            <a:chExt cx="10592955" cy="3872976"/>
          </a:xfrm>
        </p:grpSpPr>
        <p:sp>
          <p:nvSpPr>
            <p:cNvPr id="47" name="矩形 46"/>
            <p:cNvSpPr/>
            <p:nvPr/>
          </p:nvSpPr>
          <p:spPr>
            <a:xfrm>
              <a:off x="722744" y="2131490"/>
              <a:ext cx="10592955" cy="819560"/>
            </a:xfrm>
            <a:prstGeom prst="rect">
              <a:avLst/>
            </a:prstGeom>
            <a:noFill/>
          </p:spPr>
          <p:txBody>
            <a:bodyPr wrap="square">
              <a:spAutoFit/>
            </a:bodyPr>
            <a:lstStyle/>
            <a:p>
              <a:pPr algn="just">
                <a:lnSpc>
                  <a:spcPct val="130000"/>
                </a:lnSpc>
                <a:buClrTx/>
                <a:buSzTx/>
                <a:buFontTx/>
              </a:pPr>
              <a:r>
                <a:rPr kumimoji="1"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政治纪律是党的各级组织和全体党员在政治方向、政治立场、政治言论和政治行为方面必须遵守的行为准则，是维护党的团结统一的根本保证。</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just">
                <a:lnSpc>
                  <a:spcPct val="130000"/>
                </a:lnSpc>
                <a:buClrTx/>
                <a:buSzTx/>
                <a:buFontTx/>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《条例》分则第六章是关于对违反政治纪律行为的处分规定，从第四十九条到第七十六条，共28条。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nvGrpSpPr>
            <p:cNvPr id="48" name="组合 47"/>
            <p:cNvGrpSpPr/>
            <p:nvPr/>
          </p:nvGrpSpPr>
          <p:grpSpPr>
            <a:xfrm>
              <a:off x="808944" y="3080746"/>
              <a:ext cx="7558323" cy="1170242"/>
              <a:chOff x="808944" y="3080746"/>
              <a:chExt cx="7558323" cy="1170242"/>
            </a:xfrm>
          </p:grpSpPr>
          <p:grpSp>
            <p:nvGrpSpPr>
              <p:cNvPr id="59" name="组合 58"/>
              <p:cNvGrpSpPr/>
              <p:nvPr/>
            </p:nvGrpSpPr>
            <p:grpSpPr>
              <a:xfrm>
                <a:off x="808944" y="3099156"/>
                <a:ext cx="7558323" cy="1151832"/>
                <a:chOff x="808944" y="3099157"/>
                <a:chExt cx="7558323" cy="951258"/>
              </a:xfrm>
            </p:grpSpPr>
            <p:sp>
              <p:nvSpPr>
                <p:cNvPr id="63" name="矩形 62"/>
                <p:cNvSpPr/>
                <p:nvPr>
                  <p:custDataLst>
                    <p:tags r:id="rId2"/>
                  </p:custDataLst>
                </p:nvPr>
              </p:nvSpPr>
              <p:spPr>
                <a:xfrm>
                  <a:off x="808944" y="3099157"/>
                  <a:ext cx="323846" cy="944715"/>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83" name="矩形 82"/>
                <p:cNvSpPr/>
                <p:nvPr>
                  <p:custDataLst>
                    <p:tags r:id="rId3"/>
                  </p:custDataLst>
                </p:nvPr>
              </p:nvSpPr>
              <p:spPr>
                <a:xfrm>
                  <a:off x="1005792" y="3099157"/>
                  <a:ext cx="7361475" cy="951258"/>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1271062" y="3080746"/>
                <a:ext cx="6803951" cy="1144214"/>
                <a:chOff x="1185609" y="2963999"/>
                <a:chExt cx="6803951" cy="1144214"/>
              </a:xfrm>
            </p:grpSpPr>
            <p:sp>
              <p:nvSpPr>
                <p:cNvPr id="61" name="文本框 60"/>
                <p:cNvSpPr txBox="1"/>
                <p:nvPr>
                  <p:custDataLst>
                    <p:tags r:id="rId4"/>
                  </p:custDataLst>
                </p:nvPr>
              </p:nvSpPr>
              <p:spPr>
                <a:xfrm>
                  <a:off x="1185646" y="2963999"/>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本次调整</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62" name="矩形 61"/>
                <p:cNvSpPr/>
                <p:nvPr>
                  <p:custDataLst>
                    <p:tags r:id="rId5"/>
                  </p:custDataLst>
                </p:nvPr>
              </p:nvSpPr>
              <p:spPr>
                <a:xfrm>
                  <a:off x="1185609" y="3377299"/>
                  <a:ext cx="6803951" cy="730914"/>
                </a:xfrm>
                <a:prstGeom prst="rect">
                  <a:avLst/>
                </a:prstGeom>
                <a:noFill/>
              </p:spPr>
              <p:txBody>
                <a:bodyPr wrap="square">
                  <a:noAutofit/>
                </a:bodyPr>
                <a:lstStyle/>
                <a:p>
                  <a:pPr algn="just">
                    <a:lnSpc>
                      <a:spcPct val="120000"/>
                    </a:lnSpc>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增写</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2</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条，修改</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12</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条，从</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26</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条调整至</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28</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条。规定了对发表危害党的言论，破坏党的团结统一，损害中央权威、妨碍党和国家方针政策实施，对抗组织审查，组织和参加迷信活动，在涉外活动中损害党和国家尊严利益，违反政治规矩等行为的处分。</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nvGrpSpPr>
            <p:cNvPr id="49" name="组合 48"/>
            <p:cNvGrpSpPr/>
            <p:nvPr/>
          </p:nvGrpSpPr>
          <p:grpSpPr>
            <a:xfrm>
              <a:off x="808944" y="4359163"/>
              <a:ext cx="7558323" cy="1645303"/>
              <a:chOff x="808944" y="2828617"/>
              <a:chExt cx="7558323" cy="1645303"/>
            </a:xfrm>
          </p:grpSpPr>
          <p:grpSp>
            <p:nvGrpSpPr>
              <p:cNvPr id="53" name="组合 52"/>
              <p:cNvGrpSpPr/>
              <p:nvPr/>
            </p:nvGrpSpPr>
            <p:grpSpPr>
              <a:xfrm>
                <a:off x="808944" y="2860562"/>
                <a:ext cx="7558323" cy="1613358"/>
                <a:chOff x="808944" y="2902111"/>
                <a:chExt cx="7558323" cy="1332416"/>
              </a:xfrm>
            </p:grpSpPr>
            <p:sp>
              <p:nvSpPr>
                <p:cNvPr id="57" name="矩形 56"/>
                <p:cNvSpPr/>
                <p:nvPr>
                  <p:custDataLst>
                    <p:tags r:id="rId6"/>
                  </p:custDataLst>
                </p:nvPr>
              </p:nvSpPr>
              <p:spPr>
                <a:xfrm>
                  <a:off x="808944" y="2908246"/>
                  <a:ext cx="323846" cy="131279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7"/>
                  </p:custDataLst>
                </p:nvPr>
              </p:nvSpPr>
              <p:spPr>
                <a:xfrm>
                  <a:off x="1005792" y="2902111"/>
                  <a:ext cx="7361475" cy="1332416"/>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54" name="组合 53"/>
              <p:cNvGrpSpPr/>
              <p:nvPr/>
            </p:nvGrpSpPr>
            <p:grpSpPr>
              <a:xfrm>
                <a:off x="1258997" y="2828617"/>
                <a:ext cx="6804129" cy="1570263"/>
                <a:chOff x="1173544" y="2711870"/>
                <a:chExt cx="6804129" cy="1570263"/>
              </a:xfrm>
            </p:grpSpPr>
            <p:sp>
              <p:nvSpPr>
                <p:cNvPr id="55" name="文本框 54"/>
                <p:cNvSpPr txBox="1"/>
                <p:nvPr>
                  <p:custDataLst>
                    <p:tags r:id="rId8"/>
                  </p:custDataLst>
                </p:nvPr>
              </p:nvSpPr>
              <p:spPr>
                <a:xfrm>
                  <a:off x="1185646" y="2711870"/>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主要修改</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56" name="矩形 55"/>
                <p:cNvSpPr/>
                <p:nvPr>
                  <p:custDataLst>
                    <p:tags r:id="rId9"/>
                  </p:custDataLst>
                </p:nvPr>
              </p:nvSpPr>
              <p:spPr>
                <a:xfrm>
                  <a:off x="1173544" y="3120884"/>
                  <a:ext cx="6804129" cy="1161249"/>
                </a:xfrm>
                <a:prstGeom prst="rect">
                  <a:avLst/>
                </a:prstGeom>
                <a:noFill/>
              </p:spPr>
              <p:txBody>
                <a:bodyPr wrap="square">
                  <a:spAutoFit/>
                </a:bodyPr>
                <a:lstStyle/>
                <a:p>
                  <a:pPr algn="l">
                    <a:lnSpc>
                      <a:spcPct val="130000"/>
                    </a:lnSpc>
                    <a:spcBef>
                      <a:spcPts val="0"/>
                    </a:spcBef>
                    <a:spcAft>
                      <a:spcPts val="0"/>
                    </a:spcAft>
                    <a:buClrTx/>
                    <a:buSzTx/>
                    <a:buFontTx/>
                  </a:pP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完善保障党中央政令畅通的纪律条款</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，如第五十六条；落实党的二十大报告关于</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加快构建新发展格局，着力推动高质量发展</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的要求，如第五十七条</a:t>
                  </a:r>
                  <a:r>
                    <a:rPr kumimoji="1" 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充实对党不忠诚不老实、破坏党的团结统一的处分条款，如第五十四条；增写对私自阅看、浏览、收听有严重政治问题资料、情节严重行为的处分规定，如第五十二条；进一步完善对党员宗教信仰、个人搞迷信活动行为的处理处分条款，如第六十九、七十条。</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grpSp>
        <p:nvGrpSpPr>
          <p:cNvPr id="9" name="组合 8"/>
          <p:cNvGrpSpPr/>
          <p:nvPr/>
        </p:nvGrpSpPr>
        <p:grpSpPr>
          <a:xfrm>
            <a:off x="8692515" y="2395220"/>
            <a:ext cx="1307465" cy="2855595"/>
            <a:chOff x="13837" y="3565"/>
            <a:chExt cx="2059" cy="4497"/>
          </a:xfrm>
        </p:grpSpPr>
        <p:pic>
          <p:nvPicPr>
            <p:cNvPr id="2" name="图片 1"/>
            <p:cNvPicPr>
              <a:picLocks noChangeAspect="1"/>
            </p:cNvPicPr>
            <p:nvPr/>
          </p:nvPicPr>
          <p:blipFill>
            <a:blip r:embed="rId10"/>
            <a:srcRect/>
            <a:stretch>
              <a:fillRect/>
            </a:stretch>
          </p:blipFill>
          <p:spPr>
            <a:xfrm>
              <a:off x="13837" y="3565"/>
              <a:ext cx="2059" cy="2085"/>
            </a:xfrm>
            <a:prstGeom prst="rect">
              <a:avLst/>
            </a:prstGeom>
          </p:spPr>
        </p:pic>
        <p:pic>
          <p:nvPicPr>
            <p:cNvPr id="3" name="图片 2"/>
            <p:cNvPicPr>
              <a:picLocks noChangeAspect="1"/>
            </p:cNvPicPr>
            <p:nvPr/>
          </p:nvPicPr>
          <p:blipFill>
            <a:blip r:embed="rId11"/>
            <a:srcRect/>
            <a:stretch>
              <a:fillRect/>
            </a:stretch>
          </p:blipFill>
          <p:spPr>
            <a:xfrm>
              <a:off x="14002" y="5597"/>
              <a:ext cx="1894" cy="2465"/>
            </a:xfrm>
            <a:prstGeom prst="rect">
              <a:avLst/>
            </a:prstGeom>
          </p:spPr>
        </p:pic>
      </p:grpSp>
      <p:grpSp>
        <p:nvGrpSpPr>
          <p:cNvPr id="7" name="组合 6"/>
          <p:cNvGrpSpPr/>
          <p:nvPr/>
        </p:nvGrpSpPr>
        <p:grpSpPr>
          <a:xfrm>
            <a:off x="10337165" y="2449195"/>
            <a:ext cx="1182370" cy="2144395"/>
            <a:chOff x="16416" y="3565"/>
            <a:chExt cx="1862" cy="3377"/>
          </a:xfrm>
        </p:grpSpPr>
        <p:pic>
          <p:nvPicPr>
            <p:cNvPr id="4" name="图片 3"/>
            <p:cNvPicPr>
              <a:picLocks noChangeAspect="1"/>
            </p:cNvPicPr>
            <p:nvPr/>
          </p:nvPicPr>
          <p:blipFill>
            <a:blip r:embed="rId12"/>
            <a:srcRect/>
            <a:stretch>
              <a:fillRect/>
            </a:stretch>
          </p:blipFill>
          <p:spPr>
            <a:xfrm>
              <a:off x="16416" y="3565"/>
              <a:ext cx="1862" cy="1303"/>
            </a:xfrm>
            <a:prstGeom prst="rect">
              <a:avLst/>
            </a:prstGeom>
          </p:spPr>
        </p:pic>
        <p:pic>
          <p:nvPicPr>
            <p:cNvPr id="5" name="图片 4"/>
            <p:cNvPicPr>
              <a:picLocks noChangeAspect="1"/>
            </p:cNvPicPr>
            <p:nvPr/>
          </p:nvPicPr>
          <p:blipFill>
            <a:blip r:embed="rId13"/>
            <a:srcRect/>
            <a:stretch>
              <a:fillRect/>
            </a:stretch>
          </p:blipFill>
          <p:spPr>
            <a:xfrm>
              <a:off x="16422" y="4868"/>
              <a:ext cx="1856" cy="2074"/>
            </a:xfrm>
            <a:prstGeom prst="rect">
              <a:avLst/>
            </a:prstGeom>
          </p:spPr>
        </p:pic>
      </p:grpSp>
      <p:pic>
        <p:nvPicPr>
          <p:cNvPr id="13" name="图片 12"/>
          <p:cNvPicPr>
            <a:picLocks noChangeAspect="1"/>
          </p:cNvPicPr>
          <p:nvPr/>
        </p:nvPicPr>
        <p:blipFill>
          <a:blip r:embed="rId14"/>
          <a:srcRect/>
          <a:stretch>
            <a:fillRect/>
          </a:stretch>
        </p:blipFill>
        <p:spPr>
          <a:xfrm>
            <a:off x="8742045" y="5426710"/>
            <a:ext cx="1209040" cy="731520"/>
          </a:xfrm>
          <a:prstGeom prst="rect">
            <a:avLst/>
          </a:prstGeom>
        </p:spPr>
      </p:pic>
      <p:pic>
        <p:nvPicPr>
          <p:cNvPr id="14" name="图片 13"/>
          <p:cNvPicPr>
            <a:picLocks noChangeAspect="1"/>
          </p:cNvPicPr>
          <p:nvPr/>
        </p:nvPicPr>
        <p:blipFill>
          <a:blip r:embed="rId15"/>
          <a:srcRect/>
          <a:stretch>
            <a:fillRect/>
          </a:stretch>
        </p:blipFill>
        <p:spPr>
          <a:xfrm>
            <a:off x="10401300" y="4866640"/>
            <a:ext cx="1182370" cy="131254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5200650"/>
          </a:xfrm>
          <a:prstGeom prst="rect">
            <a:avLst/>
          </a:prstGeom>
        </p:spPr>
        <p:txBody>
          <a:bodyPr wrap="square">
            <a:spAutoFit/>
          </a:bodyPr>
          <a:lstStyle/>
          <a:p>
            <a:pPr indent="0">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sz="1600" b="1" dirty="0">
                <a:latin typeface="微软雅黑" panose="020B0503020204020204" charset="-122"/>
                <a:ea typeface="微软雅黑" panose="020B0503020204020204" charset="-122"/>
                <a:cs typeface="微软雅黑" panose="020B0503020204020204" charset="-122"/>
              </a:rPr>
              <a:t>第五十二条</a:t>
            </a:r>
            <a:r>
              <a:rPr sz="1600" dirty="0">
                <a:latin typeface="微软雅黑" panose="020B0503020204020204" charset="-122"/>
                <a:ea typeface="微软雅黑" panose="020B0503020204020204" charset="-122"/>
                <a:cs typeface="微软雅黑" panose="020B0503020204020204" charset="-122"/>
              </a:rPr>
              <a:t>　制作、贩卖、传播第五十条、第五十一条所列内容之一的</a:t>
            </a:r>
            <a:r>
              <a:rPr sz="1600" b="1" dirty="0">
                <a:solidFill>
                  <a:srgbClr val="C00000"/>
                </a:solidFill>
                <a:latin typeface="微软雅黑" panose="020B0503020204020204" charset="-122"/>
                <a:ea typeface="微软雅黑" panose="020B0503020204020204" charset="-122"/>
                <a:cs typeface="微软雅黑" panose="020B0503020204020204" charset="-122"/>
              </a:rPr>
              <a:t>报刊、书籍</a:t>
            </a:r>
            <a:r>
              <a:rPr sz="1600" dirty="0">
                <a:latin typeface="微软雅黑" panose="020B0503020204020204" charset="-122"/>
                <a:ea typeface="微软雅黑" panose="020B0503020204020204" charset="-122"/>
                <a:cs typeface="微软雅黑" panose="020B0503020204020204" charset="-122"/>
              </a:rPr>
              <a:t>、音像制品、电子读物，以及网络</a:t>
            </a:r>
            <a:r>
              <a:rPr sz="1600" b="1" dirty="0">
                <a:solidFill>
                  <a:srgbClr val="C00000"/>
                </a:solidFill>
                <a:latin typeface="微软雅黑" panose="020B0503020204020204" charset="-122"/>
                <a:ea typeface="微软雅黑" panose="020B0503020204020204" charset="-122"/>
                <a:cs typeface="微软雅黑" panose="020B0503020204020204" charset="-122"/>
              </a:rPr>
              <a:t>文本、图片、音频</a:t>
            </a:r>
            <a:r>
              <a:rPr sz="1600" dirty="0">
                <a:latin typeface="微软雅黑" panose="020B0503020204020204" charset="-122"/>
                <a:ea typeface="微软雅黑" panose="020B0503020204020204" charset="-122"/>
                <a:cs typeface="微软雅黑" panose="020B0503020204020204" charset="-122"/>
              </a:rPr>
              <a:t>、视频资料等，情节较轻的，给予警告或者严重警告处分；情节较重的，给予撤销党内职务或者留党察看处分；情节严重的，给予开除党籍处分。</a:t>
            </a:r>
            <a:endParaRPr sz="1600" dirty="0">
              <a:latin typeface="微软雅黑" panose="020B0503020204020204" charset="-122"/>
              <a:ea typeface="微软雅黑" panose="020B0503020204020204" charset="-122"/>
              <a:cs typeface="微软雅黑" panose="020B0503020204020204" charset="-122"/>
            </a:endParaRPr>
          </a:p>
          <a:p>
            <a:pPr indent="457200" fontAlgn="auto">
              <a:lnSpc>
                <a:spcPct val="150000"/>
              </a:lnSpc>
              <a:buFont typeface="+mj-lt"/>
              <a:buNone/>
            </a:pPr>
            <a:r>
              <a:rPr sz="1600" dirty="0">
                <a:latin typeface="微软雅黑" panose="020B0503020204020204" charset="-122"/>
                <a:ea typeface="微软雅黑" panose="020B0503020204020204" charset="-122"/>
                <a:cs typeface="微软雅黑" panose="020B0503020204020204" charset="-122"/>
              </a:rPr>
              <a:t>私自携带、寄递第五十条、第五十一条所列内容之一的</a:t>
            </a:r>
            <a:r>
              <a:rPr sz="1600" b="1" dirty="0">
                <a:solidFill>
                  <a:srgbClr val="C00000"/>
                </a:solidFill>
                <a:latin typeface="微软雅黑" panose="020B0503020204020204" charset="-122"/>
                <a:ea typeface="微软雅黑" panose="020B0503020204020204" charset="-122"/>
                <a:cs typeface="微软雅黑" panose="020B0503020204020204" charset="-122"/>
              </a:rPr>
              <a:t>报刊、书籍</a:t>
            </a:r>
            <a:r>
              <a:rPr sz="1600" dirty="0">
                <a:latin typeface="微软雅黑" panose="020B0503020204020204" charset="-122"/>
                <a:ea typeface="微软雅黑" panose="020B0503020204020204" charset="-122"/>
                <a:cs typeface="微软雅黑" panose="020B0503020204020204" charset="-122"/>
              </a:rPr>
              <a:t>、音像制品、电子读物等入出境，情节较重的，给予警告或者严重警告处分；情节严重的，给予撤销党内职务、留党察看或者开除党籍处分。</a:t>
            </a:r>
            <a:r>
              <a:rPr sz="1600" b="1" dirty="0">
                <a:solidFill>
                  <a:srgbClr val="C00000"/>
                </a:solidFill>
                <a:latin typeface="微软雅黑" panose="020B0503020204020204" charset="-122"/>
                <a:ea typeface="微软雅黑" panose="020B0503020204020204" charset="-122"/>
                <a:cs typeface="微软雅黑" panose="020B0503020204020204" charset="-122"/>
              </a:rPr>
              <a:t>私自阅看、浏览、收听第五十条、第五十一条所列内容之一的报刊、书籍、音像制品、电子读物，以及网络文本、图片、音频、视频资料等，情节严重的，给予警告、严重警告或者撤销党内职务处分。</a:t>
            </a:r>
            <a:endParaRPr sz="1600" b="1" dirty="0">
              <a:solidFill>
                <a:srgbClr val="C00000"/>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ts val="1200"/>
              </a:spcBef>
              <a:spcAft>
                <a:spcPts val="0"/>
              </a:spcAft>
              <a:buFont typeface="+mj-lt"/>
              <a:buNone/>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1" dirty="0">
                <a:latin typeface="微软雅黑" panose="020B0503020204020204" charset="-122"/>
                <a:ea typeface="微软雅黑" panose="020B0503020204020204" charset="-122"/>
                <a:sym typeface="+mn-ea"/>
              </a:rPr>
              <a:t>第五十四条</a:t>
            </a:r>
            <a:r>
              <a:rPr lang="en-US" altLang="zh-CN" sz="1600" dirty="0">
                <a:latin typeface="微软雅黑" panose="020B0503020204020204" charset="-122"/>
                <a:ea typeface="微软雅黑" panose="020B0503020204020204" charset="-122"/>
                <a:sym typeface="+mn-ea"/>
              </a:rPr>
              <a:t>　在党内搞团团伙伙、结党营私、拉帮结派、</a:t>
            </a:r>
            <a:r>
              <a:rPr lang="en-US" altLang="zh-CN" sz="1600" b="1" dirty="0">
                <a:solidFill>
                  <a:srgbClr val="C00000"/>
                </a:solidFill>
                <a:latin typeface="微软雅黑" panose="020B0503020204020204" charset="-122"/>
                <a:ea typeface="微软雅黑" panose="020B0503020204020204" charset="-122"/>
                <a:sym typeface="+mn-ea"/>
              </a:rPr>
              <a:t>政治攀附</a:t>
            </a:r>
            <a:r>
              <a:rPr lang="en-US" altLang="zh-CN" sz="1600" dirty="0">
                <a:latin typeface="微软雅黑" panose="020B0503020204020204" charset="-122"/>
                <a:ea typeface="微软雅黑" panose="020B0503020204020204" charset="-122"/>
                <a:sym typeface="+mn-ea"/>
              </a:rPr>
              <a:t>、培植个人势力等非组织活动，或者通过搞利益交换、为自己营造声势等活动捞取政治资本的，给予严重警告或者撤销党内职务处分；导致本地区、本部门、本单位政治生态恶化的，给予留党察看或者开除党籍处分。</a:t>
            </a:r>
            <a:endParaRPr lang="en-US" altLang="zh-CN" sz="1600" dirty="0">
              <a:latin typeface="微软雅黑" panose="020B0503020204020204" charset="-122"/>
              <a:ea typeface="微软雅黑" panose="020B0503020204020204" charset="-122"/>
              <a:sym typeface="+mn-ea"/>
            </a:endParaRPr>
          </a:p>
          <a:p>
            <a:pPr indent="457200" algn="l" fontAlgn="auto">
              <a:lnSpc>
                <a:spcPct val="150000"/>
              </a:lnSpc>
              <a:spcBef>
                <a:spcPts val="1200"/>
              </a:spcBef>
              <a:spcAft>
                <a:spcPts val="0"/>
              </a:spcAft>
              <a:buClrTx/>
              <a:buSzTx/>
              <a:buFont typeface="+mj-lt"/>
              <a:buNone/>
            </a:pPr>
            <a:r>
              <a:rPr sz="1600" b="1" dirty="0">
                <a:latin typeface="微软雅黑" panose="020B0503020204020204" charset="-122"/>
                <a:ea typeface="微软雅黑" panose="020B0503020204020204" charset="-122"/>
                <a:cs typeface="微软雅黑" panose="020B0503020204020204" charset="-122"/>
                <a:sym typeface="+mn-ea"/>
              </a:rPr>
              <a:t>第五十五条</a:t>
            </a:r>
            <a:r>
              <a:rPr sz="1600" dirty="0">
                <a:latin typeface="微软雅黑" panose="020B0503020204020204" charset="-122"/>
                <a:ea typeface="微软雅黑" panose="020B0503020204020204" charset="-122"/>
                <a:cs typeface="微软雅黑" panose="020B0503020204020204" charset="-122"/>
                <a:sym typeface="+mn-ea"/>
              </a:rPr>
              <a:t>　</a:t>
            </a:r>
            <a:r>
              <a:rPr sz="1600" b="1" dirty="0">
                <a:solidFill>
                  <a:srgbClr val="C00000"/>
                </a:solidFill>
                <a:latin typeface="微软雅黑" panose="020B0503020204020204" charset="-122"/>
                <a:ea typeface="微软雅黑" panose="020B0503020204020204" charset="-122"/>
                <a:cs typeface="微软雅黑" panose="020B0503020204020204" charset="-122"/>
                <a:sym typeface="+mn-ea"/>
              </a:rPr>
              <a:t>搞投机钻营，结交政治骗子或者被政治骗子利用的，给予严重警告或者撤销党内职务处分；情节严重的，给予留党察看或者开除党籍处分</a:t>
            </a:r>
            <a:r>
              <a:rPr 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algn="l" fontAlgn="auto">
              <a:lnSpc>
                <a:spcPct val="150000"/>
              </a:lnSpc>
              <a:spcBef>
                <a:spcPts val="0"/>
              </a:spcBef>
              <a:spcAft>
                <a:spcPts val="0"/>
              </a:spcAft>
              <a:buClrTx/>
              <a:buSzTx/>
              <a:buFont typeface="+mj-lt"/>
              <a:buNone/>
            </a:pPr>
            <a:r>
              <a:rPr sz="1600" b="1" dirty="0">
                <a:solidFill>
                  <a:srgbClr val="C00000"/>
                </a:solidFill>
                <a:latin typeface="微软雅黑" panose="020B0503020204020204" charset="-122"/>
                <a:ea typeface="微软雅黑" panose="020B0503020204020204" charset="-122"/>
                <a:cs typeface="微软雅黑" panose="020B0503020204020204" charset="-122"/>
                <a:sym typeface="+mn-ea"/>
              </a:rPr>
              <a:t>充当政治骗子的，给予撤销党内职务、留党察看或者开除党籍处分。</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endParaRPr sz="1600" b="1" dirty="0">
              <a:solidFill>
                <a:srgbClr val="C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65555"/>
            <a:ext cx="11024235" cy="4092575"/>
          </a:xfrm>
          <a:prstGeom prst="rect">
            <a:avLst/>
          </a:prstGeom>
        </p:spPr>
        <p:txBody>
          <a:bodyPr wrap="square">
            <a:spAutoFit/>
          </a:bodyPr>
          <a:lstStyle/>
          <a:p>
            <a:pPr indent="457200" fontAlgn="auto">
              <a:lnSpc>
                <a:spcPct val="150000"/>
              </a:lnSpc>
              <a:spcBef>
                <a:spcPts val="1200"/>
              </a:spcBef>
              <a:spcAft>
                <a:spcPts val="0"/>
              </a:spcAft>
              <a:buFont typeface="+mj-lt"/>
              <a:buNone/>
            </a:pPr>
            <a:r>
              <a:rPr lang="en-US" altLang="zh-CN" sz="1600" b="1" dirty="0">
                <a:latin typeface="微软雅黑" panose="020B0503020204020204" charset="-122"/>
                <a:ea typeface="微软雅黑" panose="020B0503020204020204" charset="-122"/>
                <a:cs typeface="微软雅黑" panose="020B0503020204020204" charset="-122"/>
                <a:sym typeface="+mn-ea"/>
              </a:rPr>
              <a:t>第五十六条</a:t>
            </a:r>
            <a:r>
              <a:rPr lang="en-US" altLang="zh-CN" sz="1600" dirty="0">
                <a:latin typeface="微软雅黑" panose="020B0503020204020204" charset="-122"/>
                <a:ea typeface="微软雅黑" panose="020B0503020204020204" charset="-122"/>
                <a:cs typeface="微软雅黑" panose="020B0503020204020204" charset="-122"/>
                <a:sym typeface="+mn-ea"/>
              </a:rPr>
              <a:t>　党员领导干部在本人主政的地方或者分管的部门自行其是，搞山头主义，拒不执行党中央确定的大政方针，甚至背着党中央另搞一套的，给予撤销党内职务、留党察看或者开除党籍处分。</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buFont typeface="+mj-lt"/>
              <a:buNone/>
            </a:pP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贯彻党中央决策部署只表态不落实</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，或者</a:t>
            </a:r>
            <a:r>
              <a:rPr lang="en-US" altLang="zh-CN" sz="1600" dirty="0">
                <a:latin typeface="微软雅黑" panose="020B0503020204020204" charset="-122"/>
                <a:ea typeface="微软雅黑" panose="020B0503020204020204" charset="-122"/>
                <a:cs typeface="微软雅黑" panose="020B0503020204020204" charset="-122"/>
                <a:sym typeface="+mn-ea"/>
              </a:rPr>
              <a:t>落实党中央决策部署不坚决，打折扣、搞变通，在政治上造成不良影响或者严重后果的，给予警告或者严重警告处分；情节严重的，给予撤销党内职务、留党察看或者开除党籍处分。</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buFont typeface="+mj-lt"/>
              <a:buNone/>
            </a:pP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不顾党和国家大局，搞部门或者地方保护主义的，依照前款规定处理。</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spcBef>
                <a:spcPts val="1200"/>
              </a:spcBef>
              <a:spcAft>
                <a:spcPts val="0"/>
              </a:spcAft>
              <a:buFont typeface="+mj-lt"/>
              <a:buNone/>
            </a:pPr>
            <a:r>
              <a:rPr lang="en-US" altLang="zh-CN" sz="1600" b="1" dirty="0">
                <a:latin typeface="微软雅黑" panose="020B0503020204020204" charset="-122"/>
                <a:ea typeface="微软雅黑" panose="020B0503020204020204" charset="-122"/>
                <a:sym typeface="+mn-ea"/>
              </a:rPr>
              <a:t>第五十七条</a:t>
            </a:r>
            <a:r>
              <a:rPr lang="en-US" altLang="zh-CN" sz="1600" dirty="0">
                <a:latin typeface="微软雅黑" panose="020B0503020204020204" charset="-122"/>
                <a:ea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sym typeface="+mn-ea"/>
              </a:rPr>
              <a:t>党员领导干部政绩观错位，违背新发展理念、背离高质量发展要求，给党、国家和人民利益造成较大损失的，给予警告或者严重警告处分；情节较重的，给予撤销党内职务或者留党察看处分；情节严重的，给予开除党籍处分。</a:t>
            </a:r>
            <a:endParaRPr lang="en-US" altLang="zh-CN" sz="1600" b="1" dirty="0">
              <a:solidFill>
                <a:srgbClr val="C00000"/>
              </a:solidFill>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lang="en-US" altLang="zh-CN" sz="1600" b="1" dirty="0">
                <a:solidFill>
                  <a:srgbClr val="C00000"/>
                </a:solidFill>
                <a:latin typeface="微软雅黑" panose="020B0503020204020204" charset="-122"/>
                <a:ea typeface="微软雅黑" panose="020B0503020204020204" charset="-122"/>
                <a:sym typeface="+mn-ea"/>
              </a:rPr>
              <a:t>搞劳民伤财的“形象工程”、“政绩工程”的，从重或者加重处分。</a:t>
            </a:r>
            <a:endParaRPr lang="en-US" altLang="zh-CN" sz="1600" b="1" dirty="0">
              <a:solidFill>
                <a:srgbClr val="C00000"/>
              </a:solidFill>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lang="en-US" altLang="zh-CN" sz="1600" b="1" dirty="0">
                <a:solidFill>
                  <a:schemeClr val="tx1"/>
                </a:solidFill>
                <a:latin typeface="微软雅黑" panose="020B0503020204020204" charset="-122"/>
                <a:ea typeface="微软雅黑" panose="020B0503020204020204" charset="-122"/>
                <a:sym typeface="+mn-ea"/>
              </a:rPr>
              <a:t>第五十八条</a:t>
            </a:r>
            <a:r>
              <a:rPr lang="en-US" altLang="zh-CN" sz="1600" b="1" dirty="0">
                <a:solidFill>
                  <a:srgbClr val="C00000"/>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对党不忠诚不老实，表里不一，阳奉阴违，欺上瞒下，搞两面派，做两面人，</a:t>
            </a:r>
            <a:r>
              <a:rPr lang="en-US" altLang="zh-CN" sz="1600" b="1" dirty="0">
                <a:solidFill>
                  <a:srgbClr val="C00000"/>
                </a:solidFill>
                <a:latin typeface="微软雅黑" panose="020B0503020204020204" charset="-122"/>
                <a:ea typeface="微软雅黑" panose="020B0503020204020204" charset="-122"/>
                <a:sym typeface="+mn-ea"/>
              </a:rPr>
              <a:t>在政治上造成不良影响</a:t>
            </a:r>
            <a:r>
              <a:rPr lang="en-US" altLang="zh-CN" sz="1600" dirty="0">
                <a:solidFill>
                  <a:schemeClr val="tx1"/>
                </a:solidFill>
                <a:latin typeface="微软雅黑" panose="020B0503020204020204" charset="-122"/>
                <a:ea typeface="微软雅黑" panose="020B0503020204020204" charset="-122"/>
                <a:sym typeface="+mn-ea"/>
              </a:rPr>
              <a:t>的，给予警告或者严重警告处分；情节较重的，给予撤销党内职务或者留党察看处分；情节严重的，给予开除党籍处分。</a:t>
            </a:r>
            <a:endParaRPr lang="en-US" altLang="zh-CN" sz="1600" dirty="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50000"/>
              </a:lnSpc>
              <a:spcBef>
                <a:spcPts val="1200"/>
              </a:spcBef>
              <a:spcAft>
                <a:spcPts val="0"/>
              </a:spcAft>
              <a:buFont typeface="+mj-lt"/>
              <a:buNone/>
            </a:pPr>
            <a:r>
              <a:rPr lang="en-US" altLang="zh-CN" dirty="0">
                <a:latin typeface="微软雅黑" panose="020B0503020204020204" charset="-122"/>
                <a:ea typeface="微软雅黑" panose="020B0503020204020204" charset="-122"/>
                <a:sym typeface="+mn-ea"/>
              </a:rPr>
              <a:t>违纪行为有关责任人员的区分：（一）直接责任者，是指在其职责范围内，不履行或者不正确履行自己的职责，对造成的损失或者后果起决定性作用的党员或者党员领导干部；（二）主要领导责任者，是指在其职责范围内，对主管的工作不履行或者不正确履行职责，对造成的损失或者后果负直接领导责任的党员领导干部；（三）重要领导责任者，是指在其职责范围内，对应管的工作或者参与决定的工作不履行或者不正确履行职责，对造成的损失或者后果负次要领导责任的党员领导干部。本条例所称领导责任者，包括主要领导责任者和重要领导责任者。</a:t>
            </a: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325245"/>
            <a:ext cx="11024235" cy="1722120"/>
          </a:xfrm>
          <a:prstGeom prst="rect">
            <a:avLst/>
          </a:prstGeom>
        </p:spPr>
        <p:txBody>
          <a:bodyPr wrap="square">
            <a:spAutoFit/>
          </a:bodyPr>
          <a:lstStyle/>
          <a:p>
            <a:pPr indent="457200" fontAlgn="auto">
              <a:lnSpc>
                <a:spcPct val="150000"/>
              </a:lnSpc>
              <a:spcBef>
                <a:spcPts val="1200"/>
              </a:spcBef>
              <a:spcAft>
                <a:spcPts val="0"/>
              </a:spcAft>
              <a:buFont typeface="+mj-lt"/>
              <a:buNone/>
            </a:pPr>
            <a:r>
              <a:rPr lang="en-US" altLang="zh-CN" sz="1600" b="1" dirty="0">
                <a:latin typeface="微软雅黑" panose="020B0503020204020204" charset="-122"/>
                <a:ea typeface="微软雅黑" panose="020B0503020204020204" charset="-122"/>
                <a:sym typeface="+mn-ea"/>
              </a:rPr>
              <a:t>第六十一条</a:t>
            </a:r>
            <a:r>
              <a:rPr lang="en-US" altLang="zh-CN" sz="1600" b="1" dirty="0">
                <a:solidFill>
                  <a:srgbClr val="C00000"/>
                </a:solidFill>
                <a:latin typeface="微软雅黑" panose="020B0503020204020204" charset="-122"/>
                <a:ea typeface="微软雅黑" panose="020B0503020204020204" charset="-122"/>
                <a:sym typeface="+mn-ea"/>
              </a:rPr>
              <a:t>　</a:t>
            </a:r>
            <a:r>
              <a:rPr lang="en-US" altLang="zh-CN" sz="1600" dirty="0">
                <a:latin typeface="微软雅黑" panose="020B0503020204020204" charset="-122"/>
                <a:ea typeface="微软雅黑" panose="020B0503020204020204" charset="-122"/>
                <a:sym typeface="+mn-ea"/>
              </a:rPr>
              <a:t>不按照有关规定向组织请示、报告重大事项，</a:t>
            </a:r>
            <a:r>
              <a:rPr lang="en-US" altLang="zh-CN" sz="1600" b="1" dirty="0">
                <a:solidFill>
                  <a:srgbClr val="C00000"/>
                </a:solidFill>
                <a:latin typeface="微软雅黑" panose="020B0503020204020204" charset="-122"/>
                <a:ea typeface="微软雅黑" panose="020B0503020204020204" charset="-122"/>
                <a:sym typeface="+mn-ea"/>
              </a:rPr>
              <a:t>对直接责任者和领导责任者</a:t>
            </a:r>
            <a:r>
              <a:rPr lang="en-US" altLang="zh-CN" sz="1600" dirty="0">
                <a:latin typeface="微软雅黑" panose="020B0503020204020204" charset="-122"/>
                <a:ea typeface="微软雅黑" panose="020B0503020204020204" charset="-122"/>
                <a:sym typeface="+mn-ea"/>
              </a:rPr>
              <a:t>，情节较重的，给予警告或者严重警告处分；情节严重的，给予撤销党内职务或者留党察看处分。</a:t>
            </a:r>
            <a:endParaRPr lang="en-US" altLang="zh-CN" sz="1600" dirty="0">
              <a:solidFill>
                <a:schemeClr val="tx1"/>
              </a:solidFill>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lang="en-US" altLang="zh-CN" sz="1600" b="1" dirty="0">
                <a:latin typeface="微软雅黑" panose="020B0503020204020204" charset="-122"/>
                <a:ea typeface="微软雅黑" panose="020B0503020204020204" charset="-122"/>
                <a:sym typeface="+mn-ea"/>
              </a:rPr>
              <a:t>第六十二条</a:t>
            </a:r>
            <a:r>
              <a:rPr lang="en-US" altLang="zh-CN" sz="1600" dirty="0">
                <a:latin typeface="微软雅黑" panose="020B0503020204020204" charset="-122"/>
                <a:ea typeface="微软雅黑" panose="020B0503020204020204" charset="-122"/>
                <a:sym typeface="+mn-ea"/>
              </a:rPr>
              <a:t>　干扰巡视巡察工作或者不落实巡视巡察整改要求，</a:t>
            </a:r>
            <a:r>
              <a:rPr lang="en-US" altLang="zh-CN" sz="1600" b="1" dirty="0">
                <a:solidFill>
                  <a:srgbClr val="C00000"/>
                </a:solidFill>
                <a:latin typeface="微软雅黑" panose="020B0503020204020204" charset="-122"/>
                <a:ea typeface="微软雅黑" panose="020B0503020204020204" charset="-122"/>
                <a:sym typeface="+mn-ea"/>
              </a:rPr>
              <a:t>对直接责任者和领导责任者</a:t>
            </a:r>
            <a:r>
              <a:rPr lang="en-US" altLang="zh-CN" sz="1600" dirty="0">
                <a:latin typeface="微软雅黑" panose="020B0503020204020204" charset="-122"/>
                <a:ea typeface="微软雅黑" panose="020B0503020204020204" charset="-122"/>
                <a:sym typeface="+mn-ea"/>
              </a:rPr>
              <a:t>，情节较轻的，给予警告或者严重警告处分；情节较重的，给予撤销党内职务或者留党察看处分；情节严重的，给予开除党籍处分。</a:t>
            </a:r>
            <a:endParaRPr lang="zh-CN" altLang="en-US" sz="1600" dirty="0">
              <a:latin typeface="微软雅黑" panose="020B0503020204020204" charset="-122"/>
              <a:ea typeface="微软雅黑" panose="020B0503020204020204" charset="-122"/>
              <a:sym typeface="+mn-ea"/>
            </a:endParaRPr>
          </a:p>
        </p:txBody>
      </p:sp>
      <p:grpSp>
        <p:nvGrpSpPr>
          <p:cNvPr id="4" name="组合 3"/>
          <p:cNvGrpSpPr/>
          <p:nvPr/>
        </p:nvGrpSpPr>
        <p:grpSpPr>
          <a:xfrm>
            <a:off x="674370" y="3321685"/>
            <a:ext cx="4351655" cy="2753360"/>
            <a:chOff x="1996" y="4990"/>
            <a:chExt cx="15174" cy="4498"/>
          </a:xfrm>
        </p:grpSpPr>
        <p:sp>
          <p:nvSpPr>
            <p:cNvPr id="37" name="矩形 36"/>
            <p:cNvSpPr/>
            <p:nvPr/>
          </p:nvSpPr>
          <p:spPr>
            <a:xfrm>
              <a:off x="16158" y="8476"/>
              <a:ext cx="1013" cy="1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44" name="矩形 43"/>
            <p:cNvSpPr/>
            <p:nvPr/>
          </p:nvSpPr>
          <p:spPr>
            <a:xfrm>
              <a:off x="1996" y="8476"/>
              <a:ext cx="1013" cy="1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46" name="矩形"/>
            <p:cNvSpPr/>
            <p:nvPr/>
          </p:nvSpPr>
          <p:spPr>
            <a:xfrm>
              <a:off x="2083" y="5461"/>
              <a:ext cx="15018" cy="3941"/>
            </a:xfrm>
            <a:prstGeom prst="rect">
              <a:avLst/>
            </a:prstGeom>
            <a:solidFill>
              <a:srgbClr val="FFFCF7"/>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52" name="文本框2"/>
            <p:cNvSpPr/>
            <p:nvPr/>
          </p:nvSpPr>
          <p:spPr>
            <a:xfrm>
              <a:off x="7074" y="4990"/>
              <a:ext cx="5066" cy="907"/>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latin typeface="微软雅黑" panose="020B0503020204020204" charset="-122"/>
                  <a:ea typeface="微软雅黑" panose="020B0503020204020204" charset="-122"/>
                </a:rPr>
                <a:t>直接责任者</a:t>
              </a:r>
              <a:endParaRPr lang="zh-CN" altLang="en-US" sz="1400" b="1" dirty="0">
                <a:latin typeface="微软雅黑" panose="020B0503020204020204" charset="-122"/>
                <a:ea typeface="微软雅黑" panose="020B0503020204020204" charset="-122"/>
              </a:endParaRPr>
            </a:p>
          </p:txBody>
        </p:sp>
      </p:grpSp>
      <p:sp>
        <p:nvSpPr>
          <p:cNvPr id="15" name="文本框 14"/>
          <p:cNvSpPr txBox="1"/>
          <p:nvPr/>
        </p:nvSpPr>
        <p:spPr>
          <a:xfrm>
            <a:off x="674370" y="4150995"/>
            <a:ext cx="4307205" cy="1358900"/>
          </a:xfrm>
          <a:prstGeom prst="rect">
            <a:avLst/>
          </a:prstGeom>
          <a:noFill/>
        </p:spPr>
        <p:txBody>
          <a:bodyPr wrap="square" rtlCol="0">
            <a:noAutofit/>
          </a:bodyPr>
          <a:p>
            <a:pPr>
              <a:lnSpc>
                <a:spcPct val="150000"/>
              </a:lnSpc>
            </a:pPr>
            <a:r>
              <a:rPr lang="en-US" altLang="zh-CN">
                <a:latin typeface="微软雅黑" panose="020B0503020204020204" charset="-122"/>
                <a:ea typeface="微软雅黑" panose="020B0503020204020204" charset="-122"/>
              </a:rPr>
              <a:t>      </a:t>
            </a:r>
            <a:r>
              <a:rPr lang="zh-CN" altLang="en-US" sz="1600">
                <a:latin typeface="微软雅黑" panose="020B0503020204020204" charset="-122"/>
                <a:ea typeface="微软雅黑" panose="020B0503020204020204" charset="-122"/>
              </a:rPr>
              <a:t>是指在其</a:t>
            </a:r>
            <a:r>
              <a:rPr lang="zh-CN" altLang="en-US" sz="1600" b="1">
                <a:solidFill>
                  <a:srgbClr val="C00000"/>
                </a:solidFill>
                <a:latin typeface="微软雅黑" panose="020B0503020204020204" charset="-122"/>
                <a:ea typeface="微软雅黑" panose="020B0503020204020204" charset="-122"/>
              </a:rPr>
              <a:t>职责范围</a:t>
            </a:r>
            <a:r>
              <a:rPr lang="zh-CN" altLang="en-US" sz="1600">
                <a:latin typeface="微软雅黑" panose="020B0503020204020204" charset="-122"/>
                <a:ea typeface="微软雅黑" panose="020B0503020204020204" charset="-122"/>
              </a:rPr>
              <a:t>内，不履行或者不正确履行</a:t>
            </a:r>
            <a:r>
              <a:rPr lang="zh-CN" altLang="en-US" sz="1600" b="1">
                <a:solidFill>
                  <a:srgbClr val="C00000"/>
                </a:solidFill>
                <a:latin typeface="微软雅黑" panose="020B0503020204020204" charset="-122"/>
                <a:ea typeface="微软雅黑" panose="020B0503020204020204" charset="-122"/>
              </a:rPr>
              <a:t>自己的职责</a:t>
            </a:r>
            <a:r>
              <a:rPr lang="zh-CN" altLang="en-US" sz="1600">
                <a:latin typeface="微软雅黑" panose="020B0503020204020204" charset="-122"/>
                <a:ea typeface="微软雅黑" panose="020B0503020204020204" charset="-122"/>
              </a:rPr>
              <a:t>，对造成的损失或者后果起</a:t>
            </a:r>
            <a:r>
              <a:rPr lang="zh-CN" altLang="en-US" sz="1600" b="1">
                <a:solidFill>
                  <a:srgbClr val="C00000"/>
                </a:solidFill>
                <a:latin typeface="微软雅黑" panose="020B0503020204020204" charset="-122"/>
                <a:ea typeface="微软雅黑" panose="020B0503020204020204" charset="-122"/>
              </a:rPr>
              <a:t>决定性作用</a:t>
            </a:r>
            <a:r>
              <a:rPr lang="zh-CN" altLang="en-US" sz="1600">
                <a:latin typeface="微软雅黑" panose="020B0503020204020204" charset="-122"/>
                <a:ea typeface="微软雅黑" panose="020B0503020204020204" charset="-122"/>
              </a:rPr>
              <a:t>的</a:t>
            </a:r>
            <a:r>
              <a:rPr lang="zh-CN" altLang="en-US" sz="1600" b="1">
                <a:solidFill>
                  <a:srgbClr val="C00000"/>
                </a:solidFill>
                <a:latin typeface="微软雅黑" panose="020B0503020204020204" charset="-122"/>
                <a:ea typeface="微软雅黑" panose="020B0503020204020204" charset="-122"/>
              </a:rPr>
              <a:t>党员</a:t>
            </a:r>
            <a:r>
              <a:rPr lang="zh-CN" altLang="en-US" sz="1600">
                <a:latin typeface="微软雅黑" panose="020B0503020204020204" charset="-122"/>
                <a:ea typeface="微软雅黑" panose="020B0503020204020204" charset="-122"/>
              </a:rPr>
              <a:t>或者</a:t>
            </a:r>
            <a:r>
              <a:rPr lang="zh-CN" altLang="en-US" sz="1600" b="1">
                <a:solidFill>
                  <a:srgbClr val="C00000"/>
                </a:solidFill>
                <a:latin typeface="微软雅黑" panose="020B0503020204020204" charset="-122"/>
                <a:ea typeface="微软雅黑" panose="020B0503020204020204" charset="-122"/>
              </a:rPr>
              <a:t>党员领导干部</a:t>
            </a:r>
            <a:r>
              <a:rPr lang="zh-CN" altLang="en-US" sz="1600">
                <a:latin typeface="微软雅黑" panose="020B0503020204020204" charset="-122"/>
                <a:ea typeface="微软雅黑" panose="020B0503020204020204" charset="-122"/>
              </a:rPr>
              <a:t>。</a:t>
            </a:r>
            <a:endParaRPr lang="zh-CN" altLang="en-US" sz="1600">
              <a:latin typeface="微软雅黑" panose="020B0503020204020204" charset="-122"/>
              <a:ea typeface="微软雅黑" panose="020B0503020204020204" charset="-122"/>
            </a:endParaRPr>
          </a:p>
        </p:txBody>
      </p:sp>
      <p:grpSp>
        <p:nvGrpSpPr>
          <p:cNvPr id="16" name="组合 15"/>
          <p:cNvGrpSpPr/>
          <p:nvPr/>
        </p:nvGrpSpPr>
        <p:grpSpPr>
          <a:xfrm>
            <a:off x="5220335" y="3321685"/>
            <a:ext cx="6378575" cy="2743835"/>
            <a:chOff x="1996" y="4990"/>
            <a:chExt cx="15174" cy="4498"/>
          </a:xfrm>
        </p:grpSpPr>
        <p:sp>
          <p:nvSpPr>
            <p:cNvPr id="17" name="矩形 16"/>
            <p:cNvSpPr/>
            <p:nvPr/>
          </p:nvSpPr>
          <p:spPr>
            <a:xfrm>
              <a:off x="16158" y="8476"/>
              <a:ext cx="1013" cy="1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18" name="矩形 17"/>
            <p:cNvSpPr/>
            <p:nvPr/>
          </p:nvSpPr>
          <p:spPr>
            <a:xfrm>
              <a:off x="1996" y="8476"/>
              <a:ext cx="1013" cy="1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19" name="矩形"/>
            <p:cNvSpPr/>
            <p:nvPr/>
          </p:nvSpPr>
          <p:spPr>
            <a:xfrm>
              <a:off x="2083" y="5461"/>
              <a:ext cx="15018" cy="3941"/>
            </a:xfrm>
            <a:prstGeom prst="rect">
              <a:avLst/>
            </a:prstGeom>
            <a:solidFill>
              <a:srgbClr val="FFFCF7"/>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20" name="文本框2"/>
            <p:cNvSpPr/>
            <p:nvPr/>
          </p:nvSpPr>
          <p:spPr>
            <a:xfrm>
              <a:off x="7074" y="4990"/>
              <a:ext cx="5066" cy="907"/>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dirty="0">
                  <a:latin typeface="微软雅黑" panose="020B0503020204020204" charset="-122"/>
                  <a:ea typeface="微软雅黑" panose="020B0503020204020204" charset="-122"/>
                </a:rPr>
                <a:t>领导责任者</a:t>
              </a:r>
              <a:endParaRPr lang="zh-CN" altLang="en-US" sz="1400" b="1" dirty="0">
                <a:latin typeface="微软雅黑" panose="020B0503020204020204" charset="-122"/>
                <a:ea typeface="微软雅黑" panose="020B0503020204020204" charset="-122"/>
              </a:endParaRPr>
            </a:p>
          </p:txBody>
        </p:sp>
      </p:grpSp>
      <p:sp>
        <p:nvSpPr>
          <p:cNvPr id="21" name="文本框 20"/>
          <p:cNvSpPr txBox="1"/>
          <p:nvPr/>
        </p:nvSpPr>
        <p:spPr>
          <a:xfrm>
            <a:off x="5267325" y="4400550"/>
            <a:ext cx="3057525" cy="1612265"/>
          </a:xfrm>
          <a:prstGeom prst="rect">
            <a:avLst/>
          </a:prstGeom>
          <a:noFill/>
        </p:spPr>
        <p:txBody>
          <a:bodyPr wrap="square" rtlCol="0">
            <a:noAutofit/>
          </a:bodyPr>
          <a:p>
            <a:pPr>
              <a:lnSpc>
                <a:spcPct val="150000"/>
              </a:lnSpc>
            </a:pPr>
            <a:r>
              <a:rPr lang="en-US" altLang="zh-CN">
                <a:latin typeface="微软雅黑" panose="020B0503020204020204" charset="-122"/>
                <a:ea typeface="微软雅黑" panose="020B0503020204020204" charset="-122"/>
              </a:rPr>
              <a:t>     </a:t>
            </a: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是指在其</a:t>
            </a:r>
            <a:r>
              <a:rPr lang="zh-CN" altLang="en-US" sz="1400" b="1">
                <a:solidFill>
                  <a:srgbClr val="C00000"/>
                </a:solidFill>
                <a:latin typeface="微软雅黑" panose="020B0503020204020204" charset="-122"/>
                <a:ea typeface="微软雅黑" panose="020B0503020204020204" charset="-122"/>
              </a:rPr>
              <a:t>职责范围</a:t>
            </a:r>
            <a:r>
              <a:rPr lang="zh-CN" altLang="en-US" sz="1400">
                <a:latin typeface="微软雅黑" panose="020B0503020204020204" charset="-122"/>
                <a:ea typeface="微软雅黑" panose="020B0503020204020204" charset="-122"/>
              </a:rPr>
              <a:t>内，</a:t>
            </a:r>
            <a:r>
              <a:rPr lang="zh-CN" altLang="en-US" sz="1400" b="1">
                <a:solidFill>
                  <a:srgbClr val="C00000"/>
                </a:solidFill>
                <a:latin typeface="微软雅黑" panose="020B0503020204020204" charset="-122"/>
                <a:ea typeface="微软雅黑" panose="020B0503020204020204" charset="-122"/>
                <a:sym typeface="+mn-ea"/>
              </a:rPr>
              <a:t>对主要主管的工作</a:t>
            </a:r>
            <a:r>
              <a:rPr lang="zh-CN" altLang="en-US" sz="1400">
                <a:latin typeface="微软雅黑" panose="020B0503020204020204" charset="-122"/>
                <a:ea typeface="微软雅黑" panose="020B0503020204020204" charset="-122"/>
              </a:rPr>
              <a:t>不履行或者不正确履行职责，对造成的损失或者后果</a:t>
            </a:r>
            <a:r>
              <a:rPr lang="zh-CN" altLang="en-US" sz="1400">
                <a:latin typeface="微软雅黑" panose="020B0503020204020204" charset="-122"/>
                <a:ea typeface="微软雅黑" panose="020B0503020204020204" charset="-122"/>
                <a:sym typeface="+mn-ea"/>
              </a:rPr>
              <a:t>负直接领导责任的</a:t>
            </a:r>
            <a:r>
              <a:rPr lang="zh-CN" altLang="en-US" sz="1400" b="1">
                <a:solidFill>
                  <a:srgbClr val="C00000"/>
                </a:solidFill>
                <a:latin typeface="微软雅黑" panose="020B0503020204020204" charset="-122"/>
                <a:ea typeface="微软雅黑" panose="020B0503020204020204" charset="-122"/>
              </a:rPr>
              <a:t>党员领导干部</a:t>
            </a:r>
            <a:r>
              <a:rPr lang="zh-CN" altLang="en-US" sz="1400">
                <a:latin typeface="微软雅黑" panose="020B0503020204020204" charset="-122"/>
                <a:ea typeface="微软雅黑" panose="020B0503020204020204" charset="-122"/>
              </a:rPr>
              <a:t>。</a:t>
            </a:r>
            <a:endParaRPr lang="zh-CN" altLang="en-US" sz="1400">
              <a:latin typeface="微软雅黑" panose="020B0503020204020204" charset="-122"/>
              <a:ea typeface="微软雅黑" panose="020B0503020204020204" charset="-122"/>
            </a:endParaRPr>
          </a:p>
        </p:txBody>
      </p:sp>
      <p:sp>
        <p:nvSpPr>
          <p:cNvPr id="23" name="文本框 22"/>
          <p:cNvSpPr txBox="1"/>
          <p:nvPr/>
        </p:nvSpPr>
        <p:spPr>
          <a:xfrm>
            <a:off x="8430260" y="4400550"/>
            <a:ext cx="3139440" cy="1612265"/>
          </a:xfrm>
          <a:prstGeom prst="rect">
            <a:avLst/>
          </a:prstGeom>
          <a:noFill/>
        </p:spPr>
        <p:txBody>
          <a:bodyPr wrap="square" rtlCol="0">
            <a:noAutofit/>
          </a:bodyPr>
          <a:p>
            <a:pPr>
              <a:lnSpc>
                <a:spcPct val="150000"/>
              </a:lnSpc>
            </a:pPr>
            <a:r>
              <a:rPr lang="en-US" altLang="zh-CN">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是指在其</a:t>
            </a:r>
            <a:r>
              <a:rPr lang="zh-CN" altLang="en-US" sz="1400" b="1">
                <a:solidFill>
                  <a:srgbClr val="C00000"/>
                </a:solidFill>
                <a:latin typeface="微软雅黑" panose="020B0503020204020204" charset="-122"/>
                <a:ea typeface="微软雅黑" panose="020B0503020204020204" charset="-122"/>
              </a:rPr>
              <a:t>职责范围</a:t>
            </a:r>
            <a:r>
              <a:rPr lang="zh-CN" altLang="en-US" sz="1400">
                <a:latin typeface="微软雅黑" panose="020B0503020204020204" charset="-122"/>
                <a:ea typeface="微软雅黑" panose="020B0503020204020204" charset="-122"/>
              </a:rPr>
              <a:t>内，</a:t>
            </a:r>
            <a:r>
              <a:rPr lang="zh-CN" altLang="en-US" sz="1400" b="1">
                <a:solidFill>
                  <a:srgbClr val="C00000"/>
                </a:solidFill>
                <a:latin typeface="微软雅黑" panose="020B0503020204020204" charset="-122"/>
                <a:ea typeface="微软雅黑" panose="020B0503020204020204" charset="-122"/>
                <a:sym typeface="+mn-ea"/>
              </a:rPr>
              <a:t>对应管的工作或者参与决定的工作</a:t>
            </a:r>
            <a:r>
              <a:rPr lang="zh-CN" altLang="en-US" sz="1400">
                <a:latin typeface="微软雅黑" panose="020B0503020204020204" charset="-122"/>
                <a:ea typeface="微软雅黑" panose="020B0503020204020204" charset="-122"/>
              </a:rPr>
              <a:t>不履行或者不正确履行职责，对造成的损失或者后果</a:t>
            </a:r>
            <a:r>
              <a:rPr lang="zh-CN" altLang="en-US" sz="1400">
                <a:latin typeface="微软雅黑" panose="020B0503020204020204" charset="-122"/>
                <a:ea typeface="微软雅黑" panose="020B0503020204020204" charset="-122"/>
                <a:sym typeface="+mn-ea"/>
              </a:rPr>
              <a:t>负次要领导责任的</a:t>
            </a:r>
            <a:r>
              <a:rPr lang="zh-CN" altLang="en-US" sz="1400" b="1">
                <a:solidFill>
                  <a:srgbClr val="C00000"/>
                </a:solidFill>
                <a:latin typeface="微软雅黑" panose="020B0503020204020204" charset="-122"/>
                <a:ea typeface="微软雅黑" panose="020B0503020204020204" charset="-122"/>
              </a:rPr>
              <a:t>党员领导干部</a:t>
            </a:r>
            <a:r>
              <a:rPr lang="zh-CN" altLang="en-US" sz="1400">
                <a:latin typeface="微软雅黑" panose="020B0503020204020204" charset="-122"/>
                <a:ea typeface="微软雅黑" panose="020B0503020204020204" charset="-122"/>
              </a:rPr>
              <a:t>。</a:t>
            </a:r>
            <a:endParaRPr lang="zh-CN" altLang="en-US" sz="1400">
              <a:latin typeface="微软雅黑" panose="020B0503020204020204" charset="-122"/>
              <a:ea typeface="微软雅黑" panose="020B0503020204020204" charset="-122"/>
            </a:endParaRPr>
          </a:p>
        </p:txBody>
      </p:sp>
      <p:sp>
        <p:nvSpPr>
          <p:cNvPr id="25" name="文本框 24"/>
          <p:cNvSpPr txBox="1"/>
          <p:nvPr/>
        </p:nvSpPr>
        <p:spPr>
          <a:xfrm>
            <a:off x="6038215" y="4093845"/>
            <a:ext cx="1470660" cy="306705"/>
          </a:xfrm>
          <a:prstGeom prst="rect">
            <a:avLst/>
          </a:prstGeom>
          <a:solidFill>
            <a:schemeClr val="accent2"/>
          </a:solidFill>
        </p:spPr>
        <p:txBody>
          <a:bodyPr wrap="square" rtlCol="0">
            <a:spAutoFit/>
          </a:bodyPr>
          <a:p>
            <a:r>
              <a:rPr lang="zh-CN" altLang="en-US" sz="1400" b="1">
                <a:solidFill>
                  <a:schemeClr val="bg1"/>
                </a:solidFill>
                <a:latin typeface="微软雅黑" panose="020B0503020204020204" charset="-122"/>
                <a:ea typeface="微软雅黑" panose="020B0503020204020204" charset="-122"/>
              </a:rPr>
              <a:t>主要领导责任者</a:t>
            </a:r>
            <a:endParaRPr lang="zh-CN" altLang="en-US" sz="1400" b="1">
              <a:solidFill>
                <a:schemeClr val="bg1"/>
              </a:solidFill>
              <a:latin typeface="微软雅黑" panose="020B0503020204020204" charset="-122"/>
              <a:ea typeface="微软雅黑" panose="020B0503020204020204" charset="-122"/>
            </a:endParaRPr>
          </a:p>
        </p:txBody>
      </p:sp>
      <p:sp>
        <p:nvSpPr>
          <p:cNvPr id="27" name="文本框 26"/>
          <p:cNvSpPr txBox="1"/>
          <p:nvPr/>
        </p:nvSpPr>
        <p:spPr>
          <a:xfrm>
            <a:off x="9214485" y="4093845"/>
            <a:ext cx="1470660" cy="306705"/>
          </a:xfrm>
          <a:prstGeom prst="rect">
            <a:avLst/>
          </a:prstGeom>
          <a:solidFill>
            <a:schemeClr val="accent2"/>
          </a:solidFill>
        </p:spPr>
        <p:txBody>
          <a:bodyPr wrap="square" rtlCol="0">
            <a:spAutoFit/>
          </a:bodyPr>
          <a:p>
            <a:r>
              <a:rPr lang="zh-CN" altLang="en-US" sz="1400" b="1">
                <a:solidFill>
                  <a:schemeClr val="bg1"/>
                </a:solidFill>
                <a:latin typeface="微软雅黑" panose="020B0503020204020204" charset="-122"/>
                <a:ea typeface="微软雅黑" panose="020B0503020204020204" charset="-122"/>
              </a:rPr>
              <a:t>重要领导责任者</a:t>
            </a:r>
            <a:endParaRPr lang="zh-CN" altLang="en-US" sz="14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325245"/>
            <a:ext cx="11024235" cy="3353435"/>
          </a:xfrm>
          <a:prstGeom prst="rect">
            <a:avLst/>
          </a:prstGeom>
        </p:spPr>
        <p:txBody>
          <a:bodyPr wrap="square">
            <a:spAutoFit/>
          </a:bodyPr>
          <a:lstStyle/>
          <a:p>
            <a:pPr indent="457200" fontAlgn="auto">
              <a:lnSpc>
                <a:spcPct val="150000"/>
              </a:lnSpc>
              <a:spcBef>
                <a:spcPts val="1200"/>
              </a:spcBef>
              <a:spcAft>
                <a:spcPts val="0"/>
              </a:spcAft>
              <a:buFont typeface="+mj-lt"/>
              <a:buNone/>
            </a:pPr>
            <a:r>
              <a:rPr lang="en-US" altLang="zh-CN" sz="1600" b="1" dirty="0">
                <a:latin typeface="微软雅黑" panose="020B0503020204020204" charset="-122"/>
                <a:ea typeface="微软雅黑" panose="020B0503020204020204" charset="-122"/>
                <a:sym typeface="+mn-ea"/>
              </a:rPr>
              <a:t>第六十九条</a:t>
            </a:r>
            <a:r>
              <a:rPr lang="en-US" altLang="zh-CN" sz="1600" dirty="0">
                <a:latin typeface="微软雅黑" panose="020B0503020204020204" charset="-122"/>
                <a:ea typeface="微软雅黑" panose="020B0503020204020204" charset="-122"/>
                <a:sym typeface="+mn-ea"/>
              </a:rPr>
              <a:t>　对信仰宗教的党员，应当加强思想教育，</a:t>
            </a:r>
            <a:r>
              <a:rPr lang="en-US" altLang="zh-CN" sz="1600" b="1" dirty="0">
                <a:solidFill>
                  <a:srgbClr val="C00000"/>
                </a:solidFill>
                <a:latin typeface="微软雅黑" panose="020B0503020204020204" charset="-122"/>
                <a:ea typeface="微软雅黑" panose="020B0503020204020204" charset="-122"/>
                <a:sym typeface="+mn-ea"/>
              </a:rPr>
              <a:t>要求其限期改正</a:t>
            </a:r>
            <a:r>
              <a:rPr lang="en-US" altLang="zh-CN" sz="1600" dirty="0">
                <a:latin typeface="微软雅黑" panose="020B0503020204020204" charset="-122"/>
                <a:ea typeface="微软雅黑" panose="020B0503020204020204" charset="-122"/>
                <a:sym typeface="+mn-ea"/>
              </a:rPr>
              <a:t>；经党组织帮助教育仍没有转变的，应当劝其退党；劝而不退的，予以除名；参与利用宗教搞煽动活动的，给予开除党籍处分。</a:t>
            </a:r>
            <a:endParaRPr lang="en-US" altLang="zh-CN" sz="1600" dirty="0">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lang="en-US" altLang="zh-CN" sz="1600" b="1" dirty="0">
                <a:latin typeface="微软雅黑" panose="020B0503020204020204" charset="-122"/>
                <a:ea typeface="微软雅黑" panose="020B0503020204020204" charset="-122"/>
                <a:sym typeface="+mn-ea"/>
              </a:rPr>
              <a:t>第七十条</a:t>
            </a:r>
            <a:r>
              <a:rPr lang="en-US" altLang="zh-CN" sz="1600" dirty="0">
                <a:latin typeface="微软雅黑" panose="020B0503020204020204" charset="-122"/>
                <a:ea typeface="微软雅黑" panose="020B0503020204020204" charset="-122"/>
                <a:sym typeface="+mn-ea"/>
              </a:rPr>
              <a:t>　组织迷信活动的，给予撤销党内职务或者留党察看处分；情节严重的，给予开除党籍处分。</a:t>
            </a:r>
            <a:endParaRPr lang="en-US" altLang="zh-CN" sz="1600" dirty="0">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lang="en-US" altLang="zh-CN" sz="1600" dirty="0">
                <a:latin typeface="微软雅黑" panose="020B0503020204020204" charset="-122"/>
                <a:ea typeface="微软雅黑" panose="020B0503020204020204" charset="-122"/>
                <a:sym typeface="+mn-ea"/>
              </a:rPr>
              <a:t>参加迷信活动</a:t>
            </a:r>
            <a:r>
              <a:rPr lang="en-US" altLang="zh-CN" sz="1600" b="1" dirty="0">
                <a:solidFill>
                  <a:srgbClr val="C00000"/>
                </a:solidFill>
                <a:latin typeface="微软雅黑" panose="020B0503020204020204" charset="-122"/>
                <a:ea typeface="微软雅黑" panose="020B0503020204020204" charset="-122"/>
                <a:sym typeface="+mn-ea"/>
              </a:rPr>
              <a:t>或者个人搞迷信活动</a:t>
            </a:r>
            <a:r>
              <a:rPr lang="en-US" altLang="zh-CN" sz="1600" dirty="0">
                <a:latin typeface="微软雅黑" panose="020B0503020204020204" charset="-122"/>
                <a:ea typeface="微软雅黑" panose="020B0503020204020204" charset="-122"/>
                <a:sym typeface="+mn-ea"/>
              </a:rPr>
              <a:t>，造成不良影响的，给予警告或者严重警告处分；情节较重的，给予撤销党内职务或者留党察看处分；情节严重的，给予开除党籍处分。</a:t>
            </a:r>
            <a:endParaRPr lang="en-US" altLang="zh-CN" sz="1600" dirty="0">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lang="en-US" altLang="zh-CN" sz="1600" dirty="0">
                <a:latin typeface="微软雅黑" panose="020B0503020204020204" charset="-122"/>
                <a:ea typeface="微软雅黑" panose="020B0503020204020204" charset="-122"/>
                <a:sym typeface="+mn-ea"/>
              </a:rPr>
              <a:t>对不明真相的参加人员，经批评教育后确有悔改表现的，可以免予处分或者不予处分</a:t>
            </a:r>
            <a:r>
              <a:rPr lang="zh-CN" altLang="en-US" sz="1600" dirty="0">
                <a:latin typeface="微软雅黑" panose="020B0503020204020204" charset="-122"/>
                <a:ea typeface="微软雅黑" panose="020B0503020204020204" charset="-122"/>
                <a:sym typeface="+mn-ea"/>
              </a:rPr>
              <a:t>。</a:t>
            </a:r>
            <a:endParaRPr lang="zh-CN" altLang="en-US" sz="1600" dirty="0">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lang="en-US" altLang="zh-CN" sz="1600" b="1" dirty="0">
                <a:latin typeface="微软雅黑" panose="020B0503020204020204" charset="-122"/>
                <a:ea typeface="微软雅黑" panose="020B0503020204020204" charset="-122"/>
                <a:sym typeface="+mn-ea"/>
              </a:rPr>
              <a:t>第七十六条</a:t>
            </a:r>
            <a:r>
              <a:rPr lang="zh-CN" altLang="en-US" sz="1600" dirty="0">
                <a:latin typeface="微软雅黑" panose="020B0503020204020204" charset="-122"/>
                <a:ea typeface="微软雅黑" panose="020B0503020204020204" charset="-122"/>
                <a:sym typeface="+mn-ea"/>
              </a:rPr>
              <a:t>　违反党的优良传统和工作惯例等党的规矩，在政治上造成不良影响</a:t>
            </a:r>
            <a:r>
              <a:rPr lang="zh-CN" altLang="en-US" sz="1600" b="1" dirty="0">
                <a:solidFill>
                  <a:srgbClr val="C00000"/>
                </a:solidFill>
                <a:latin typeface="微软雅黑" panose="020B0503020204020204" charset="-122"/>
                <a:ea typeface="微软雅黑" panose="020B0503020204020204" charset="-122"/>
                <a:sym typeface="+mn-ea"/>
              </a:rPr>
              <a:t>或者严重后果</a:t>
            </a:r>
            <a:r>
              <a:rPr lang="zh-CN" altLang="en-US" sz="1600" dirty="0">
                <a:latin typeface="微软雅黑" panose="020B0503020204020204" charset="-122"/>
                <a:ea typeface="微软雅黑" panose="020B0503020204020204" charset="-122"/>
                <a:sym typeface="+mn-ea"/>
              </a:rPr>
              <a:t>的，给予警告或者严重警告处分；情节较重的，给予撤销党内职务或者留党察看处分；情节严重的，给予开除党籍处分。</a:t>
            </a:r>
            <a:endParaRPr lang="zh-CN" altLang="en-US" sz="1600" dirty="0">
              <a:latin typeface="微软雅黑" panose="020B0503020204020204" charset="-122"/>
              <a:ea typeface="微软雅黑" panose="020B0503020204020204"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44" name="Line 6"/>
          <p:cNvSpPr>
            <a:spLocks noChangeShapeType="1"/>
          </p:cNvSpPr>
          <p:nvPr>
            <p:custDataLst>
              <p:tags r:id="rId2"/>
            </p:custDataLst>
          </p:nvPr>
        </p:nvSpPr>
        <p:spPr bwMode="auto">
          <a:xfrm>
            <a:off x="2012315" y="1880235"/>
            <a:ext cx="24765" cy="4163060"/>
          </a:xfrm>
          <a:prstGeom prst="line">
            <a:avLst/>
          </a:prstGeom>
          <a:noFill/>
          <a:ln w="9525" cap="flat">
            <a:solidFill>
              <a:srgbClr val="716F6E"/>
            </a:solidFill>
            <a:prstDash val="dash"/>
            <a:miter lim="800000"/>
            <a:headEnd type="none" w="med" len="med"/>
            <a:tailEnd type="oval"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nvGrpSpPr>
          <p:cNvPr id="3" name="组合 2"/>
          <p:cNvGrpSpPr/>
          <p:nvPr>
            <p:custDataLst>
              <p:tags r:id="rId3"/>
            </p:custDataLst>
          </p:nvPr>
        </p:nvGrpSpPr>
        <p:grpSpPr>
          <a:xfrm>
            <a:off x="1931755" y="2173573"/>
            <a:ext cx="216694" cy="216694"/>
            <a:chOff x="957263" y="3209925"/>
            <a:chExt cx="288925" cy="288925"/>
          </a:xfrm>
        </p:grpSpPr>
        <p:sp>
          <p:nvSpPr>
            <p:cNvPr id="4" name="Oval 15"/>
            <p:cNvSpPr>
              <a:spLocks noChangeArrowheads="1"/>
            </p:cNvSpPr>
            <p:nvPr>
              <p:custDataLst>
                <p:tags r:id="rId4"/>
              </p:custDataLst>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sp>
          <p:nvSpPr>
            <p:cNvPr id="7" name="Freeform 16"/>
            <p:cNvSpPr/>
            <p:nvPr>
              <p:custDataLst>
                <p:tags r:id="rId5"/>
              </p:custDataLst>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grpSp>
      <p:sp>
        <p:nvSpPr>
          <p:cNvPr id="2" name="Text Box 18"/>
          <p:cNvSpPr txBox="1">
            <a:spLocks noChangeArrowheads="1"/>
          </p:cNvSpPr>
          <p:nvPr>
            <p:custDataLst>
              <p:tags r:id="rId6"/>
            </p:custDataLst>
          </p:nvPr>
        </p:nvSpPr>
        <p:spPr bwMode="auto">
          <a:xfrm>
            <a:off x="535305" y="2418080"/>
            <a:ext cx="1507490" cy="337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solidFill>
                  <a:schemeClr val="tx1">
                    <a:lumMod val="65000"/>
                    <a:lumOff val="35000"/>
                  </a:schemeClr>
                </a:solidFill>
                <a:latin typeface="微软雅黑" panose="020B0503020204020204" charset="-122"/>
                <a:ea typeface="微软雅黑" panose="020B0503020204020204" charset="-122"/>
              </a:rPr>
              <a:t>1997</a:t>
            </a:r>
            <a:r>
              <a:rPr lang="zh-CN" altLang="en-US" sz="1600" dirty="0">
                <a:solidFill>
                  <a:schemeClr val="tx1">
                    <a:lumMod val="65000"/>
                    <a:lumOff val="35000"/>
                  </a:schemeClr>
                </a:solidFill>
                <a:latin typeface="微软雅黑" panose="020B0503020204020204" charset="-122"/>
                <a:ea typeface="微软雅黑" panose="020B0503020204020204" charset="-122"/>
              </a:rPr>
              <a:t>年</a:t>
            </a:r>
            <a:r>
              <a:rPr lang="en-US" sz="1600" dirty="0">
                <a:solidFill>
                  <a:schemeClr val="tx1">
                    <a:lumMod val="65000"/>
                    <a:lumOff val="35000"/>
                  </a:schemeClr>
                </a:solidFill>
                <a:latin typeface="微软雅黑" panose="020B0503020204020204" charset="-122"/>
                <a:ea typeface="微软雅黑" panose="020B0503020204020204" charset="-122"/>
              </a:rPr>
              <a:t>2</a:t>
            </a:r>
            <a:r>
              <a:rPr lang="zh-CN" altLang="en-US" sz="1600" dirty="0">
                <a:solidFill>
                  <a:schemeClr val="tx1">
                    <a:lumMod val="65000"/>
                    <a:lumOff val="35000"/>
                  </a:schemeClr>
                </a:solidFill>
                <a:latin typeface="微软雅黑" panose="020B0503020204020204" charset="-122"/>
                <a:ea typeface="微软雅黑" panose="020B0503020204020204" charset="-122"/>
              </a:rPr>
              <a:t>月</a:t>
            </a:r>
            <a:endParaRPr lang="zh-CN" altLang="en-US" sz="1600" dirty="0">
              <a:solidFill>
                <a:schemeClr val="tx1">
                  <a:lumMod val="65000"/>
                  <a:lumOff val="35000"/>
                </a:schemeClr>
              </a:solidFill>
              <a:latin typeface="微软雅黑" panose="020B0503020204020204" charset="-122"/>
              <a:ea typeface="微软雅黑" panose="020B0503020204020204" charset="-122"/>
            </a:endParaRPr>
          </a:p>
        </p:txBody>
      </p:sp>
      <p:sp>
        <p:nvSpPr>
          <p:cNvPr id="9" name="Text Box 18"/>
          <p:cNvSpPr txBox="1">
            <a:spLocks noChangeArrowheads="1"/>
          </p:cNvSpPr>
          <p:nvPr>
            <p:custDataLst>
              <p:tags r:id="rId7"/>
            </p:custDataLst>
          </p:nvPr>
        </p:nvSpPr>
        <p:spPr bwMode="auto">
          <a:xfrm>
            <a:off x="2218690" y="1880235"/>
            <a:ext cx="6151880" cy="1861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defPPr>
              <a:defRPr lang="zh-CN"/>
            </a:defPPr>
            <a:lvl1pPr algn="just">
              <a:defRPr>
                <a:solidFill>
                  <a:schemeClr val="bg1"/>
                </a:solidFill>
                <a:latin typeface="微软雅黑" panose="020B0503020204020204" charset="-122"/>
                <a:ea typeface="微软雅黑" panose="020B0503020204020204" charset="-122"/>
              </a:defRPr>
            </a:lvl1pPr>
          </a:lstStyle>
          <a:p>
            <a:pPr indent="457200" fontAlgn="auto">
              <a:lnSpc>
                <a:spcPct val="180000"/>
              </a:lnSpc>
              <a:spcBef>
                <a:spcPts val="0"/>
              </a:spcBef>
              <a:spcAft>
                <a:spcPts val="0"/>
              </a:spcAft>
            </a:pPr>
            <a:r>
              <a:rPr dirty="0">
                <a:solidFill>
                  <a:schemeClr val="tx1"/>
                </a:solidFill>
                <a:cs typeface="阿里巴巴普惠体 B" panose="00020600040101010101" pitchFamily="18" charset="-122"/>
                <a:sym typeface="+mn-ea"/>
              </a:rPr>
              <a:t>中央印发</a:t>
            </a:r>
            <a:r>
              <a:rPr b="1" dirty="0">
                <a:solidFill>
                  <a:schemeClr val="accent1"/>
                </a:solidFill>
                <a:cs typeface="阿里巴巴普惠体 B" panose="00020600040101010101" pitchFamily="18" charset="-122"/>
                <a:sym typeface="+mn-ea"/>
              </a:rPr>
              <a:t>《中国共产党纪律处分条例（试行）》</a:t>
            </a:r>
            <a:r>
              <a:rPr dirty="0">
                <a:solidFill>
                  <a:schemeClr val="tx1"/>
                </a:solidFill>
                <a:cs typeface="阿里巴巴普惠体 B" panose="00020600040101010101" pitchFamily="18" charset="-122"/>
                <a:sym typeface="+mn-ea"/>
              </a:rPr>
              <a:t>，</a:t>
            </a:r>
            <a:r>
              <a:rPr lang="zh-CN" dirty="0">
                <a:solidFill>
                  <a:schemeClr val="tx1"/>
                </a:solidFill>
                <a:cs typeface="阿里巴巴普惠体 B" panose="00020600040101010101" pitchFamily="18" charset="-122"/>
                <a:sym typeface="+mn-ea"/>
              </a:rPr>
              <a:t>这是</a:t>
            </a:r>
            <a:r>
              <a:rPr lang="zh-CN" b="1" dirty="0">
                <a:solidFill>
                  <a:schemeClr val="accent1"/>
                </a:solidFill>
                <a:cs typeface="阿里巴巴普惠体 B" panose="00020600040101010101" pitchFamily="18" charset="-122"/>
                <a:sym typeface="+mn-ea"/>
              </a:rPr>
              <a:t>第一部</a:t>
            </a:r>
            <a:r>
              <a:rPr dirty="0">
                <a:solidFill>
                  <a:schemeClr val="tx1"/>
                </a:solidFill>
                <a:cs typeface="阿里巴巴普惠体 B" panose="00020600040101010101" pitchFamily="18" charset="-122"/>
                <a:sym typeface="+mn-ea"/>
              </a:rPr>
              <a:t>全面系统的党的纪律处分规定。试行条例共172条，规定了</a:t>
            </a:r>
            <a:r>
              <a:rPr b="1" dirty="0">
                <a:solidFill>
                  <a:schemeClr val="accent1"/>
                </a:solidFill>
                <a:cs typeface="阿里巴巴普惠体 B" panose="00020600040101010101" pitchFamily="18" charset="-122"/>
                <a:sym typeface="+mn-ea"/>
              </a:rPr>
              <a:t>七类</a:t>
            </a:r>
            <a:r>
              <a:rPr dirty="0">
                <a:solidFill>
                  <a:schemeClr val="tx1"/>
                </a:solidFill>
                <a:cs typeface="阿里巴巴普惠体 B" panose="00020600040101010101" pitchFamily="18" charset="-122"/>
                <a:sym typeface="+mn-ea"/>
              </a:rPr>
              <a:t>违反党的纪律的错误情形</a:t>
            </a:r>
            <a:r>
              <a:rPr lang="zh-CN" dirty="0">
                <a:solidFill>
                  <a:schemeClr val="tx1"/>
                </a:solidFill>
                <a:cs typeface="阿里巴巴普惠体 B" panose="00020600040101010101" pitchFamily="18" charset="-122"/>
                <a:sym typeface="+mn-ea"/>
              </a:rPr>
              <a:t>。</a:t>
            </a:r>
            <a:endParaRPr lang="zh-CN" altLang="en-US" dirty="0">
              <a:solidFill>
                <a:schemeClr val="tx1">
                  <a:lumMod val="65000"/>
                  <a:lumOff val="35000"/>
                </a:schemeClr>
              </a:solidFill>
            </a:endParaRPr>
          </a:p>
        </p:txBody>
      </p:sp>
      <p:sp>
        <p:nvSpPr>
          <p:cNvPr id="5" name="矩形 4"/>
          <p:cNvSpPr/>
          <p:nvPr>
            <p:custDataLst>
              <p:tags r:id="rId8"/>
            </p:custDataLst>
          </p:nvPr>
        </p:nvSpPr>
        <p:spPr>
          <a:xfrm>
            <a:off x="822609" y="2130980"/>
            <a:ext cx="1089660" cy="3371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b="1" dirty="0">
                <a:solidFill>
                  <a:srgbClr val="C00000"/>
                </a:solidFill>
                <a:latin typeface="微软雅黑" panose="020B0503020204020204" charset="-122"/>
                <a:ea typeface="微软雅黑" panose="020B0503020204020204" charset="-122"/>
              </a:rPr>
              <a:t>1997</a:t>
            </a:r>
            <a:r>
              <a:rPr lang="zh-CN" altLang="en-US" sz="1600" b="1" dirty="0">
                <a:solidFill>
                  <a:srgbClr val="C00000"/>
                </a:solidFill>
                <a:latin typeface="微软雅黑" panose="020B0503020204020204" charset="-122"/>
                <a:ea typeface="微软雅黑" panose="020B0503020204020204" charset="-122"/>
              </a:rPr>
              <a:t>年版</a:t>
            </a:r>
            <a:endParaRPr lang="zh-CN" altLang="en-US" sz="1600" b="1" dirty="0">
              <a:solidFill>
                <a:srgbClr val="C00000"/>
              </a:solidFill>
              <a:latin typeface="微软雅黑" panose="020B0503020204020204" charset="-122"/>
              <a:ea typeface="微软雅黑" panose="020B0503020204020204" charset="-122"/>
            </a:endParaRPr>
          </a:p>
        </p:txBody>
      </p:sp>
      <p:grpSp>
        <p:nvGrpSpPr>
          <p:cNvPr id="13" name="组合 12"/>
          <p:cNvGrpSpPr/>
          <p:nvPr>
            <p:custDataLst>
              <p:tags r:id="rId9"/>
            </p:custDataLst>
          </p:nvPr>
        </p:nvGrpSpPr>
        <p:grpSpPr>
          <a:xfrm>
            <a:off x="1931755" y="4998846"/>
            <a:ext cx="216694" cy="216694"/>
            <a:chOff x="957263" y="3209925"/>
            <a:chExt cx="288925" cy="288925"/>
          </a:xfrm>
        </p:grpSpPr>
        <p:sp>
          <p:nvSpPr>
            <p:cNvPr id="14" name="Oval 15"/>
            <p:cNvSpPr>
              <a:spLocks noChangeArrowheads="1"/>
            </p:cNvSpPr>
            <p:nvPr>
              <p:custDataLst>
                <p:tags r:id="rId10"/>
              </p:custDataLst>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sp>
          <p:nvSpPr>
            <p:cNvPr id="16" name="Freeform 16"/>
            <p:cNvSpPr/>
            <p:nvPr>
              <p:custDataLst>
                <p:tags r:id="rId11"/>
              </p:custDataLst>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grpSp>
      <p:sp>
        <p:nvSpPr>
          <p:cNvPr id="17" name="Text Box 18"/>
          <p:cNvSpPr txBox="1">
            <a:spLocks noChangeArrowheads="1"/>
          </p:cNvSpPr>
          <p:nvPr>
            <p:custDataLst>
              <p:tags r:id="rId12"/>
            </p:custDataLst>
          </p:nvPr>
        </p:nvSpPr>
        <p:spPr bwMode="auto">
          <a:xfrm>
            <a:off x="535305" y="5243195"/>
            <a:ext cx="1550670" cy="337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a:solidFill>
                  <a:schemeClr val="tx1">
                    <a:lumMod val="65000"/>
                    <a:lumOff val="35000"/>
                  </a:schemeClr>
                </a:solidFill>
                <a:latin typeface="微软雅黑" panose="020B0503020204020204" charset="-122"/>
                <a:ea typeface="微软雅黑" panose="020B0503020204020204" charset="-122"/>
              </a:rPr>
              <a:t>2003</a:t>
            </a:r>
            <a:r>
              <a:rPr lang="zh-CN" altLang="en-US" sz="1600">
                <a:solidFill>
                  <a:schemeClr val="tx1">
                    <a:lumMod val="65000"/>
                    <a:lumOff val="35000"/>
                  </a:schemeClr>
                </a:solidFill>
                <a:latin typeface="微软雅黑" panose="020B0503020204020204" charset="-122"/>
                <a:ea typeface="微软雅黑" panose="020B0503020204020204" charset="-122"/>
              </a:rPr>
              <a:t>年</a:t>
            </a:r>
            <a:r>
              <a:rPr lang="en-US" altLang="zh-CN" sz="1600">
                <a:solidFill>
                  <a:schemeClr val="tx1">
                    <a:lumMod val="65000"/>
                    <a:lumOff val="35000"/>
                  </a:schemeClr>
                </a:solidFill>
                <a:latin typeface="微软雅黑" panose="020B0503020204020204" charset="-122"/>
                <a:ea typeface="微软雅黑" panose="020B0503020204020204" charset="-122"/>
              </a:rPr>
              <a:t>12</a:t>
            </a:r>
            <a:r>
              <a:rPr lang="zh-CN" altLang="en-US" sz="1600">
                <a:solidFill>
                  <a:schemeClr val="tx1">
                    <a:lumMod val="65000"/>
                    <a:lumOff val="35000"/>
                  </a:schemeClr>
                </a:solidFill>
                <a:latin typeface="微软雅黑" panose="020B0503020204020204" charset="-122"/>
                <a:ea typeface="微软雅黑" panose="020B0503020204020204" charset="-122"/>
              </a:rPr>
              <a:t>月</a:t>
            </a:r>
            <a:endParaRPr lang="zh-CN" altLang="en-US" sz="1600" dirty="0">
              <a:solidFill>
                <a:schemeClr val="tx1">
                  <a:lumMod val="65000"/>
                  <a:lumOff val="35000"/>
                </a:schemeClr>
              </a:solidFill>
              <a:latin typeface="微软雅黑" panose="020B0503020204020204" charset="-122"/>
              <a:ea typeface="微软雅黑" panose="020B0503020204020204" charset="-122"/>
            </a:endParaRPr>
          </a:p>
        </p:txBody>
      </p:sp>
      <p:sp>
        <p:nvSpPr>
          <p:cNvPr id="69" name="Text Box 18"/>
          <p:cNvSpPr txBox="1">
            <a:spLocks noChangeArrowheads="1"/>
          </p:cNvSpPr>
          <p:nvPr>
            <p:custDataLst>
              <p:tags r:id="rId13"/>
            </p:custDataLst>
          </p:nvPr>
        </p:nvSpPr>
        <p:spPr bwMode="auto">
          <a:xfrm>
            <a:off x="2149475" y="4571365"/>
            <a:ext cx="6158230" cy="1087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lgn="just">
              <a:defRPr>
                <a:solidFill>
                  <a:schemeClr val="bg1"/>
                </a:solidFill>
                <a:latin typeface="微软雅黑" panose="020B0503020204020204" charset="-122"/>
                <a:ea typeface="微软雅黑" panose="020B0503020204020204" charset="-122"/>
              </a:defRPr>
            </a:lvl1pPr>
          </a:lstStyle>
          <a:p>
            <a:pPr indent="457200" algn="just">
              <a:lnSpc>
                <a:spcPct val="180000"/>
              </a:lnSpc>
              <a:spcBef>
                <a:spcPts val="0"/>
              </a:spcBef>
              <a:spcAft>
                <a:spcPts val="0"/>
              </a:spcAft>
              <a:buClrTx/>
              <a:buSzTx/>
              <a:buFontTx/>
            </a:pPr>
            <a:r>
              <a:rPr b="1" dirty="0">
                <a:solidFill>
                  <a:schemeClr val="accent1"/>
                </a:solidFill>
                <a:cs typeface="阿里巴巴普惠体 B" panose="00020600040101010101" pitchFamily="18" charset="-122"/>
                <a:sym typeface="+mn-ea"/>
              </a:rPr>
              <a:t>《中国共产党纪律处分条例》正式印发</a:t>
            </a:r>
            <a:r>
              <a:rPr dirty="0">
                <a:solidFill>
                  <a:schemeClr val="tx1"/>
                </a:solidFill>
                <a:cs typeface="阿里巴巴普惠体 B" panose="00020600040101010101" pitchFamily="18" charset="-122"/>
                <a:sym typeface="+mn-ea"/>
              </a:rPr>
              <a:t>，共178条，将违纪种类分为</a:t>
            </a:r>
            <a:r>
              <a:rPr b="1" dirty="0">
                <a:solidFill>
                  <a:schemeClr val="accent1"/>
                </a:solidFill>
                <a:cs typeface="阿里巴巴普惠体 B" panose="00020600040101010101" pitchFamily="18" charset="-122"/>
                <a:sym typeface="+mn-ea"/>
              </a:rPr>
              <a:t>十类</a:t>
            </a:r>
            <a:r>
              <a:rPr dirty="0">
                <a:solidFill>
                  <a:schemeClr val="tx1"/>
                </a:solidFill>
                <a:cs typeface="阿里巴巴普惠体 B" panose="00020600040101010101" pitchFamily="18" charset="-122"/>
                <a:sym typeface="+mn-ea"/>
              </a:rPr>
              <a:t>。</a:t>
            </a:r>
            <a:endParaRPr dirty="0">
              <a:solidFill>
                <a:schemeClr val="tx1"/>
              </a:solidFill>
              <a:cs typeface="阿里巴巴普惠体 B" panose="00020600040101010101" pitchFamily="18" charset="-122"/>
            </a:endParaRPr>
          </a:p>
        </p:txBody>
      </p:sp>
      <p:sp>
        <p:nvSpPr>
          <p:cNvPr id="18" name="矩形 17"/>
          <p:cNvSpPr/>
          <p:nvPr>
            <p:custDataLst>
              <p:tags r:id="rId14"/>
            </p:custDataLst>
          </p:nvPr>
        </p:nvSpPr>
        <p:spPr>
          <a:xfrm>
            <a:off x="713389" y="4956254"/>
            <a:ext cx="1198880" cy="3371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b="1">
                <a:solidFill>
                  <a:srgbClr val="C00000"/>
                </a:solidFill>
                <a:latin typeface="微软雅黑" panose="020B0503020204020204" charset="-122"/>
                <a:ea typeface="微软雅黑" panose="020B0503020204020204" charset="-122"/>
              </a:rPr>
              <a:t>2003</a:t>
            </a:r>
            <a:r>
              <a:rPr lang="zh-CN" altLang="en-US" sz="1600" b="1">
                <a:solidFill>
                  <a:srgbClr val="C00000"/>
                </a:solidFill>
                <a:latin typeface="微软雅黑" panose="020B0503020204020204" charset="-122"/>
                <a:ea typeface="微软雅黑" panose="020B0503020204020204" charset="-122"/>
              </a:rPr>
              <a:t>年版</a:t>
            </a:r>
            <a:endParaRPr lang="zh-CN" altLang="en-US" sz="1600" b="1" dirty="0">
              <a:solidFill>
                <a:srgbClr val="C00000"/>
              </a:solidFill>
              <a:latin typeface="微软雅黑" panose="020B0503020204020204" charset="-122"/>
              <a:ea typeface="微软雅黑" panose="020B0503020204020204" charset="-122"/>
            </a:endParaRPr>
          </a:p>
        </p:txBody>
      </p:sp>
      <p:pic>
        <p:nvPicPr>
          <p:cNvPr id="19" name="图片 18"/>
          <p:cNvPicPr>
            <a:picLocks noChangeAspect="1"/>
          </p:cNvPicPr>
          <p:nvPr/>
        </p:nvPicPr>
        <p:blipFill>
          <a:blip r:embed="rId15"/>
          <a:srcRect/>
          <a:stretch>
            <a:fillRect/>
          </a:stretch>
        </p:blipFill>
        <p:spPr>
          <a:xfrm>
            <a:off x="8545830" y="1701165"/>
            <a:ext cx="3251835" cy="2040890"/>
          </a:xfrm>
          <a:prstGeom prst="rect">
            <a:avLst/>
          </a:prstGeom>
        </p:spPr>
      </p:pic>
      <p:pic>
        <p:nvPicPr>
          <p:cNvPr id="24" name="图片 23"/>
          <p:cNvPicPr>
            <a:picLocks noChangeAspect="1"/>
          </p:cNvPicPr>
          <p:nvPr/>
        </p:nvPicPr>
        <p:blipFill>
          <a:blip r:embed="rId16"/>
          <a:stretch>
            <a:fillRect/>
          </a:stretch>
        </p:blipFill>
        <p:spPr>
          <a:xfrm>
            <a:off x="8545830" y="4131945"/>
            <a:ext cx="3239135" cy="2125980"/>
          </a:xfrm>
          <a:prstGeom prst="rect">
            <a:avLst/>
          </a:prstGeom>
        </p:spPr>
      </p:pic>
      <p:cxnSp>
        <p:nvCxnSpPr>
          <p:cNvPr id="27" name="直接连接符 26"/>
          <p:cNvCxnSpPr/>
          <p:nvPr/>
        </p:nvCxnSpPr>
        <p:spPr>
          <a:xfrm flipV="1">
            <a:off x="581025" y="3929380"/>
            <a:ext cx="11216640" cy="1524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grpSp>
        <p:nvGrpSpPr>
          <p:cNvPr id="29" name="组合 28"/>
          <p:cNvGrpSpPr/>
          <p:nvPr/>
        </p:nvGrpSpPr>
        <p:grpSpPr>
          <a:xfrm>
            <a:off x="2756535" y="559435"/>
            <a:ext cx="6747510" cy="491490"/>
            <a:chOff x="2984183" y="559450"/>
            <a:chExt cx="6230145" cy="491490"/>
          </a:xfrm>
        </p:grpSpPr>
        <p:sp>
          <p:nvSpPr>
            <p:cNvPr id="30" name="文本框 29"/>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《条例》制修订历史</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31" name="组合 30"/>
            <p:cNvGrpSpPr/>
            <p:nvPr/>
          </p:nvGrpSpPr>
          <p:grpSpPr>
            <a:xfrm>
              <a:off x="2984183" y="636981"/>
              <a:ext cx="6230145" cy="295763"/>
              <a:chOff x="3014663" y="644601"/>
              <a:chExt cx="6230145" cy="295763"/>
            </a:xfrm>
          </p:grpSpPr>
          <p:grpSp>
            <p:nvGrpSpPr>
              <p:cNvPr id="32" name="组合 31"/>
              <p:cNvGrpSpPr/>
              <p:nvPr/>
            </p:nvGrpSpPr>
            <p:grpSpPr>
              <a:xfrm>
                <a:off x="3014663" y="644601"/>
                <a:ext cx="1681163" cy="295763"/>
                <a:chOff x="-131458" y="-2239660"/>
                <a:chExt cx="1893224" cy="333070"/>
              </a:xfrm>
            </p:grpSpPr>
            <p:sp>
              <p:nvSpPr>
                <p:cNvPr id="33"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34" name="直接连接符 33"/>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flipH="1">
                <a:off x="7563645" y="644601"/>
                <a:ext cx="1681163" cy="295763"/>
                <a:chOff x="-131458" y="-2239660"/>
                <a:chExt cx="1893224" cy="333070"/>
              </a:xfrm>
            </p:grpSpPr>
            <p:sp>
              <p:nvSpPr>
                <p:cNvPr id="36"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37" name="直接连接符 36"/>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nvSpPr>
        <p:spPr>
          <a:xfrm>
            <a:off x="656590" y="1105535"/>
            <a:ext cx="11024235" cy="4772025"/>
          </a:xfrm>
          <a:prstGeom prst="rect">
            <a:avLst/>
          </a:prstGeom>
        </p:spPr>
        <p:txBody>
          <a:bodyPr wrap="square">
            <a:spAutoFit/>
          </a:bodyPr>
          <a:p>
            <a:pPr algn="l">
              <a:lnSpc>
                <a:spcPct val="120000"/>
              </a:lnSpc>
              <a:buClrTx/>
              <a:buSzTx/>
              <a:buFontTx/>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tx1"/>
                </a:solidFill>
                <a:latin typeface="微软雅黑" panose="020B0503020204020204" charset="-122"/>
                <a:ea typeface="微软雅黑" panose="020B0503020204020204" charset="-122"/>
                <a:sym typeface="+mn-ea"/>
              </a:rPr>
              <a:t>相关案例</a:t>
            </a:r>
            <a:r>
              <a:rPr lang="zh-CN" altLang="en-US" sz="1600" dirty="0">
                <a:solidFill>
                  <a:schemeClr val="tx1"/>
                </a:solidFill>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1200"/>
              </a:spcBef>
              <a:spcAft>
                <a:spcPts val="0"/>
              </a:spcAft>
              <a:buClrTx/>
              <a:buSzTx/>
              <a:buFontTx/>
            </a:pPr>
            <a:r>
              <a:rPr lang="zh-CN" altLang="en-US" sz="1600"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sym typeface="+mn-ea"/>
              </a:rPr>
              <a:t>1.</a:t>
            </a:r>
            <a:r>
              <a:rPr lang="zh-CN" altLang="en-US" sz="1400" dirty="0">
                <a:latin typeface="微软雅黑" panose="020B0503020204020204" charset="-122"/>
                <a:ea typeface="微软雅黑" panose="020B0503020204020204" charset="-122"/>
                <a:sym typeface="+mn-ea"/>
              </a:rPr>
              <a:t>湘潭大学某教师成某违反政治纪律问题。2017年以来，成某在两门全校公共选修课的授课中，插播引用国外媒体大量不实资料图片和报道，</a:t>
            </a:r>
            <a:r>
              <a:rPr lang="zh-CN" altLang="en-US" sz="1400" b="1" dirty="0">
                <a:solidFill>
                  <a:srgbClr val="C00000"/>
                </a:solidFill>
                <a:latin typeface="微软雅黑" panose="020B0503020204020204" charset="-122"/>
                <a:ea typeface="微软雅黑" panose="020B0503020204020204" charset="-122"/>
                <a:sym typeface="+mn-ea"/>
              </a:rPr>
              <a:t>发表了一系列丑化党和国家领导人形象、曲解党和国家政策、诋毁英雄模范人物等不当和错误言论</a:t>
            </a:r>
            <a:r>
              <a:rPr lang="zh-CN" altLang="en-US" sz="1400" dirty="0">
                <a:latin typeface="微软雅黑" panose="020B0503020204020204" charset="-122"/>
                <a:ea typeface="微软雅黑" panose="020B0503020204020204" charset="-122"/>
                <a:sym typeface="+mn-ea"/>
              </a:rPr>
              <a:t>，严重违反政治纪律，造成了严重不良影响。成某受到留党察看二年、工资等级由专技10级降低至专技12级的处分。</a:t>
            </a:r>
            <a:endParaRPr lang="zh-CN" altLang="en-US" sz="1400" dirty="0">
              <a:latin typeface="微软雅黑" panose="020B0503020204020204" charset="-122"/>
              <a:ea typeface="微软雅黑" panose="020B0503020204020204" charset="-122"/>
              <a:sym typeface="+mn-ea"/>
            </a:endParaRPr>
          </a:p>
          <a:p>
            <a:pPr>
              <a:lnSpc>
                <a:spcPct val="150000"/>
              </a:lnSpc>
              <a:spcBef>
                <a:spcPts val="1200"/>
              </a:spcBef>
              <a:spcAft>
                <a:spcPts val="0"/>
              </a:spcAft>
            </a:pPr>
            <a:r>
              <a:rPr lang="zh-CN" altLang="en-US" sz="1400" dirty="0">
                <a:latin typeface="微软雅黑" panose="020B0503020204020204" charset="-122"/>
                <a:ea typeface="微软雅黑" panose="020B0503020204020204" charset="-122"/>
                <a:sym typeface="+mn-ea"/>
              </a:rPr>
              <a:t> </a:t>
            </a:r>
            <a:r>
              <a:rPr lang="en-US" altLang="zh-CN" sz="1400" dirty="0">
                <a:latin typeface="微软雅黑" panose="020B0503020204020204" charset="-122"/>
                <a:ea typeface="微软雅黑" panose="020B0503020204020204" charset="-122"/>
                <a:sym typeface="+mn-ea"/>
              </a:rPr>
              <a:t>      2.</a:t>
            </a:r>
            <a:r>
              <a:rPr lang="zh-CN" altLang="en-US" sz="1400" dirty="0">
                <a:latin typeface="微软雅黑" panose="020B0503020204020204" charset="-122"/>
                <a:ea typeface="微软雅黑" panose="020B0503020204020204" charset="-122"/>
                <a:sym typeface="+mn-ea"/>
              </a:rPr>
              <a:t>某直属高校光华管理学院教授虞某私自携带政治有害出版物入境问题。2016年4月，虞某、涂某等5人前往台湾参加学术交流活动。期间，虞某出于个人兴趣在台北某书店</a:t>
            </a:r>
            <a:r>
              <a:rPr lang="zh-CN" altLang="en-US" sz="1400" b="1" dirty="0">
                <a:solidFill>
                  <a:srgbClr val="C00000"/>
                </a:solidFill>
                <a:latin typeface="微软雅黑" panose="020B0503020204020204" charset="-122"/>
                <a:ea typeface="微软雅黑" panose="020B0503020204020204" charset="-122"/>
                <a:sym typeface="+mn-ea"/>
              </a:rPr>
              <a:t>购买了一些涉及政治人物和政治事件的图书并带回境内</a:t>
            </a:r>
            <a:r>
              <a:rPr lang="zh-CN" altLang="en-US" sz="1400" dirty="0">
                <a:latin typeface="微软雅黑" panose="020B0503020204020204" charset="-122"/>
                <a:ea typeface="微软雅黑" panose="020B0503020204020204" charset="-122"/>
                <a:sym typeface="+mn-ea"/>
              </a:rPr>
              <a:t>。2017年4月，虞某受到党内警告处分。</a:t>
            </a:r>
            <a:endParaRPr lang="zh-CN" altLang="en-US" sz="1400" dirty="0">
              <a:latin typeface="微软雅黑" panose="020B0503020204020204" charset="-122"/>
              <a:ea typeface="微软雅黑" panose="020B0503020204020204" charset="-122"/>
              <a:sym typeface="+mn-ea"/>
            </a:endParaRPr>
          </a:p>
          <a:p>
            <a:pPr>
              <a:lnSpc>
                <a:spcPct val="150000"/>
              </a:lnSpc>
              <a:spcBef>
                <a:spcPts val="1200"/>
              </a:spcBef>
              <a:spcAft>
                <a:spcPts val="0"/>
              </a:spcAft>
            </a:pPr>
            <a:r>
              <a:rPr lang="en-US" altLang="zh-CN" sz="1400" dirty="0">
                <a:latin typeface="微软雅黑" panose="020B0503020204020204" charset="-122"/>
                <a:ea typeface="微软雅黑" panose="020B0503020204020204" charset="-122"/>
                <a:sym typeface="+mn-ea"/>
              </a:rPr>
              <a:t>       3.</a:t>
            </a:r>
            <a:r>
              <a:rPr lang="zh-CN" altLang="en-US" sz="1400" dirty="0">
                <a:latin typeface="微软雅黑" panose="020B0503020204020204" charset="-122"/>
                <a:ea typeface="微软雅黑" panose="020B0503020204020204" charset="-122"/>
                <a:sym typeface="+mn-ea"/>
              </a:rPr>
              <a:t>沈阳音乐学院原党委书记董亲学被开除党籍和公职。经查，董亲学丧失理想信念，背弃初心使命，</a:t>
            </a:r>
            <a:r>
              <a:rPr lang="zh-CN" altLang="en-US" sz="1400" b="1" dirty="0">
                <a:solidFill>
                  <a:srgbClr val="C00000"/>
                </a:solidFill>
                <a:latin typeface="微软雅黑" panose="020B0503020204020204" charset="-122"/>
                <a:ea typeface="微软雅黑" panose="020B0503020204020204" charset="-122"/>
                <a:sym typeface="+mn-ea"/>
              </a:rPr>
              <a:t>违反政治纪律和政治规矩，私藏、阅看有严重政治问题书籍，</a:t>
            </a:r>
            <a:r>
              <a:rPr lang="zh-CN" altLang="en-US" sz="1400" dirty="0">
                <a:latin typeface="微软雅黑" panose="020B0503020204020204" charset="-122"/>
                <a:ea typeface="微软雅黑" panose="020B0503020204020204" charset="-122"/>
                <a:sym typeface="+mn-ea"/>
              </a:rPr>
              <a:t>干扰巡视工作、转移隐匿证据，对抗组织审查，长期搞迷信活动，花费巨资意图“搭天线”谋求职务晋升；无视中央八项规定精神，违规收受礼品礼金；违反组织原则，不按规定报告个人有关事项，在组织函询时不如实说明问题，在干部选拔任用工作中为他人谋取利益；违规核销费用，在招标过程中与投标人串通，违规干预和插手工程项目承发包，破坏营商环境；纪法底线失守，利用职务上的便利以及职权或者地位形成的便利条件，为他人在职务晋升、工程承揽等方面谋取利益，非法收受巨额财物。决定给予董亲学开除党籍处分；由辽宁省监委给予其开除公职处分；收缴其违纪违法所得；将其涉嫌犯罪问题移送检察机关依法审查起诉，所涉财物一并移送。</a:t>
            </a:r>
            <a:endParaRPr lang="zh-CN" altLang="en-US" sz="1400" dirty="0">
              <a:latin typeface="微软雅黑" panose="020B0503020204020204" charset="-122"/>
              <a:ea typeface="微软雅黑" panose="020B050302020402020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1938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组织纪律</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5" name="组合 44"/>
          <p:cNvGrpSpPr/>
          <p:nvPr/>
        </p:nvGrpSpPr>
        <p:grpSpPr>
          <a:xfrm rot="0">
            <a:off x="811530" y="1212850"/>
            <a:ext cx="10593070" cy="4982085"/>
            <a:chOff x="722744" y="2131490"/>
            <a:chExt cx="10592955" cy="3885259"/>
          </a:xfrm>
        </p:grpSpPr>
        <p:sp>
          <p:nvSpPr>
            <p:cNvPr id="47" name="矩形 46"/>
            <p:cNvSpPr/>
            <p:nvPr/>
          </p:nvSpPr>
          <p:spPr>
            <a:xfrm>
              <a:off x="722744" y="2131490"/>
              <a:ext cx="10592955" cy="819560"/>
            </a:xfrm>
            <a:prstGeom prst="rect">
              <a:avLst/>
            </a:prstGeom>
            <a:noFill/>
          </p:spPr>
          <p:txBody>
            <a:bodyPr wrap="square">
              <a:spAutoFit/>
            </a:bodyPr>
            <a:lstStyle/>
            <a:p>
              <a:pPr algn="just">
                <a:lnSpc>
                  <a:spcPct val="130000"/>
                </a:lnSpc>
                <a:buClrTx/>
                <a:buSzTx/>
                <a:buFontTx/>
              </a:pPr>
              <a:r>
                <a:rPr kumimoji="1"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组织纪律是规范和处理党的各级组织之间、党组织与党员之间以及党员与党员之间关系的行为规则，是维护党的集中统一、保持党的战斗力的重要</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保证。</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just">
                <a:lnSpc>
                  <a:spcPct val="130000"/>
                </a:lnSpc>
                <a:buClrTx/>
                <a:buSzTx/>
                <a:buFontTx/>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分则第七章是关于对违反组织纪律行为处分的规定，从第七十七条到第九十三条，共</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17</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48" name="组合 47"/>
            <p:cNvGrpSpPr/>
            <p:nvPr/>
          </p:nvGrpSpPr>
          <p:grpSpPr>
            <a:xfrm>
              <a:off x="808944" y="3042042"/>
              <a:ext cx="7558323" cy="1208946"/>
              <a:chOff x="808944" y="3042042"/>
              <a:chExt cx="7558323" cy="1208946"/>
            </a:xfrm>
          </p:grpSpPr>
          <p:grpSp>
            <p:nvGrpSpPr>
              <p:cNvPr id="59" name="组合 58"/>
              <p:cNvGrpSpPr/>
              <p:nvPr/>
            </p:nvGrpSpPr>
            <p:grpSpPr>
              <a:xfrm>
                <a:off x="808944" y="3099156"/>
                <a:ext cx="7558323" cy="1151832"/>
                <a:chOff x="808944" y="3099157"/>
                <a:chExt cx="7558323" cy="951258"/>
              </a:xfrm>
            </p:grpSpPr>
            <p:sp>
              <p:nvSpPr>
                <p:cNvPr id="63" name="矩形 62"/>
                <p:cNvSpPr/>
                <p:nvPr>
                  <p:custDataLst>
                    <p:tags r:id="rId2"/>
                  </p:custDataLst>
                </p:nvPr>
              </p:nvSpPr>
              <p:spPr>
                <a:xfrm>
                  <a:off x="808944" y="3099157"/>
                  <a:ext cx="323846" cy="944715"/>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83" name="矩形 82"/>
                <p:cNvSpPr/>
                <p:nvPr>
                  <p:custDataLst>
                    <p:tags r:id="rId3"/>
                  </p:custDataLst>
                </p:nvPr>
              </p:nvSpPr>
              <p:spPr>
                <a:xfrm>
                  <a:off x="1005792" y="3099157"/>
                  <a:ext cx="7361475" cy="951258"/>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1271062" y="3042042"/>
                <a:ext cx="6803951" cy="1076697"/>
                <a:chOff x="1185609" y="2925295"/>
                <a:chExt cx="6803951" cy="1076697"/>
              </a:xfrm>
            </p:grpSpPr>
            <p:sp>
              <p:nvSpPr>
                <p:cNvPr id="61" name="文本框 60"/>
                <p:cNvSpPr txBox="1"/>
                <p:nvPr>
                  <p:custDataLst>
                    <p:tags r:id="rId4"/>
                  </p:custDataLst>
                </p:nvPr>
              </p:nvSpPr>
              <p:spPr>
                <a:xfrm>
                  <a:off x="1185646" y="2925295"/>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本次调整</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62" name="矩形 61"/>
                <p:cNvSpPr/>
                <p:nvPr>
                  <p:custDataLst>
                    <p:tags r:id="rId5"/>
                  </p:custDataLst>
                </p:nvPr>
              </p:nvSpPr>
              <p:spPr>
                <a:xfrm>
                  <a:off x="1185609" y="3271078"/>
                  <a:ext cx="6803951" cy="730914"/>
                </a:xfrm>
                <a:prstGeom prst="rect">
                  <a:avLst/>
                </a:prstGeom>
                <a:noFill/>
              </p:spPr>
              <p:txBody>
                <a:bodyPr wrap="square">
                  <a:noAutofit/>
                </a:bodyPr>
                <a:lstStyle/>
                <a:p>
                  <a:pPr algn="just">
                    <a:lnSpc>
                      <a:spcPct val="150000"/>
                    </a:lnSpc>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增写</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2</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条，修改</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7</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条，从</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15</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条调整至</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17</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条。规定了对违反民主集中制原则、侵犯党员权利、违反组织工作原则、违规办理因私出国(境)证件和在国(境)外擅自脱离组织等行为的处分。</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nvGrpSpPr>
            <p:cNvPr id="49" name="组合 48"/>
            <p:cNvGrpSpPr/>
            <p:nvPr/>
          </p:nvGrpSpPr>
          <p:grpSpPr>
            <a:xfrm>
              <a:off x="808944" y="4359163"/>
              <a:ext cx="7558323" cy="1657586"/>
              <a:chOff x="808944" y="2828617"/>
              <a:chExt cx="7558323" cy="1657586"/>
            </a:xfrm>
          </p:grpSpPr>
          <p:grpSp>
            <p:nvGrpSpPr>
              <p:cNvPr id="53" name="组合 52"/>
              <p:cNvGrpSpPr/>
              <p:nvPr/>
            </p:nvGrpSpPr>
            <p:grpSpPr>
              <a:xfrm>
                <a:off x="808944" y="2860562"/>
                <a:ext cx="7558323" cy="1613358"/>
                <a:chOff x="808944" y="2902111"/>
                <a:chExt cx="7558323" cy="1332416"/>
              </a:xfrm>
            </p:grpSpPr>
            <p:sp>
              <p:nvSpPr>
                <p:cNvPr id="57" name="矩形 56"/>
                <p:cNvSpPr/>
                <p:nvPr>
                  <p:custDataLst>
                    <p:tags r:id="rId6"/>
                  </p:custDataLst>
                </p:nvPr>
              </p:nvSpPr>
              <p:spPr>
                <a:xfrm>
                  <a:off x="808944" y="2908246"/>
                  <a:ext cx="323846" cy="131279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7"/>
                  </p:custDataLst>
                </p:nvPr>
              </p:nvSpPr>
              <p:spPr>
                <a:xfrm>
                  <a:off x="1005792" y="2902111"/>
                  <a:ext cx="7361475" cy="1332416"/>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54" name="组合 53"/>
              <p:cNvGrpSpPr/>
              <p:nvPr/>
            </p:nvGrpSpPr>
            <p:grpSpPr>
              <a:xfrm>
                <a:off x="1258997" y="2828617"/>
                <a:ext cx="6804129" cy="1657586"/>
                <a:chOff x="1173544" y="2711870"/>
                <a:chExt cx="6804129" cy="1657586"/>
              </a:xfrm>
            </p:grpSpPr>
            <p:sp>
              <p:nvSpPr>
                <p:cNvPr id="55" name="文本框 54"/>
                <p:cNvSpPr txBox="1"/>
                <p:nvPr>
                  <p:custDataLst>
                    <p:tags r:id="rId8"/>
                  </p:custDataLst>
                </p:nvPr>
              </p:nvSpPr>
              <p:spPr>
                <a:xfrm>
                  <a:off x="1185646" y="2711870"/>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主要修改</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56" name="矩形 55"/>
                <p:cNvSpPr/>
                <p:nvPr>
                  <p:custDataLst>
                    <p:tags r:id="rId9"/>
                  </p:custDataLst>
                </p:nvPr>
              </p:nvSpPr>
              <p:spPr>
                <a:xfrm>
                  <a:off x="1173544" y="3120884"/>
                  <a:ext cx="6804129" cy="1248572"/>
                </a:xfrm>
                <a:prstGeom prst="rect">
                  <a:avLst/>
                </a:prstGeom>
                <a:noFill/>
              </p:spPr>
              <p:txBody>
                <a:bodyPr wrap="square">
                  <a:spAutoFit/>
                </a:bodyPr>
                <a:lstStyle/>
                <a:p>
                  <a:pPr algn="l">
                    <a:lnSpc>
                      <a:spcPct val="150000"/>
                    </a:lnSpc>
                    <a:spcBef>
                      <a:spcPts val="0"/>
                    </a:spcBef>
                    <a:spcAft>
                      <a:spcPts val="0"/>
                    </a:spcAft>
                    <a:buClrTx/>
                    <a:buSzTx/>
                    <a:buFontTx/>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落实党的二十大报告关于"推动干部能上能下、能进能出"的要求，如第八十五条；落实党的二十大报告关于"充分发挥人才作为第一资源的作用"的要求，如第八十六条</a:t>
                  </a:r>
                  <a:r>
                    <a:rPr kumimoji="1" 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引导党员干部摒弃个人主义、自由主义、增强组织观念，如第九十一条；推动党员强化组织意识、不忘自己应尽的义务和责任，如第八十条。</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pic>
        <p:nvPicPr>
          <p:cNvPr id="7" name="图片 6"/>
          <p:cNvPicPr>
            <a:picLocks noChangeAspect="1"/>
          </p:cNvPicPr>
          <p:nvPr/>
        </p:nvPicPr>
        <p:blipFill>
          <a:blip r:embed="rId10"/>
          <a:srcRect/>
          <a:stretch>
            <a:fillRect/>
          </a:stretch>
        </p:blipFill>
        <p:spPr>
          <a:xfrm>
            <a:off x="8631555" y="2322830"/>
            <a:ext cx="1403985" cy="1797050"/>
          </a:xfrm>
          <a:prstGeom prst="rect">
            <a:avLst/>
          </a:prstGeom>
        </p:spPr>
      </p:pic>
      <p:pic>
        <p:nvPicPr>
          <p:cNvPr id="2" name="图片 1"/>
          <p:cNvPicPr>
            <a:picLocks noChangeAspect="1"/>
          </p:cNvPicPr>
          <p:nvPr/>
        </p:nvPicPr>
        <p:blipFill>
          <a:blip r:embed="rId11"/>
          <a:srcRect/>
          <a:stretch>
            <a:fillRect/>
          </a:stretch>
        </p:blipFill>
        <p:spPr>
          <a:xfrm>
            <a:off x="10216515" y="2280920"/>
            <a:ext cx="1259205" cy="1829435"/>
          </a:xfrm>
          <a:prstGeom prst="rect">
            <a:avLst/>
          </a:prstGeom>
        </p:spPr>
      </p:pic>
      <p:pic>
        <p:nvPicPr>
          <p:cNvPr id="4" name="图片 3"/>
          <p:cNvPicPr>
            <a:picLocks noChangeAspect="1"/>
          </p:cNvPicPr>
          <p:nvPr/>
        </p:nvPicPr>
        <p:blipFill>
          <a:blip r:embed="rId12"/>
          <a:srcRect/>
          <a:stretch>
            <a:fillRect/>
          </a:stretch>
        </p:blipFill>
        <p:spPr>
          <a:xfrm>
            <a:off x="8753475" y="4314825"/>
            <a:ext cx="1217930" cy="1843405"/>
          </a:xfrm>
          <a:prstGeom prst="rect">
            <a:avLst/>
          </a:prstGeom>
        </p:spPr>
      </p:pic>
      <p:pic>
        <p:nvPicPr>
          <p:cNvPr id="3" name="图片 2"/>
          <p:cNvPicPr>
            <a:picLocks noChangeAspect="1"/>
          </p:cNvPicPr>
          <p:nvPr/>
        </p:nvPicPr>
        <p:blipFill>
          <a:blip r:embed="rId13"/>
          <a:srcRect/>
          <a:stretch>
            <a:fillRect/>
          </a:stretch>
        </p:blipFill>
        <p:spPr>
          <a:xfrm>
            <a:off x="10217150" y="4177665"/>
            <a:ext cx="1348740" cy="197612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4092575"/>
          </a:xfrm>
          <a:prstGeom prst="rect">
            <a:avLst/>
          </a:prstGeom>
        </p:spPr>
        <p:txBody>
          <a:bodyPr wrap="square">
            <a:spAutoFit/>
          </a:bodyPr>
          <a:lstStyle/>
          <a:p>
            <a:pPr indent="0" fontAlgn="auto">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第八十条</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在党组织纪律审查中，依法依规负有作证义务的党员拒绝作证或者故意提供虚假情况，情节较重的，给予警告或者严重警告处分；情节严重的，给予撤销党内职务、留党察看或者开除党籍处分。</a:t>
            </a:r>
            <a:endParaRPr lang="zh-CN" altLang="en-US" sz="1600"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buFont typeface="+mj-lt"/>
              <a:buNone/>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1" dirty="0">
                <a:latin typeface="微软雅黑" panose="020B0503020204020204" charset="-122"/>
                <a:ea typeface="微软雅黑" panose="020B0503020204020204" charset="-122"/>
                <a:sym typeface="+mn-ea"/>
              </a:rPr>
              <a:t>第</a:t>
            </a:r>
            <a:r>
              <a:rPr lang="zh-CN" altLang="en-US" sz="1600" b="1" dirty="0">
                <a:latin typeface="微软雅黑" panose="020B0503020204020204" charset="-122"/>
                <a:ea typeface="微软雅黑" panose="020B0503020204020204" charset="-122"/>
                <a:sym typeface="+mn-ea"/>
              </a:rPr>
              <a:t>八十一</a:t>
            </a:r>
            <a:r>
              <a:rPr lang="en-US" altLang="zh-CN" sz="1600" b="1" dirty="0">
                <a:latin typeface="微软雅黑" panose="020B0503020204020204" charset="-122"/>
                <a:ea typeface="微软雅黑" panose="020B0503020204020204" charset="-122"/>
                <a:sym typeface="+mn-ea"/>
              </a:rPr>
              <a:t>条</a:t>
            </a:r>
            <a:r>
              <a:rPr lang="en-US" altLang="zh-CN" sz="1600" dirty="0">
                <a:latin typeface="微软雅黑" panose="020B0503020204020204" charset="-122"/>
                <a:ea typeface="微软雅黑" panose="020B0503020204020204" charset="-122"/>
                <a:sym typeface="+mn-ea"/>
              </a:rPr>
              <a:t>　有下列行为之一，情节较重的，给予警告或者严重警告处分：</a:t>
            </a:r>
            <a:endParaRPr lang="en-US" altLang="zh-CN" sz="1600" dirty="0">
              <a:latin typeface="微软雅黑" panose="020B0503020204020204" charset="-122"/>
              <a:ea typeface="微软雅黑" panose="020B0503020204020204" charset="-122"/>
              <a:sym typeface="+mn-ea"/>
            </a:endParaRPr>
          </a:p>
          <a:p>
            <a:pPr lvl="1" algn="l" fontAlgn="auto">
              <a:lnSpc>
                <a:spcPct val="150000"/>
              </a:lnSpc>
              <a:spcBef>
                <a:spcPts val="0"/>
              </a:spcBef>
              <a:spcAft>
                <a:spcPts val="0"/>
              </a:spcAft>
              <a:buClrTx/>
              <a:buSzTx/>
              <a:buFont typeface="+mj-lt"/>
              <a:buNone/>
            </a:pPr>
            <a:r>
              <a:rPr lang="en-US" altLang="zh-CN" sz="1600" dirty="0">
                <a:latin typeface="微软雅黑" panose="020B0503020204020204" charset="-122"/>
                <a:ea typeface="微软雅黑" panose="020B0503020204020204" charset="-122"/>
                <a:sym typeface="+mn-ea"/>
              </a:rPr>
              <a:t>    （一）违反个人有关事项报告规定，隐瞒不报；</a:t>
            </a:r>
            <a:endParaRPr lang="en-US" altLang="zh-CN" sz="1600" dirty="0">
              <a:latin typeface="微软雅黑" panose="020B0503020204020204" charset="-122"/>
              <a:ea typeface="微软雅黑" panose="020B0503020204020204" charset="-122"/>
              <a:sym typeface="+mn-ea"/>
            </a:endParaRPr>
          </a:p>
          <a:p>
            <a:pPr lvl="1" algn="l" fontAlgn="auto">
              <a:lnSpc>
                <a:spcPct val="150000"/>
              </a:lnSpc>
              <a:spcBef>
                <a:spcPts val="0"/>
              </a:spcBef>
              <a:spcAft>
                <a:spcPts val="0"/>
              </a:spcAft>
              <a:buClrTx/>
              <a:buSzTx/>
              <a:buFont typeface="+mj-lt"/>
              <a:buNone/>
            </a:pPr>
            <a:r>
              <a:rPr lang="en-US" altLang="zh-CN" sz="1600" dirty="0">
                <a:latin typeface="微软雅黑" panose="020B0503020204020204" charset="-122"/>
                <a:ea typeface="微软雅黑" panose="020B0503020204020204" charset="-122"/>
                <a:sym typeface="+mn-ea"/>
              </a:rPr>
              <a:t>    （二）在组织进行谈话函询时，不如实向组织说明问题；</a:t>
            </a:r>
            <a:endParaRPr lang="en-US" altLang="zh-CN" sz="1600" dirty="0">
              <a:latin typeface="微软雅黑" panose="020B0503020204020204" charset="-122"/>
              <a:ea typeface="微软雅黑" panose="020B0503020204020204" charset="-122"/>
              <a:sym typeface="+mn-ea"/>
            </a:endParaRPr>
          </a:p>
          <a:p>
            <a:pPr lvl="1" algn="l" fontAlgn="auto">
              <a:lnSpc>
                <a:spcPct val="150000"/>
              </a:lnSpc>
              <a:spcBef>
                <a:spcPts val="0"/>
              </a:spcBef>
              <a:spcAft>
                <a:spcPts val="0"/>
              </a:spcAft>
              <a:buClrTx/>
              <a:buSzTx/>
              <a:buFont typeface="+mj-lt"/>
              <a:buNone/>
            </a:pPr>
            <a:r>
              <a:rPr lang="en-US" altLang="zh-CN" sz="1600" dirty="0">
                <a:latin typeface="微软雅黑" panose="020B0503020204020204" charset="-122"/>
                <a:ea typeface="微软雅黑" panose="020B0503020204020204" charset="-122"/>
                <a:sym typeface="+mn-ea"/>
              </a:rPr>
              <a:t>    （三）不按要求报告或者不如实报告个人去向；</a:t>
            </a:r>
            <a:endParaRPr lang="en-US" altLang="zh-CN" sz="1600" dirty="0">
              <a:latin typeface="微软雅黑" panose="020B0503020204020204" charset="-122"/>
              <a:ea typeface="微软雅黑" panose="020B0503020204020204" charset="-122"/>
              <a:sym typeface="+mn-ea"/>
            </a:endParaRPr>
          </a:p>
          <a:p>
            <a:pPr lvl="1" algn="l" fontAlgn="auto">
              <a:lnSpc>
                <a:spcPct val="150000"/>
              </a:lnSpc>
              <a:spcBef>
                <a:spcPts val="0"/>
              </a:spcBef>
              <a:spcAft>
                <a:spcPts val="0"/>
              </a:spcAft>
              <a:buClrTx/>
              <a:buSzTx/>
              <a:buFont typeface="+mj-lt"/>
              <a:buNone/>
            </a:pPr>
            <a:r>
              <a:rPr lang="en-US" altLang="zh-CN" sz="1600" dirty="0">
                <a:latin typeface="微软雅黑" panose="020B0503020204020204" charset="-122"/>
                <a:ea typeface="微软雅黑" panose="020B0503020204020204" charset="-122"/>
                <a:sym typeface="+mn-ea"/>
              </a:rPr>
              <a:t>    （四）不如实填报个人档案资料。</a:t>
            </a:r>
            <a:endParaRPr lang="en-US" altLang="zh-CN" sz="1600" dirty="0">
              <a:latin typeface="微软雅黑" panose="020B0503020204020204" charset="-122"/>
              <a:ea typeface="微软雅黑" panose="020B0503020204020204" charset="-122"/>
              <a:sym typeface="+mn-ea"/>
            </a:endParaRPr>
          </a:p>
          <a:p>
            <a:pPr indent="0" fontAlgn="auto">
              <a:lnSpc>
                <a:spcPct val="150000"/>
              </a:lnSpc>
              <a:spcBef>
                <a:spcPts val="1200"/>
              </a:spcBef>
              <a:spcAft>
                <a:spcPts val="0"/>
              </a:spcAft>
              <a:buFont typeface="+mj-lt"/>
              <a:buNone/>
            </a:pPr>
            <a:r>
              <a:rPr lang="en-US" altLang="zh-CN" sz="1600" dirty="0">
                <a:latin typeface="微软雅黑" panose="020B0503020204020204" charset="-122"/>
                <a:ea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sym typeface="+mn-ea"/>
              </a:rPr>
              <a:t>有前款第二项规定的行为，同时向组织提供虚假情况、掩盖事实的，依照本条例第六十三条规定处理。</a:t>
            </a:r>
            <a:r>
              <a:rPr lang="en-US" altLang="zh-CN" sz="1600" dirty="0">
                <a:latin typeface="微软雅黑" panose="020B0503020204020204" charset="-122"/>
                <a:ea typeface="微软雅黑" panose="020B0503020204020204" charset="-122"/>
                <a:sym typeface="+mn-ea"/>
              </a:rPr>
              <a:t>篡改、伪造个人档案资料的，给予严重警告处分；情节严重的，给予撤销党内职务或者留党察看处分。隐瞒入党前严重错误的，一般应当予以除名；对入党</a:t>
            </a:r>
            <a:r>
              <a:rPr lang="en-US" altLang="zh-CN" sz="1600" b="1" dirty="0">
                <a:solidFill>
                  <a:srgbClr val="C00000"/>
                </a:solidFill>
                <a:latin typeface="微软雅黑" panose="020B0503020204020204" charset="-122"/>
                <a:ea typeface="微软雅黑" panose="020B0503020204020204" charset="-122"/>
                <a:sym typeface="+mn-ea"/>
              </a:rPr>
              <a:t>多年且一贯</a:t>
            </a:r>
            <a:r>
              <a:rPr lang="en-US" altLang="zh-CN" sz="1600" dirty="0">
                <a:latin typeface="微软雅黑" panose="020B0503020204020204" charset="-122"/>
                <a:ea typeface="微软雅黑" panose="020B0503020204020204" charset="-122"/>
                <a:sym typeface="+mn-ea"/>
              </a:rPr>
              <a:t>表现好，</a:t>
            </a:r>
            <a:r>
              <a:rPr lang="en-US" altLang="zh-CN" sz="1600" b="1" dirty="0">
                <a:solidFill>
                  <a:srgbClr val="C00000"/>
                </a:solidFill>
                <a:latin typeface="微软雅黑" panose="020B0503020204020204" charset="-122"/>
                <a:ea typeface="微软雅黑" panose="020B0503020204020204" charset="-122"/>
                <a:sym typeface="+mn-ea"/>
              </a:rPr>
              <a:t>或者在工作中作出突出贡献</a:t>
            </a:r>
            <a:r>
              <a:rPr lang="en-US" altLang="zh-CN" sz="1600" dirty="0">
                <a:solidFill>
                  <a:schemeClr val="tx1"/>
                </a:solidFill>
                <a:latin typeface="微软雅黑" panose="020B0503020204020204" charset="-122"/>
                <a:ea typeface="微软雅黑" panose="020B0503020204020204" charset="-122"/>
                <a:sym typeface="+mn-ea"/>
              </a:rPr>
              <a:t>的</a:t>
            </a:r>
            <a:r>
              <a:rPr lang="en-US" altLang="zh-CN" sz="1600" dirty="0">
                <a:latin typeface="微软雅黑" panose="020B0503020204020204" charset="-122"/>
                <a:ea typeface="微软雅黑" panose="020B0503020204020204" charset="-122"/>
                <a:sym typeface="+mn-ea"/>
              </a:rPr>
              <a:t>，给予严重警告、撤销党内职务或者留党察看处分。</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endPar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4441190"/>
          </a:xfrm>
          <a:prstGeom prst="rect">
            <a:avLst/>
          </a:prstGeom>
        </p:spPr>
        <p:txBody>
          <a:bodyPr wrap="square">
            <a:spAutoFit/>
          </a:bodyPr>
          <a:lstStyle/>
          <a:p>
            <a:pPr indent="0" fontAlgn="auto">
              <a:lnSpc>
                <a:spcPct val="150000"/>
              </a:lnSpc>
              <a:spcBef>
                <a:spcPts val="2000"/>
              </a:spcBef>
              <a:spcAft>
                <a:spcPct val="0"/>
              </a:spcAft>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第</a:t>
            </a:r>
            <a:r>
              <a:rPr lang="zh-CN" altLang="en-US" sz="1600" b="1" dirty="0">
                <a:latin typeface="微软雅黑" panose="020B0503020204020204" charset="-122"/>
                <a:ea typeface="微软雅黑" panose="020B0503020204020204" charset="-122"/>
                <a:cs typeface="微软雅黑" panose="020B0503020204020204" charset="-122"/>
                <a:sym typeface="+mn-ea"/>
              </a:rPr>
              <a:t>八十五</a:t>
            </a:r>
            <a:r>
              <a:rPr lang="en-US" altLang="zh-CN" sz="1600" b="1" dirty="0">
                <a:latin typeface="微软雅黑" panose="020B0503020204020204" charset="-122"/>
                <a:ea typeface="微软雅黑" panose="020B0503020204020204" charset="-122"/>
                <a:cs typeface="微软雅黑" panose="020B0503020204020204" charset="-122"/>
                <a:sym typeface="+mn-ea"/>
              </a:rPr>
              <a:t>条</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在推进领导干部能上能下工作中，搞好人主义，有下列行为之一，对直接责任者和领导责任者，情节较重的，给予警告或者严重警告处分；情节严重的，给予撤销党内职务或者留党察看处分：</a:t>
            </a:r>
            <a:endPar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lvl="1" algn="l" fontAlgn="auto">
              <a:lnSpc>
                <a:spcPct val="150000"/>
              </a:lnSpc>
              <a:spcBef>
                <a:spcPts val="2000"/>
              </a:spcBef>
              <a:spcAft>
                <a:spcPct val="0"/>
              </a:spcAft>
              <a:buClrTx/>
              <a:buSzTx/>
              <a:buFont typeface="+mj-lt"/>
              <a:buNone/>
            </a:pP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sym typeface="+mn-ea"/>
              </a:rPr>
              <a:t>   （一）以党纪政务等处分规避组织调整；</a:t>
            </a:r>
            <a:endParaRPr lang="en-US" altLang="zh-CN" sz="1600" b="1" dirty="0">
              <a:solidFill>
                <a:srgbClr val="C00000"/>
              </a:solidFill>
              <a:latin typeface="微软雅黑" panose="020B0503020204020204" charset="-122"/>
              <a:ea typeface="微软雅黑" panose="020B0503020204020204" charset="-122"/>
              <a:sym typeface="+mn-ea"/>
            </a:endParaRPr>
          </a:p>
          <a:p>
            <a:pPr lvl="1" algn="l" fontAlgn="auto">
              <a:lnSpc>
                <a:spcPct val="150000"/>
              </a:lnSpc>
              <a:spcBef>
                <a:spcPts val="2000"/>
              </a:spcBef>
              <a:spcAft>
                <a:spcPct val="0"/>
              </a:spcAft>
              <a:buClrTx/>
              <a:buSzTx/>
              <a:buFont typeface="+mj-lt"/>
              <a:buNone/>
            </a:pPr>
            <a:r>
              <a:rPr lang="en-US" altLang="zh-CN" sz="1600" b="1" dirty="0">
                <a:solidFill>
                  <a:srgbClr val="C00000"/>
                </a:solidFill>
                <a:latin typeface="微软雅黑" panose="020B0503020204020204" charset="-122"/>
                <a:ea typeface="微软雅黑" panose="020B0503020204020204" charset="-122"/>
                <a:sym typeface="+mn-ea"/>
              </a:rPr>
              <a:t>     （二）以组织调整代替党纪政务等处分；</a:t>
            </a:r>
            <a:endParaRPr lang="en-US" altLang="zh-CN" sz="1600" b="1" dirty="0">
              <a:solidFill>
                <a:srgbClr val="C00000"/>
              </a:solidFill>
              <a:latin typeface="微软雅黑" panose="020B0503020204020204" charset="-122"/>
              <a:ea typeface="微软雅黑" panose="020B0503020204020204" charset="-122"/>
              <a:sym typeface="+mn-ea"/>
            </a:endParaRPr>
          </a:p>
          <a:p>
            <a:pPr lvl="1" indent="0" algn="l" fontAlgn="auto">
              <a:lnSpc>
                <a:spcPct val="150000"/>
              </a:lnSpc>
              <a:spcBef>
                <a:spcPts val="2000"/>
              </a:spcBef>
              <a:spcAft>
                <a:spcPct val="0"/>
              </a:spcAft>
              <a:buClrTx/>
              <a:buSzTx/>
              <a:buFont typeface="+mj-lt"/>
              <a:buNone/>
            </a:pPr>
            <a:r>
              <a:rPr lang="en-US" altLang="zh-CN" sz="1600" b="1" dirty="0">
                <a:solidFill>
                  <a:srgbClr val="C00000"/>
                </a:solidFill>
                <a:latin typeface="微软雅黑" panose="020B0503020204020204" charset="-122"/>
                <a:ea typeface="微软雅黑" panose="020B0503020204020204" charset="-122"/>
                <a:sym typeface="+mn-ea"/>
              </a:rPr>
              <a:t>     （三）其他避重就轻作出处理行为。</a:t>
            </a:r>
            <a:endParaRPr lang="en-US" altLang="zh-CN" sz="1600" b="1" dirty="0">
              <a:solidFill>
                <a:srgbClr val="C00000"/>
              </a:solidFill>
              <a:latin typeface="微软雅黑" panose="020B0503020204020204" charset="-122"/>
              <a:ea typeface="微软雅黑" panose="020B0503020204020204" charset="-122"/>
              <a:sym typeface="+mn-ea"/>
            </a:endParaRPr>
          </a:p>
          <a:p>
            <a:pPr algn="l">
              <a:lnSpc>
                <a:spcPct val="150000"/>
              </a:lnSpc>
              <a:spcBef>
                <a:spcPts val="2000"/>
              </a:spcBef>
              <a:spcAft>
                <a:spcPct val="0"/>
              </a:spcAft>
              <a:buClrTx/>
              <a:buSzTx/>
              <a:buFont typeface="+mj-lt"/>
              <a:buNone/>
            </a:pPr>
            <a:r>
              <a:rPr lang="en-US" altLang="zh-CN" sz="1600" b="1" dirty="0">
                <a:latin typeface="微软雅黑" panose="020B0503020204020204" charset="-122"/>
                <a:ea typeface="微软雅黑" panose="020B0503020204020204" charset="-122"/>
                <a:cs typeface="微软雅黑" panose="020B0503020204020204" charset="-122"/>
                <a:sym typeface="+mn-ea"/>
              </a:rPr>
              <a:t>       第</a:t>
            </a:r>
            <a:r>
              <a:rPr lang="zh-CN" altLang="en-US" sz="1600" b="1" dirty="0">
                <a:latin typeface="微软雅黑" panose="020B0503020204020204" charset="-122"/>
                <a:ea typeface="微软雅黑" panose="020B0503020204020204" charset="-122"/>
                <a:cs typeface="微软雅黑" panose="020B0503020204020204" charset="-122"/>
                <a:sym typeface="+mn-ea"/>
              </a:rPr>
              <a:t>八十六</a:t>
            </a:r>
            <a:r>
              <a:rPr lang="en-US" altLang="zh-CN" sz="1600" b="1" dirty="0">
                <a:latin typeface="微软雅黑" panose="020B0503020204020204" charset="-122"/>
                <a:ea typeface="微软雅黑" panose="020B0503020204020204" charset="-122"/>
                <a:cs typeface="微软雅黑" panose="020B0503020204020204" charset="-122"/>
                <a:sym typeface="+mn-ea"/>
              </a:rPr>
              <a:t>条</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在干部、职工的录用、考核、职务</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职级</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晋升、职称评</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聘、荣誉表彰，授予学术称号</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和征兵、安置</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退役</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军人等工作中，隐瞒、歪曲事实真相，或者利用职权或者职务上的影响违反有关规定为本人或者其他人谋取利益的，给予警告或者严重警告处分；情节较重的，给予撤销党内职务或者留党察看处分；情节严重的，给予开除党籍处分。弄虚作假，骗取职务、职级、职称、待遇、资格、学历、学位、荣誉、</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称号</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或者其他利益的，依照前款规定处理</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4677410"/>
          </a:xfrm>
          <a:prstGeom prst="rect">
            <a:avLst/>
          </a:prstGeom>
        </p:spPr>
        <p:txBody>
          <a:bodyPr wrap="square">
            <a:spAutoFit/>
          </a:bodyPr>
          <a:lstStyle/>
          <a:p>
            <a:pPr indent="0" fontAlgn="auto">
              <a:lnSpc>
                <a:spcPct val="150000"/>
              </a:lnSpc>
              <a:buFont typeface="+mj-lt"/>
              <a:buNone/>
            </a:pPr>
            <a:r>
              <a:rPr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第</a:t>
            </a:r>
            <a:r>
              <a:rPr lang="zh-CN" altLang="en-US" sz="1600" b="1" dirty="0">
                <a:latin typeface="微软雅黑" panose="020B0503020204020204" charset="-122"/>
                <a:ea typeface="微软雅黑" panose="020B0503020204020204" charset="-122"/>
                <a:cs typeface="微软雅黑" panose="020B0503020204020204" charset="-122"/>
                <a:sym typeface="+mn-ea"/>
              </a:rPr>
              <a:t>八十八</a:t>
            </a:r>
            <a:r>
              <a:rPr lang="en-US" altLang="zh-CN" sz="1600" b="1" dirty="0">
                <a:latin typeface="微软雅黑" panose="020B0503020204020204" charset="-122"/>
                <a:ea typeface="微软雅黑" panose="020B0503020204020204" charset="-122"/>
                <a:cs typeface="微软雅黑" panose="020B0503020204020204" charset="-122"/>
                <a:sym typeface="+mn-ea"/>
              </a:rPr>
              <a:t>条</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有下列行为之一的，</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对直接责任者和领导责任者</a:t>
            </a:r>
            <a:r>
              <a:rPr lang="en-US" altLang="zh-CN" sz="1600" dirty="0">
                <a:latin typeface="微软雅黑" panose="020B0503020204020204" charset="-122"/>
                <a:ea typeface="微软雅黑" panose="020B0503020204020204" charset="-122"/>
                <a:cs typeface="微软雅黑" panose="020B0503020204020204" charset="-122"/>
                <a:sym typeface="+mn-ea"/>
              </a:rPr>
              <a:t>，给予警告或者严重警告处分；情节较重的，给予撤销党内职务或者留党察看处分；情节严重的，给予开除党籍处分</a:t>
            </a:r>
            <a:r>
              <a:rPr lang="zh-CN" altLang="en-US" sz="1600" dirty="0">
                <a:latin typeface="微软雅黑" panose="020B0503020204020204" charset="-122"/>
                <a:ea typeface="微软雅黑" panose="020B0503020204020204" charset="-122"/>
                <a:cs typeface="微软雅黑" panose="020B0503020204020204" charset="-122"/>
                <a:sym typeface="+mn-ea"/>
              </a:rPr>
              <a:t>：</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     （一）对批评、检举、控告进行阻挠、压制，或者将批评、检举、控告材料私自扣压、销毁，或者故意将其泄露给他人；</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      （二）对党员的申辩、辩护、作证等进行压制，造成不良后果；</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      （三）压制党员申诉，造成不良后果，或者不按照有关规定处理党员申诉；</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      （四）其他侵犯党员权利行为，造成不良后果。</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lvl="1" algn="l" fontAlgn="auto">
              <a:lnSpc>
                <a:spcPct val="150000"/>
              </a:lnSpc>
              <a:spcBef>
                <a:spcPts val="0"/>
              </a:spcBef>
              <a:spcAft>
                <a:spcPts val="0"/>
              </a:spcAft>
              <a:buClrTx/>
              <a:buSzTx/>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对批评人、检举人、控告人、证人及其他人员打击报复的，从重或者加重处分。</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Bef>
                <a:spcPts val="1200"/>
              </a:spcBef>
              <a:spcAft>
                <a:spcPts val="0"/>
              </a:spcAft>
              <a:buClrTx/>
              <a:buSzTx/>
              <a:buFont typeface="+mj-lt"/>
              <a:buNone/>
            </a:pPr>
            <a:r>
              <a:rPr lang="en-US" altLang="zh-CN" sz="1600" dirty="0">
                <a:latin typeface="微软雅黑" panose="020B0503020204020204" charset="-122"/>
                <a:ea typeface="微软雅黑" panose="020B0503020204020204" charset="-122"/>
                <a:sym typeface="+mn-ea"/>
              </a:rPr>
              <a:t>     </a:t>
            </a:r>
            <a:r>
              <a:rPr lang="en-US" altLang="zh-CN" sz="1600" b="1" dirty="0">
                <a:latin typeface="微软雅黑" panose="020B0503020204020204" charset="-122"/>
                <a:ea typeface="微软雅黑" panose="020B0503020204020204" charset="-122"/>
                <a:cs typeface="微软雅黑" panose="020B0503020204020204" charset="-122"/>
                <a:sym typeface="+mn-ea"/>
              </a:rPr>
              <a:t> 第九十一条</a:t>
            </a:r>
            <a:r>
              <a:rPr lang="en-US" altLang="zh-CN" sz="1600" dirty="0">
                <a:latin typeface="微软雅黑" panose="020B0503020204020204" charset="-122"/>
                <a:ea typeface="微软雅黑" panose="020B0503020204020204" charset="-122"/>
                <a:cs typeface="微软雅黑" panose="020B0503020204020204" charset="-122"/>
                <a:sym typeface="+mn-ea"/>
              </a:rPr>
              <a:t>　违反有关规定办理因私出国（境）证件、前往港澳通行证，或者未经批准出入国（边）境，情节较轻的，</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给予警告或者严重警告处分；情节较重的，给予撤销党内职务</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或者留党察</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看处分；情节严重的，给予</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开除党籍</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处分。</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mj-lt"/>
              <a:buNone/>
            </a:pP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虽经批准因私出国（境）但存在擅自变更路线、无正当理由超期未归等超出批准范围出国（境）行为，情节较重的，给予警告或者严重警告处分；情节严重的，给予撤销党内职务处分。</a:t>
            </a:r>
            <a:endPar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nvSpPr>
        <p:spPr>
          <a:xfrm>
            <a:off x="656590" y="932815"/>
            <a:ext cx="11024235" cy="5664835"/>
          </a:xfrm>
          <a:prstGeom prst="rect">
            <a:avLst/>
          </a:prstGeom>
        </p:spPr>
        <p:txBody>
          <a:bodyPr wrap="square">
            <a:spAutoFit/>
          </a:bodyPr>
          <a:p>
            <a:pPr algn="l">
              <a:lnSpc>
                <a:spcPct val="120000"/>
              </a:lnSpc>
              <a:buClrTx/>
              <a:buSzTx/>
              <a:buFontTx/>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tx1"/>
                </a:solidFill>
                <a:latin typeface="微软雅黑" panose="020B0503020204020204" charset="-122"/>
                <a:ea typeface="微软雅黑" panose="020B0503020204020204" charset="-122"/>
                <a:sym typeface="+mn-ea"/>
              </a:rPr>
              <a:t>相关案例</a:t>
            </a:r>
            <a:r>
              <a:rPr lang="zh-CN" altLang="en-US" sz="1600" dirty="0">
                <a:solidFill>
                  <a:schemeClr val="tx1"/>
                </a:solidFill>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a:p>
            <a:pPr indent="0" algn="l" fontAlgn="auto">
              <a:lnSpc>
                <a:spcPct val="150000"/>
              </a:lnSpc>
              <a:spcBef>
                <a:spcPts val="1000"/>
              </a:spcBef>
              <a:spcAft>
                <a:spcPts val="0"/>
              </a:spcAft>
              <a:buClrTx/>
              <a:buSzTx/>
              <a:buFontTx/>
            </a:pPr>
            <a:r>
              <a:rPr lang="zh-CN" altLang="en-US" sz="1600"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sym typeface="+mn-ea"/>
              </a:rPr>
              <a:t>   1.</a:t>
            </a:r>
            <a:r>
              <a:rPr sz="1400" dirty="0">
                <a:latin typeface="微软雅黑" panose="020B0503020204020204" charset="-122"/>
                <a:ea typeface="微软雅黑" panose="020B0503020204020204" charset="-122"/>
                <a:sym typeface="+mn-ea"/>
              </a:rPr>
              <a:t>乐清市柳市镇机关干部卢贇洁擅自变更日程、违规因私出国（境）问题。2018年1月，卢贇洁提出申请因私出国（境）到阿联酋，经单位同意，批准其请假时间为2018年2月22日至2月28日，但卢贇洁实际因私出国时间提前至2月12日，逾期至3月4日回国。2022年1月，卢贇洁</a:t>
            </a:r>
            <a:r>
              <a:rPr sz="1400" b="1" dirty="0">
                <a:solidFill>
                  <a:srgbClr val="C00000"/>
                </a:solidFill>
                <a:latin typeface="微软雅黑" panose="020B0503020204020204" charset="-122"/>
                <a:ea typeface="微软雅黑" panose="020B0503020204020204" charset="-122"/>
                <a:sym typeface="+mn-ea"/>
              </a:rPr>
              <a:t>受到党内警告处分</a:t>
            </a:r>
            <a:r>
              <a:rPr sz="1400" dirty="0">
                <a:latin typeface="微软雅黑" panose="020B0503020204020204" charset="-122"/>
                <a:ea typeface="微软雅黑" panose="020B0503020204020204" charset="-122"/>
                <a:sym typeface="+mn-ea"/>
              </a:rPr>
              <a:t>。</a:t>
            </a:r>
            <a:endParaRPr sz="1400" dirty="0">
              <a:latin typeface="微软雅黑" panose="020B0503020204020204" charset="-122"/>
              <a:ea typeface="微软雅黑" panose="020B0503020204020204" charset="-122"/>
              <a:sym typeface="+mn-ea"/>
            </a:endParaRPr>
          </a:p>
          <a:p>
            <a:pPr indent="0" algn="l" fontAlgn="auto">
              <a:lnSpc>
                <a:spcPct val="150000"/>
              </a:lnSpc>
              <a:spcBef>
                <a:spcPts val="1000"/>
              </a:spcBef>
              <a:spcAft>
                <a:spcPts val="0"/>
              </a:spcAft>
              <a:buClrTx/>
              <a:buSzTx/>
              <a:buFontTx/>
            </a:pP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2.某直属高校公共外交学院（国际家育学院）副院长王某（副处级）在民主测评组织考察中进行非组织活动问题。2016年1月30日，公共外交学院对院长、副院长考察对象进行民主推荐。经民主推荐，具备院长推荐资格的为王某，具备副院长推荐资格的为孙某、孙某某、王某某3人。12月22日，公共外交学院召开党总支扩大会议，参考组织部门反馈的推荐结果，决定推荐孙某某、孙某2人为副院长人选，王某未提出反对意见。但在学校进行考核前，王某在不同场合通过面谈、打电话等方式向部分教职工表示孙某能力较弱，不能胜任副院长，暗示或要求推荐非考察对象王某某。2017年1月10日，学校考核组到公共外交学院对考察对象进行考核，王某打过招呼的7人中有5人未支持孙某。2017年2月，王某受到</a:t>
            </a:r>
            <a:r>
              <a:rPr lang="zh-CN" altLang="en-US" sz="1400" b="1" dirty="0">
                <a:solidFill>
                  <a:srgbClr val="C00000"/>
                </a:solidFill>
                <a:latin typeface="微软雅黑" panose="020B0503020204020204" charset="-122"/>
                <a:ea typeface="微软雅黑" panose="020B0503020204020204" charset="-122"/>
                <a:sym typeface="+mn-ea"/>
              </a:rPr>
              <a:t>党内严重警告处分</a:t>
            </a:r>
            <a:r>
              <a:rPr lang="zh-CN" altLang="en-US" sz="1400" dirty="0">
                <a:latin typeface="微软雅黑" panose="020B0503020204020204" charset="-122"/>
                <a:ea typeface="微软雅黑" panose="020B0503020204020204" charset="-122"/>
                <a:sym typeface="+mn-ea"/>
              </a:rPr>
              <a:t>，并被</a:t>
            </a:r>
            <a:r>
              <a:rPr lang="zh-CN" altLang="en-US" sz="1400" b="1" dirty="0">
                <a:solidFill>
                  <a:srgbClr val="C00000"/>
                </a:solidFill>
                <a:latin typeface="微软雅黑" panose="020B0503020204020204" charset="-122"/>
                <a:ea typeface="微软雅黑" panose="020B0503020204020204" charset="-122"/>
                <a:sym typeface="+mn-ea"/>
              </a:rPr>
              <a:t>取消公共外交学院（国际教育学院）院长推荐资格。</a:t>
            </a:r>
            <a:endParaRPr lang="zh-CN" altLang="en-US" sz="1400" b="1" dirty="0">
              <a:solidFill>
                <a:srgbClr val="C00000"/>
              </a:solidFill>
              <a:latin typeface="微软雅黑" panose="020B0503020204020204" charset="-122"/>
              <a:ea typeface="微软雅黑" panose="020B0503020204020204" charset="-122"/>
              <a:sym typeface="+mn-ea"/>
            </a:endParaRPr>
          </a:p>
          <a:p>
            <a:pPr algn="l" fontAlgn="auto">
              <a:lnSpc>
                <a:spcPct val="150000"/>
              </a:lnSpc>
              <a:spcBef>
                <a:spcPts val="1000"/>
              </a:spcBef>
              <a:spcAft>
                <a:spcPts val="0"/>
              </a:spcAft>
              <a:buClrTx/>
              <a:buSzTx/>
              <a:buFontTx/>
            </a:pPr>
            <a:r>
              <a:rPr lang="en-US" altLang="zh-CN" sz="1400" dirty="0">
                <a:latin typeface="微软雅黑" panose="020B0503020204020204" charset="-122"/>
                <a:ea typeface="微软雅黑" panose="020B0503020204020204" charset="-122"/>
                <a:sym typeface="+mn-ea"/>
              </a:rPr>
              <a:t>       3.</a:t>
            </a:r>
            <a:r>
              <a:rPr lang="zh-CN" altLang="en-US" sz="1400" dirty="0">
                <a:latin typeface="微软雅黑" panose="020B0503020204020204" charset="-122"/>
                <a:ea typeface="微软雅黑" panose="020B0503020204020204" charset="-122"/>
                <a:sym typeface="+mn-ea"/>
              </a:rPr>
              <a:t>川北医学院党委原书记张勇被开除党籍和公职。经查，张勇理想信念丧失，背弃初心使命，无视中央八项规定精神，违规收受礼品礼金；</a:t>
            </a:r>
            <a:r>
              <a:rPr lang="zh-CN" altLang="en-US" sz="1400" b="1" dirty="0">
                <a:solidFill>
                  <a:srgbClr val="C00000"/>
                </a:solidFill>
                <a:latin typeface="微软雅黑" panose="020B0503020204020204" charset="-122"/>
                <a:ea typeface="微软雅黑" panose="020B0503020204020204" charset="-122"/>
                <a:sym typeface="+mn-ea"/>
              </a:rPr>
              <a:t>违背组织原则，隐瞒不报个人有关事项，在组织函询时不如实说明问题，在职工录用工作中为他人谋取利益并收受财物</a:t>
            </a:r>
            <a:r>
              <a:rPr lang="zh-CN" altLang="en-US" sz="1400" dirty="0">
                <a:latin typeface="微软雅黑" panose="020B0503020204020204" charset="-122"/>
                <a:ea typeface="微软雅黑" panose="020B0503020204020204" charset="-122"/>
                <a:sym typeface="+mn-ea"/>
              </a:rPr>
              <a:t>；廉洁底线失守，违规收受礼金，长期借用管理和服务对象车辆，违规从事营利活动；违规干预和插手市场经济活动；私欲膨胀，以权谋私，利用职务上的便利，为他人在医疗设备器材及药品采购、高校后勤采购等方面谋取利益，并非法收受他人巨额财物。给予张勇开除党籍处分；由省监委给予其开除公职处分；终止其省第十二次党代会代表资格；收缴其违纪违法所得；将其涉嫌犯罪问题移送检察机关依法审查起诉，所涉财物一并移送。</a:t>
            </a:r>
            <a:endParaRPr lang="zh-CN" altLang="en-US" sz="1400" dirty="0">
              <a:latin typeface="微软雅黑" panose="020B0503020204020204" charset="-122"/>
              <a:ea typeface="微软雅黑" panose="020B0503020204020204"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廉洁纪律</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5" name="组合 44"/>
          <p:cNvGrpSpPr/>
          <p:nvPr/>
        </p:nvGrpSpPr>
        <p:grpSpPr>
          <a:xfrm rot="0">
            <a:off x="811530" y="1212850"/>
            <a:ext cx="10593070" cy="4966335"/>
            <a:chOff x="722744" y="2131490"/>
            <a:chExt cx="10592955" cy="3872977"/>
          </a:xfrm>
        </p:grpSpPr>
        <p:sp>
          <p:nvSpPr>
            <p:cNvPr id="47" name="矩形 46"/>
            <p:cNvSpPr/>
            <p:nvPr/>
          </p:nvSpPr>
          <p:spPr>
            <a:xfrm>
              <a:off x="722744" y="2131490"/>
              <a:ext cx="10592955" cy="819554"/>
            </a:xfrm>
            <a:prstGeom prst="rect">
              <a:avLst/>
            </a:prstGeom>
            <a:noFill/>
          </p:spPr>
          <p:txBody>
            <a:bodyPr wrap="square">
              <a:spAutoFit/>
            </a:bodyPr>
            <a:lstStyle/>
            <a:p>
              <a:pPr algn="just">
                <a:lnSpc>
                  <a:spcPct val="130000"/>
                </a:lnSpc>
                <a:buClrTx/>
                <a:buSzTx/>
                <a:buFontTx/>
              </a:pPr>
              <a:r>
                <a:rPr kumimoji="1"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廉洁纪律是党组织和党员在从事公务活动或者其他与行使职权有关的活动中，应当遵守的廉洁用权的行为规则，是实现干部清正、</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政府清廉、政治清明的重要保障。</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just">
                <a:lnSpc>
                  <a:spcPct val="130000"/>
                </a:lnSpc>
                <a:buClrTx/>
                <a:buSzTx/>
                <a:buFontTx/>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分则第八章是关于对违反廉洁纪律行为的处分规定，从第九十四条到第一百二十一条，共28条。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nvGrpSpPr>
            <p:cNvPr id="48" name="组合 47"/>
            <p:cNvGrpSpPr/>
            <p:nvPr/>
          </p:nvGrpSpPr>
          <p:grpSpPr>
            <a:xfrm>
              <a:off x="808944" y="3099156"/>
              <a:ext cx="7558323" cy="1151832"/>
              <a:chOff x="808944" y="3099156"/>
              <a:chExt cx="7558323" cy="1151832"/>
            </a:xfrm>
          </p:grpSpPr>
          <p:grpSp>
            <p:nvGrpSpPr>
              <p:cNvPr id="59" name="组合 58"/>
              <p:cNvGrpSpPr/>
              <p:nvPr/>
            </p:nvGrpSpPr>
            <p:grpSpPr>
              <a:xfrm>
                <a:off x="808944" y="3099156"/>
                <a:ext cx="7558323" cy="1151832"/>
                <a:chOff x="808944" y="3099157"/>
                <a:chExt cx="7558323" cy="951258"/>
              </a:xfrm>
            </p:grpSpPr>
            <p:sp>
              <p:nvSpPr>
                <p:cNvPr id="63" name="矩形 62"/>
                <p:cNvSpPr/>
                <p:nvPr>
                  <p:custDataLst>
                    <p:tags r:id="rId2"/>
                  </p:custDataLst>
                </p:nvPr>
              </p:nvSpPr>
              <p:spPr>
                <a:xfrm>
                  <a:off x="808944" y="3099157"/>
                  <a:ext cx="323846" cy="944715"/>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83" name="矩形 82"/>
                <p:cNvSpPr/>
                <p:nvPr>
                  <p:custDataLst>
                    <p:tags r:id="rId3"/>
                  </p:custDataLst>
                </p:nvPr>
              </p:nvSpPr>
              <p:spPr>
                <a:xfrm>
                  <a:off x="1005792" y="3099157"/>
                  <a:ext cx="7361475" cy="951258"/>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1271062" y="3122647"/>
                <a:ext cx="6803951" cy="1102313"/>
                <a:chOff x="1185609" y="3005900"/>
                <a:chExt cx="6803951" cy="1102313"/>
              </a:xfrm>
            </p:grpSpPr>
            <p:sp>
              <p:nvSpPr>
                <p:cNvPr id="61" name="文本框 60"/>
                <p:cNvSpPr txBox="1"/>
                <p:nvPr>
                  <p:custDataLst>
                    <p:tags r:id="rId4"/>
                  </p:custDataLst>
                </p:nvPr>
              </p:nvSpPr>
              <p:spPr>
                <a:xfrm>
                  <a:off x="1185646" y="3005900"/>
                  <a:ext cx="2649754" cy="407054"/>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b="0" dirty="0">
                      <a:solidFill>
                        <a:schemeClr val="accent1"/>
                      </a:solidFill>
                      <a:effectLst/>
                      <a:latin typeface="思源黑体 CN Medium" panose="020B0600000000000000" pitchFamily="34" charset="-122"/>
                      <a:ea typeface="思源黑体 CN Medium" panose="020B0600000000000000" pitchFamily="34" charset="-122"/>
                    </a:rPr>
                    <a:t>本次调整</a:t>
                  </a:r>
                  <a:endParaRPr lang="zh-CN" altLang="en-US" sz="2000" b="0" dirty="0">
                    <a:solidFill>
                      <a:schemeClr val="accent1"/>
                    </a:solidFill>
                    <a:effectLst/>
                    <a:latin typeface="思源黑体 CN Medium" panose="020B0600000000000000" pitchFamily="34" charset="-122"/>
                    <a:ea typeface="思源黑体 CN Medium" panose="020B0600000000000000" pitchFamily="34" charset="-122"/>
                  </a:endParaRPr>
                </a:p>
              </p:txBody>
            </p:sp>
            <p:sp>
              <p:nvSpPr>
                <p:cNvPr id="62" name="矩形 61"/>
                <p:cNvSpPr/>
                <p:nvPr>
                  <p:custDataLst>
                    <p:tags r:id="rId5"/>
                  </p:custDataLst>
                </p:nvPr>
              </p:nvSpPr>
              <p:spPr>
                <a:xfrm>
                  <a:off x="1185609" y="3377299"/>
                  <a:ext cx="6803951" cy="730914"/>
                </a:xfrm>
                <a:prstGeom prst="rect">
                  <a:avLst/>
                </a:prstGeom>
                <a:noFill/>
              </p:spPr>
              <p:txBody>
                <a:bodyPr wrap="square">
                  <a:noAutofit/>
                </a:bodyPr>
                <a:lstStyle/>
                <a:p>
                  <a:pPr algn="just">
                    <a:lnSpc>
                      <a:spcPct val="120000"/>
                    </a:lnSpc>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增写1条，修改18条，从</a:t>
                  </a: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27</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条调整至</a:t>
                  </a: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28</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条。规定了对以权谋私、违规接受礼金和服务，违规从事营利活动，违反工作生活待遇规定，违规占有、使用公款公务，钱色、权色教育等行为的处分。</a:t>
                  </a:r>
                  <a:endPar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grpSp>
        <p:grpSp>
          <p:nvGrpSpPr>
            <p:cNvPr id="49" name="组合 48"/>
            <p:cNvGrpSpPr/>
            <p:nvPr/>
          </p:nvGrpSpPr>
          <p:grpSpPr>
            <a:xfrm>
              <a:off x="808944" y="4359163"/>
              <a:ext cx="7558323" cy="1645304"/>
              <a:chOff x="808944" y="2828617"/>
              <a:chExt cx="7558323" cy="1645304"/>
            </a:xfrm>
          </p:grpSpPr>
          <p:grpSp>
            <p:nvGrpSpPr>
              <p:cNvPr id="53" name="组合 52"/>
              <p:cNvGrpSpPr/>
              <p:nvPr/>
            </p:nvGrpSpPr>
            <p:grpSpPr>
              <a:xfrm>
                <a:off x="808944" y="2860562"/>
                <a:ext cx="7558323" cy="1613358"/>
                <a:chOff x="808944" y="2902111"/>
                <a:chExt cx="7558323" cy="1332416"/>
              </a:xfrm>
            </p:grpSpPr>
            <p:sp>
              <p:nvSpPr>
                <p:cNvPr id="57" name="矩形 56"/>
                <p:cNvSpPr/>
                <p:nvPr>
                  <p:custDataLst>
                    <p:tags r:id="rId6"/>
                  </p:custDataLst>
                </p:nvPr>
              </p:nvSpPr>
              <p:spPr>
                <a:xfrm>
                  <a:off x="808944" y="2908246"/>
                  <a:ext cx="323846" cy="131279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7"/>
                  </p:custDataLst>
                </p:nvPr>
              </p:nvSpPr>
              <p:spPr>
                <a:xfrm>
                  <a:off x="1005792" y="2902111"/>
                  <a:ext cx="7361475" cy="1332416"/>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54" name="组合 53"/>
              <p:cNvGrpSpPr/>
              <p:nvPr/>
            </p:nvGrpSpPr>
            <p:grpSpPr>
              <a:xfrm>
                <a:off x="1258997" y="2828617"/>
                <a:ext cx="6804129" cy="1487558"/>
                <a:chOff x="1173544" y="2711870"/>
                <a:chExt cx="6804129" cy="1487558"/>
              </a:xfrm>
            </p:grpSpPr>
            <p:sp>
              <p:nvSpPr>
                <p:cNvPr id="55" name="文本框 54"/>
                <p:cNvSpPr txBox="1"/>
                <p:nvPr>
                  <p:custDataLst>
                    <p:tags r:id="rId8"/>
                  </p:custDataLst>
                </p:nvPr>
              </p:nvSpPr>
              <p:spPr>
                <a:xfrm>
                  <a:off x="1185646" y="2711870"/>
                  <a:ext cx="2649754" cy="407054"/>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b="0" dirty="0">
                      <a:solidFill>
                        <a:schemeClr val="accent1"/>
                      </a:solidFill>
                      <a:effectLst/>
                      <a:latin typeface="思源黑体 CN Medium" panose="020B0600000000000000" pitchFamily="34" charset="-122"/>
                      <a:ea typeface="思源黑体 CN Medium" panose="020B0600000000000000" pitchFamily="34" charset="-122"/>
                    </a:rPr>
                    <a:t>主要修改</a:t>
                  </a:r>
                  <a:endParaRPr lang="zh-CN" altLang="en-US" sz="2000" b="0" dirty="0">
                    <a:solidFill>
                      <a:schemeClr val="accent1"/>
                    </a:solidFill>
                    <a:effectLst/>
                    <a:latin typeface="思源黑体 CN Medium" panose="020B0600000000000000" pitchFamily="34" charset="-122"/>
                    <a:ea typeface="思源黑体 CN Medium" panose="020B0600000000000000" pitchFamily="34" charset="-122"/>
                  </a:endParaRPr>
                </a:p>
              </p:txBody>
            </p:sp>
            <p:sp>
              <p:nvSpPr>
                <p:cNvPr id="56" name="矩形 55"/>
                <p:cNvSpPr/>
                <p:nvPr>
                  <p:custDataLst>
                    <p:tags r:id="rId9"/>
                  </p:custDataLst>
                </p:nvPr>
              </p:nvSpPr>
              <p:spPr>
                <a:xfrm>
                  <a:off x="1173544" y="3120884"/>
                  <a:ext cx="6804129" cy="1078544"/>
                </a:xfrm>
                <a:prstGeom prst="rect">
                  <a:avLst/>
                </a:prstGeom>
                <a:noFill/>
              </p:spPr>
              <p:txBody>
                <a:bodyPr wrap="square">
                  <a:spAutoFit/>
                </a:bodyPr>
                <a:lstStyle/>
                <a:p>
                  <a:pPr algn="l">
                    <a:lnSpc>
                      <a:spcPct val="120000"/>
                    </a:lnSpc>
                    <a:spcBef>
                      <a:spcPts val="0"/>
                    </a:spcBef>
                    <a:spcAft>
                      <a:spcPts val="0"/>
                    </a:spcAft>
                    <a:buClrTx/>
                    <a:buSzTx/>
                    <a:buFontTx/>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落实党章规定，如第九十四条；完善违反中央八项规定精神行为的处分规定，如第九十八条，第一百一十四、一百一十五、一百一十六、一百一十八、一百一十九条</a:t>
                  </a:r>
                  <a:r>
                    <a:rPr kumimoji="1" 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加强对党员干部全方位管理和经常性监督，对离岗后和在职时一并提出严要求，如第一百零五和一百零六条；加强对领导干部亲属、身边工作人员和其他特定关系人相关违规行为的规制，如第一百零四和一百零七条。</a:t>
                  </a:r>
                  <a:endPar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grpSp>
      </p:grpSp>
      <p:pic>
        <p:nvPicPr>
          <p:cNvPr id="21" name="图片 20"/>
          <p:cNvPicPr>
            <a:picLocks noChangeAspect="1"/>
          </p:cNvPicPr>
          <p:nvPr/>
        </p:nvPicPr>
        <p:blipFill>
          <a:blip r:embed="rId10"/>
          <a:srcRect/>
          <a:stretch>
            <a:fillRect/>
          </a:stretch>
        </p:blipFill>
        <p:spPr>
          <a:xfrm>
            <a:off x="8665845" y="2263775"/>
            <a:ext cx="1492885" cy="1078865"/>
          </a:xfrm>
          <a:prstGeom prst="rect">
            <a:avLst/>
          </a:prstGeom>
        </p:spPr>
      </p:pic>
      <p:pic>
        <p:nvPicPr>
          <p:cNvPr id="22" name="图片 21"/>
          <p:cNvPicPr>
            <a:picLocks noChangeAspect="1"/>
          </p:cNvPicPr>
          <p:nvPr/>
        </p:nvPicPr>
        <p:blipFill>
          <a:blip r:embed="rId11"/>
          <a:srcRect/>
          <a:stretch>
            <a:fillRect/>
          </a:stretch>
        </p:blipFill>
        <p:spPr>
          <a:xfrm>
            <a:off x="10262235" y="2263775"/>
            <a:ext cx="1351915" cy="986155"/>
          </a:xfrm>
          <a:prstGeom prst="rect">
            <a:avLst/>
          </a:prstGeom>
        </p:spPr>
      </p:pic>
      <p:pic>
        <p:nvPicPr>
          <p:cNvPr id="23" name="图片 22"/>
          <p:cNvPicPr>
            <a:picLocks noChangeAspect="1"/>
          </p:cNvPicPr>
          <p:nvPr/>
        </p:nvPicPr>
        <p:blipFill>
          <a:blip r:embed="rId12"/>
          <a:srcRect/>
          <a:stretch>
            <a:fillRect/>
          </a:stretch>
        </p:blipFill>
        <p:spPr>
          <a:xfrm>
            <a:off x="9558655" y="3686810"/>
            <a:ext cx="1372235" cy="1287145"/>
          </a:xfrm>
          <a:prstGeom prst="rect">
            <a:avLst/>
          </a:prstGeom>
        </p:spPr>
      </p:pic>
      <p:pic>
        <p:nvPicPr>
          <p:cNvPr id="24" name="图片 23"/>
          <p:cNvPicPr>
            <a:picLocks noChangeAspect="1"/>
          </p:cNvPicPr>
          <p:nvPr/>
        </p:nvPicPr>
        <p:blipFill>
          <a:blip r:embed="rId13"/>
          <a:srcRect/>
          <a:stretch>
            <a:fillRect/>
          </a:stretch>
        </p:blipFill>
        <p:spPr>
          <a:xfrm>
            <a:off x="8561070" y="5119370"/>
            <a:ext cx="1701165" cy="1198880"/>
          </a:xfrm>
          <a:prstGeom prst="rect">
            <a:avLst/>
          </a:prstGeom>
        </p:spPr>
      </p:pic>
      <p:pic>
        <p:nvPicPr>
          <p:cNvPr id="25" name="图片 24"/>
          <p:cNvPicPr>
            <a:picLocks noChangeAspect="1"/>
          </p:cNvPicPr>
          <p:nvPr/>
        </p:nvPicPr>
        <p:blipFill>
          <a:blip r:embed="rId14"/>
          <a:srcRect/>
          <a:stretch>
            <a:fillRect/>
          </a:stretch>
        </p:blipFill>
        <p:spPr>
          <a:xfrm>
            <a:off x="10367010" y="5119370"/>
            <a:ext cx="1412240" cy="117983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5200650"/>
          </a:xfrm>
          <a:prstGeom prst="rect">
            <a:avLst/>
          </a:prstGeom>
        </p:spPr>
        <p:txBody>
          <a:bodyPr wrap="square">
            <a:spAutoFit/>
          </a:bodyPr>
          <a:lstStyle/>
          <a:p>
            <a:pPr indent="0">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第九十四条</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党员干部必须正确行使人民赋予的权力，清正廉洁，</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反对特权思想和特权现象</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，反对任何滥用职权、谋求私利的行为。</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mj-lt"/>
              <a:buNone/>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利用职权或者职务上的影响为他人谋取利益，本人的配偶、子女及其配偶等亲属和其他特定关系人收受对方财物，情节较重的，给予警告或者严重警告处分；情节严重的，给予撤销党内职务、留党察看或者开除党籍处分。</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ts val="1200"/>
              </a:spcBef>
              <a:spcAft>
                <a:spcPts val="0"/>
              </a:spcAft>
              <a:buFont typeface="+mj-lt"/>
              <a:buNone/>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1" dirty="0">
                <a:latin typeface="微软雅黑" panose="020B0503020204020204" charset="-122"/>
                <a:ea typeface="微软雅黑" panose="020B0503020204020204" charset="-122"/>
                <a:sym typeface="+mn-ea"/>
              </a:rPr>
              <a:t>第九十八条</a:t>
            </a:r>
            <a:r>
              <a:rPr lang="en-US" altLang="zh-CN" sz="1600" dirty="0">
                <a:latin typeface="微软雅黑" panose="020B0503020204020204" charset="-122"/>
                <a:ea typeface="微软雅黑" panose="020B0503020204020204" charset="-122"/>
                <a:sym typeface="+mn-ea"/>
              </a:rPr>
              <a:t>　向从事公务的人员及其配偶、子女及其配偶等亲属和其他特定关系人赠送明显超出正常礼尚往来的礼品、礼金、消费卡（券）和有价证券、股权、其他金融产品等财物,情节较重的,给予警告或者严重警告处分;情节严重的,给予撤销</a:t>
            </a:r>
            <a:r>
              <a:rPr lang="en-US" altLang="zh-CN" sz="1600" dirty="0">
                <a:latin typeface="微软雅黑" panose="020B0503020204020204" charset="-122"/>
                <a:ea typeface="微软雅黑" panose="020B0503020204020204" charset="-122"/>
                <a:cs typeface="微软雅黑" panose="020B0503020204020204" charset="-122"/>
                <a:sym typeface="+mn-ea"/>
              </a:rPr>
              <a:t>党内职务或者留党察看处分。</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以讲课费、课题费、咨询费等名义变相送礼的，依照前款规定处理。</a:t>
            </a:r>
            <a:endPar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spcBef>
                <a:spcPts val="1200"/>
              </a:spcBef>
              <a:spcAft>
                <a:spcPts val="0"/>
              </a:spcAft>
              <a:buClrTx/>
              <a:buSzTx/>
              <a:buFont typeface="+mj-lt"/>
              <a:buNone/>
            </a:pP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latin typeface="微软雅黑" panose="020B0503020204020204" charset="-122"/>
                <a:ea typeface="微软雅黑" panose="020B0503020204020204" charset="-122"/>
                <a:cs typeface="微软雅黑" panose="020B0503020204020204" charset="-122"/>
                <a:sym typeface="+mn-ea"/>
              </a:rPr>
              <a:t>第一百零</a:t>
            </a:r>
            <a:r>
              <a:rPr lang="zh-CN" altLang="en-US" sz="1600" b="1" dirty="0">
                <a:latin typeface="微软雅黑" panose="020B0503020204020204" charset="-122"/>
                <a:ea typeface="微软雅黑" panose="020B0503020204020204" charset="-122"/>
                <a:cs typeface="微软雅黑" panose="020B0503020204020204" charset="-122"/>
                <a:sym typeface="+mn-ea"/>
              </a:rPr>
              <a:t>四</a:t>
            </a:r>
            <a:r>
              <a:rPr lang="en-US" altLang="zh-CN" sz="1600" b="1" dirty="0">
                <a:latin typeface="微软雅黑" panose="020B0503020204020204" charset="-122"/>
                <a:ea typeface="微软雅黑" panose="020B0503020204020204" charset="-122"/>
                <a:cs typeface="微软雅黑" panose="020B0503020204020204" charset="-122"/>
                <a:sym typeface="+mn-ea"/>
              </a:rPr>
              <a:t>条</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利用职权或者职务上的影响，为配偶、子女及其配偶等亲属和其他特定关系人在审批监管、资源开发、金融信贷、大宗采购、土地使用权出让、房地产开发、工程招投标以及公共财政</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收</a:t>
            </a:r>
            <a:r>
              <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支等方面谋取利益，情节较轻的，给予警告或者严重警告处分；情节较重的，给予撤销党内职务或者留党察看处分；情节严重的，给予开除党籍处分。</a:t>
            </a:r>
            <a:endPar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spcBef>
                <a:spcPts val="0"/>
              </a:spcBef>
              <a:spcAft>
                <a:spcPts val="0"/>
              </a:spcAft>
              <a:buClrTx/>
              <a:buSzTx/>
              <a:buFont typeface="+mj-lt"/>
              <a:buNone/>
            </a:pPr>
            <a:r>
              <a:rPr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利用职权或者职务上的影响，为配偶、子女及其配偶等亲属和其他特定关系人吸收存款、推销金融产品、</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经营名贵特产类特殊资源</a:t>
            </a:r>
            <a:r>
              <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等提供帮助谋取利益的，依照前款规定处理。</a:t>
            </a:r>
            <a:endPar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5046345"/>
          </a:xfrm>
          <a:prstGeom prst="rect">
            <a:avLst/>
          </a:prstGeom>
        </p:spPr>
        <p:txBody>
          <a:bodyPr wrap="square">
            <a:spAutoFit/>
          </a:bodyPr>
          <a:lstStyle/>
          <a:p>
            <a:pPr indent="0">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第一百零六条</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离职或者退（离）休后利用原职权或者职务上的影响，为配偶、子女及其配偶等亲属和其他特定关系人从事经营活动谋取利益，情节较轻的，给予警告或者严重警告处分；情节较重的，给予撤销党内职务或者留党察看处分；情节严重的，给予开除党籍处分。 离职或者退（离）休后利用原职权或者职务上的影响为他人谋取利益，本人的配偶、子女及其配偶等亲属和其他特定关系人收受对方财物，情节较重的，给予警告或者严重警告处分；情节严重的，给予撤销党内职务、留党察看或者开除党籍处分。</a:t>
            </a:r>
            <a:endPar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spcBef>
                <a:spcPts val="1200"/>
              </a:spcBef>
              <a:spcAft>
                <a:spcPts val="0"/>
              </a:spcAft>
              <a:buClrTx/>
              <a:buSzTx/>
              <a:buFont typeface="+mj-lt"/>
              <a:buNone/>
            </a:pPr>
            <a:r>
              <a:rPr lang="en-US" altLang="zh-CN" sz="1600" b="1" dirty="0">
                <a:latin typeface="微软雅黑" panose="020B0503020204020204" charset="-122"/>
                <a:ea typeface="微软雅黑" panose="020B0503020204020204" charset="-122"/>
                <a:cs typeface="微软雅黑" panose="020B0503020204020204" charset="-122"/>
                <a:sym typeface="+mn-ea"/>
              </a:rPr>
              <a:t>       第一百一十八条</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违反会议活动管理规定，有下列行为之一，对直接责任者和领导责任者，情节较重的，给予警告或者严重警告处分；情节严重的，给予撤销党内职务处分：</a:t>
            </a:r>
            <a:endParaRPr lang="en-US" altLang="zh-CN"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 typeface="+mj-lt"/>
              <a:buNone/>
            </a:pPr>
            <a:r>
              <a:rPr lang="en-US" altLang="zh-CN" sz="1600" dirty="0">
                <a:solidFill>
                  <a:schemeClr val="tx1"/>
                </a:solidFill>
                <a:latin typeface="微软雅黑" panose="020B0503020204020204" charset="-122"/>
                <a:ea typeface="微软雅黑" panose="020B0503020204020204" charset="-122"/>
                <a:sym typeface="+mn-ea"/>
              </a:rPr>
              <a:t>      （一）到禁止召开会议的风景名胜区开会；</a:t>
            </a:r>
            <a:endParaRPr lang="en-US" altLang="zh-CN"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 typeface="+mj-lt"/>
              <a:buNone/>
            </a:pPr>
            <a:r>
              <a:rPr lang="en-US" altLang="zh-CN" sz="1600" dirty="0">
                <a:solidFill>
                  <a:schemeClr val="tx1"/>
                </a:solidFill>
                <a:latin typeface="微软雅黑" panose="020B0503020204020204" charset="-122"/>
                <a:ea typeface="微软雅黑" panose="020B0503020204020204" charset="-122"/>
                <a:sym typeface="+mn-ea"/>
              </a:rPr>
              <a:t>      （二）决定或者批准举办各类节会、庆典活动；</a:t>
            </a:r>
            <a:endParaRPr lang="en-US" altLang="zh-CN"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 typeface="+mj-lt"/>
              <a:buNone/>
            </a:pPr>
            <a:r>
              <a:rPr lang="en-US" altLang="zh-CN" sz="1600" dirty="0">
                <a:solidFill>
                  <a:schemeClr val="tx1"/>
                </a:solidFill>
                <a:latin typeface="微软雅黑" panose="020B0503020204020204" charset="-122"/>
                <a:ea typeface="微软雅黑" panose="020B0503020204020204" charset="-122"/>
                <a:sym typeface="+mn-ea"/>
              </a:rPr>
              <a:t>     </a:t>
            </a:r>
            <a:r>
              <a:rPr lang="en-US" altLang="zh-CN" sz="1600" b="1" dirty="0">
                <a:solidFill>
                  <a:srgbClr val="C00000"/>
                </a:solidFill>
                <a:latin typeface="微软雅黑" panose="020B0503020204020204" charset="-122"/>
                <a:ea typeface="微软雅黑" panose="020B0503020204020204" charset="-122"/>
                <a:sym typeface="+mn-ea"/>
              </a:rPr>
              <a:t> （三）其他违反会议活动管理规定行为。</a:t>
            </a:r>
            <a:endParaRPr lang="en-US" altLang="zh-CN"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 typeface="+mj-lt"/>
              <a:buNone/>
            </a:pPr>
            <a:r>
              <a:rPr lang="en-US" altLang="zh-CN" sz="1600" dirty="0">
                <a:solidFill>
                  <a:schemeClr val="tx1"/>
                </a:solidFill>
                <a:latin typeface="微软雅黑" panose="020B0503020204020204" charset="-122"/>
                <a:ea typeface="微软雅黑" panose="020B0503020204020204" charset="-122"/>
                <a:sym typeface="+mn-ea"/>
              </a:rPr>
              <a:t> </a:t>
            </a:r>
            <a:r>
              <a:rPr lang="en-US" altLang="zh-CN" sz="1600" b="1"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擅自举办评比达标表彰、</a:t>
            </a:r>
            <a:r>
              <a:rPr lang="en-US" altLang="zh-CN" sz="1600" b="1" dirty="0">
                <a:solidFill>
                  <a:srgbClr val="C00000"/>
                </a:solidFill>
                <a:latin typeface="微软雅黑" panose="020B0503020204020204" charset="-122"/>
                <a:ea typeface="微软雅黑" panose="020B0503020204020204" charset="-122"/>
                <a:sym typeface="+mn-ea"/>
              </a:rPr>
              <a:t>创建示范活动</a:t>
            </a:r>
            <a:r>
              <a:rPr lang="en-US" altLang="zh-CN" sz="1600" dirty="0">
                <a:solidFill>
                  <a:schemeClr val="tx1"/>
                </a:solidFill>
                <a:latin typeface="微软雅黑" panose="020B0503020204020204" charset="-122"/>
                <a:ea typeface="微软雅黑" panose="020B0503020204020204" charset="-122"/>
                <a:sym typeface="+mn-ea"/>
              </a:rPr>
              <a:t>或者借评比达标表彰、</a:t>
            </a:r>
            <a:r>
              <a:rPr lang="en-US" altLang="zh-CN" sz="1600" b="1" dirty="0">
                <a:solidFill>
                  <a:srgbClr val="C00000"/>
                </a:solidFill>
                <a:latin typeface="微软雅黑" panose="020B0503020204020204" charset="-122"/>
                <a:ea typeface="微软雅黑" panose="020B0503020204020204" charset="-122"/>
                <a:sym typeface="+mn-ea"/>
              </a:rPr>
              <a:t>创建示范活动</a:t>
            </a:r>
            <a:r>
              <a:rPr lang="en-US" altLang="zh-CN" sz="1600" dirty="0">
                <a:solidFill>
                  <a:schemeClr val="tx1"/>
                </a:solidFill>
                <a:latin typeface="微软雅黑" panose="020B0503020204020204" charset="-122"/>
                <a:ea typeface="微软雅黑" panose="020B0503020204020204" charset="-122"/>
                <a:sym typeface="+mn-ea"/>
              </a:rPr>
              <a:t>收取费用的，</a:t>
            </a:r>
            <a:r>
              <a:rPr lang="en-US" altLang="zh-CN" sz="1600" b="1" dirty="0">
                <a:solidFill>
                  <a:srgbClr val="C00000"/>
                </a:solidFill>
                <a:latin typeface="微软雅黑" panose="020B0503020204020204" charset="-122"/>
                <a:ea typeface="微软雅黑" panose="020B0503020204020204" charset="-122"/>
                <a:sym typeface="+mn-ea"/>
              </a:rPr>
              <a:t>对直接责任者和领导责任者</a:t>
            </a:r>
            <a:r>
              <a:rPr lang="en-US" altLang="zh-CN" sz="1600" dirty="0">
                <a:solidFill>
                  <a:schemeClr val="tx1"/>
                </a:solidFill>
                <a:latin typeface="微软雅黑" panose="020B0503020204020204" charset="-122"/>
                <a:ea typeface="微软雅黑" panose="020B0503020204020204" charset="-122"/>
                <a:sym typeface="+mn-ea"/>
              </a:rPr>
              <a:t>，依照前款规定处理。</a:t>
            </a:r>
            <a:endParaRPr lang="en-US" altLang="zh-CN" sz="1600" dirty="0">
              <a:solidFill>
                <a:schemeClr val="tx1"/>
              </a:solidFill>
              <a:latin typeface="微软雅黑" panose="020B0503020204020204" charset="-122"/>
              <a:ea typeface="微软雅黑" panose="020B0503020204020204" charset="-122"/>
              <a:sym typeface="+mn-ea"/>
            </a:endParaRPr>
          </a:p>
          <a:p>
            <a:pPr indent="0">
              <a:lnSpc>
                <a:spcPct val="150000"/>
              </a:lnSpc>
              <a:buFont typeface="+mj-lt"/>
              <a:buNone/>
            </a:pP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2676525"/>
          </a:xfrm>
          <a:prstGeom prst="rect">
            <a:avLst/>
          </a:prstGeom>
        </p:spPr>
        <p:txBody>
          <a:bodyPr wrap="square">
            <a:spAutoFit/>
          </a:bodyPr>
          <a:lstStyle/>
          <a:p>
            <a:pPr indent="0">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第一百一十</a:t>
            </a:r>
            <a:r>
              <a:rPr lang="zh-CN" altLang="en-US" sz="1600" b="1" dirty="0">
                <a:latin typeface="微软雅黑" panose="020B0503020204020204" charset="-122"/>
                <a:ea typeface="微软雅黑" panose="020B0503020204020204" charset="-122"/>
                <a:cs typeface="微软雅黑" panose="020B0503020204020204" charset="-122"/>
                <a:sym typeface="+mn-ea"/>
              </a:rPr>
              <a:t>九</a:t>
            </a:r>
            <a:r>
              <a:rPr lang="en-US" altLang="zh-CN" sz="1600" b="1" dirty="0">
                <a:latin typeface="微软雅黑" panose="020B0503020204020204" charset="-122"/>
                <a:ea typeface="微软雅黑" panose="020B0503020204020204" charset="-122"/>
                <a:cs typeface="微软雅黑" panose="020B0503020204020204" charset="-122"/>
                <a:sym typeface="+mn-ea"/>
              </a:rPr>
              <a:t>条</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违反办公用房管理等规定，有下列行为之一，对直接责任者和领导责任者，情节较重的，给予警告或者严重警告处分；情节严重的，给予撤销党内职务处分：</a:t>
            </a:r>
            <a:endParaRPr lang="en-US" altLang="zh-CN" sz="1600" dirty="0">
              <a:solidFill>
                <a:schemeClr val="tx1"/>
              </a:solidFill>
              <a:latin typeface="微软雅黑" panose="020B0503020204020204" charset="-122"/>
              <a:ea typeface="微软雅黑" panose="020B0503020204020204" charset="-122"/>
              <a:sym typeface="+mn-ea"/>
            </a:endParaRPr>
          </a:p>
          <a:p>
            <a:pPr lvl="1" algn="l">
              <a:lnSpc>
                <a:spcPct val="150000"/>
              </a:lnSpc>
              <a:spcBef>
                <a:spcPts val="0"/>
              </a:spcBef>
              <a:spcAft>
                <a:spcPts val="0"/>
              </a:spcAft>
              <a:buClrTx/>
              <a:buSzTx/>
              <a:buFont typeface="+mj-lt"/>
              <a:buNone/>
            </a:pPr>
            <a:r>
              <a:rPr lang="en-US" altLang="zh-CN" sz="1600" dirty="0">
                <a:solidFill>
                  <a:schemeClr val="tx1"/>
                </a:solidFill>
                <a:latin typeface="微软雅黑" panose="020B0503020204020204" charset="-122"/>
                <a:ea typeface="微软雅黑" panose="020B0503020204020204" charset="-122"/>
                <a:sym typeface="+mn-ea"/>
              </a:rPr>
              <a:t>（一）决定或者批准兴建、装修办公楼、培训中心等楼堂馆所；</a:t>
            </a:r>
            <a:endParaRPr lang="en-US" altLang="zh-CN" sz="1600" dirty="0">
              <a:solidFill>
                <a:schemeClr val="tx1"/>
              </a:solidFill>
              <a:latin typeface="微软雅黑" panose="020B0503020204020204" charset="-122"/>
              <a:ea typeface="微软雅黑" panose="020B0503020204020204" charset="-122"/>
              <a:sym typeface="+mn-ea"/>
            </a:endParaRPr>
          </a:p>
          <a:p>
            <a:pPr lvl="1" algn="l">
              <a:lnSpc>
                <a:spcPct val="150000"/>
              </a:lnSpc>
              <a:spcBef>
                <a:spcPts val="0"/>
              </a:spcBef>
              <a:spcAft>
                <a:spcPts val="0"/>
              </a:spcAft>
              <a:buClrTx/>
              <a:buSzTx/>
              <a:buFont typeface="+mj-lt"/>
              <a:buNone/>
            </a:pPr>
            <a:r>
              <a:rPr lang="en-US" altLang="zh-CN" sz="1600" dirty="0">
                <a:solidFill>
                  <a:schemeClr val="tx1"/>
                </a:solidFill>
                <a:latin typeface="微软雅黑" panose="020B0503020204020204" charset="-122"/>
                <a:ea typeface="微软雅黑" panose="020B0503020204020204" charset="-122"/>
                <a:sym typeface="+mn-ea"/>
              </a:rPr>
              <a:t>（二）超标准配备、使用办公用房；</a:t>
            </a:r>
            <a:endParaRPr lang="en-US" altLang="zh-CN" sz="1600" dirty="0">
              <a:solidFill>
                <a:schemeClr val="tx1"/>
              </a:solidFill>
              <a:latin typeface="微软雅黑" panose="020B0503020204020204" charset="-122"/>
              <a:ea typeface="微软雅黑" panose="020B0503020204020204" charset="-122"/>
              <a:sym typeface="+mn-ea"/>
            </a:endParaRPr>
          </a:p>
          <a:p>
            <a:pPr lvl="1" algn="l">
              <a:lnSpc>
                <a:spcPct val="150000"/>
              </a:lnSpc>
              <a:spcBef>
                <a:spcPts val="0"/>
              </a:spcBef>
              <a:spcAft>
                <a:spcPts val="0"/>
              </a:spcAft>
              <a:buClrTx/>
              <a:buSzTx/>
              <a:buFont typeface="+mj-lt"/>
              <a:buNone/>
            </a:pPr>
            <a:r>
              <a:rPr lang="en-US" altLang="zh-CN" sz="1600" b="1" dirty="0">
                <a:solidFill>
                  <a:srgbClr val="C00000"/>
                </a:solidFill>
                <a:latin typeface="微软雅黑" panose="020B0503020204020204" charset="-122"/>
                <a:ea typeface="微软雅黑" panose="020B0503020204020204" charset="-122"/>
                <a:sym typeface="+mn-ea"/>
              </a:rPr>
              <a:t>（三）未经批准租用、借用办公用房；</a:t>
            </a:r>
            <a:endParaRPr lang="en-US" altLang="zh-CN" sz="1600" b="1" dirty="0">
              <a:solidFill>
                <a:srgbClr val="C00000"/>
              </a:solidFill>
              <a:latin typeface="微软雅黑" panose="020B0503020204020204" charset="-122"/>
              <a:ea typeface="微软雅黑" panose="020B0503020204020204" charset="-122"/>
              <a:sym typeface="+mn-ea"/>
            </a:endParaRPr>
          </a:p>
          <a:p>
            <a:pPr lvl="1" algn="l">
              <a:lnSpc>
                <a:spcPct val="150000"/>
              </a:lnSpc>
              <a:spcBef>
                <a:spcPts val="0"/>
              </a:spcBef>
              <a:spcAft>
                <a:spcPts val="0"/>
              </a:spcAft>
              <a:buClrTx/>
              <a:buSzTx/>
              <a:buFont typeface="+mj-lt"/>
              <a:buNone/>
            </a:pPr>
            <a:r>
              <a:rPr lang="en-US" altLang="zh-CN" sz="1600" dirty="0">
                <a:solidFill>
                  <a:schemeClr val="tx1"/>
                </a:solidFill>
                <a:latin typeface="微软雅黑" panose="020B0503020204020204" charset="-122"/>
                <a:ea typeface="微软雅黑" panose="020B0503020204020204" charset="-122"/>
                <a:sym typeface="+mn-ea"/>
              </a:rPr>
              <a:t>（四）用公款包租、占用客房或者其他场所供个人使用；</a:t>
            </a:r>
            <a:endParaRPr lang="en-US" altLang="zh-CN" sz="1600" dirty="0">
              <a:solidFill>
                <a:schemeClr val="tx1"/>
              </a:solidFill>
              <a:latin typeface="微软雅黑" panose="020B0503020204020204" charset="-122"/>
              <a:ea typeface="微软雅黑" panose="020B0503020204020204" charset="-122"/>
              <a:sym typeface="+mn-ea"/>
            </a:endParaRPr>
          </a:p>
          <a:p>
            <a:pPr lvl="1" algn="l">
              <a:lnSpc>
                <a:spcPct val="150000"/>
              </a:lnSpc>
              <a:spcBef>
                <a:spcPts val="0"/>
              </a:spcBef>
              <a:spcAft>
                <a:spcPts val="0"/>
              </a:spcAft>
              <a:buClrTx/>
              <a:buSzTx/>
              <a:buFont typeface="+mj-lt"/>
              <a:buNone/>
            </a:pPr>
            <a:r>
              <a:rPr lang="en-US" altLang="zh-CN" sz="1600" b="1" dirty="0">
                <a:solidFill>
                  <a:srgbClr val="C00000"/>
                </a:solidFill>
                <a:latin typeface="微软雅黑" panose="020B0503020204020204" charset="-122"/>
                <a:ea typeface="微软雅黑" panose="020B0503020204020204" charset="-122"/>
                <a:sym typeface="+mn-ea"/>
              </a:rPr>
              <a:t>（五）其他违反办公用房管理等规定行为。</a:t>
            </a:r>
            <a:endPar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44" name="Line 6"/>
          <p:cNvSpPr>
            <a:spLocks noChangeShapeType="1"/>
          </p:cNvSpPr>
          <p:nvPr>
            <p:custDataLst>
              <p:tags r:id="rId2"/>
            </p:custDataLst>
          </p:nvPr>
        </p:nvSpPr>
        <p:spPr bwMode="auto">
          <a:xfrm>
            <a:off x="2012315" y="1880235"/>
            <a:ext cx="22860" cy="4163060"/>
          </a:xfrm>
          <a:prstGeom prst="line">
            <a:avLst/>
          </a:prstGeom>
          <a:noFill/>
          <a:ln w="9525" cap="flat">
            <a:solidFill>
              <a:srgbClr val="716F6E"/>
            </a:solidFill>
            <a:prstDash val="dash"/>
            <a:miter lim="800000"/>
            <a:headEnd type="none" w="med" len="med"/>
            <a:tailEnd type="oval"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nvGrpSpPr>
          <p:cNvPr id="3" name="组合 2"/>
          <p:cNvGrpSpPr/>
          <p:nvPr>
            <p:custDataLst>
              <p:tags r:id="rId3"/>
            </p:custDataLst>
          </p:nvPr>
        </p:nvGrpSpPr>
        <p:grpSpPr>
          <a:xfrm>
            <a:off x="1931755" y="2173573"/>
            <a:ext cx="216694" cy="216694"/>
            <a:chOff x="957263" y="3209925"/>
            <a:chExt cx="288925" cy="288925"/>
          </a:xfrm>
        </p:grpSpPr>
        <p:sp>
          <p:nvSpPr>
            <p:cNvPr id="4" name="Oval 15"/>
            <p:cNvSpPr>
              <a:spLocks noChangeArrowheads="1"/>
            </p:cNvSpPr>
            <p:nvPr>
              <p:custDataLst>
                <p:tags r:id="rId4"/>
              </p:custDataLst>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sp>
          <p:nvSpPr>
            <p:cNvPr id="7" name="Freeform 16"/>
            <p:cNvSpPr/>
            <p:nvPr>
              <p:custDataLst>
                <p:tags r:id="rId5"/>
              </p:custDataLst>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grpSp>
      <p:sp>
        <p:nvSpPr>
          <p:cNvPr id="9" name="Text Box 18"/>
          <p:cNvSpPr txBox="1">
            <a:spLocks noChangeArrowheads="1"/>
          </p:cNvSpPr>
          <p:nvPr>
            <p:custDataLst>
              <p:tags r:id="rId6"/>
            </p:custDataLst>
          </p:nvPr>
        </p:nvSpPr>
        <p:spPr bwMode="auto">
          <a:xfrm>
            <a:off x="2218690" y="1880235"/>
            <a:ext cx="6151880" cy="1861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defPPr>
              <a:defRPr lang="zh-CN"/>
            </a:defPPr>
            <a:lvl1pPr algn="just">
              <a:defRPr>
                <a:solidFill>
                  <a:schemeClr val="bg1"/>
                </a:solidFill>
                <a:latin typeface="微软雅黑" panose="020B0503020204020204" charset="-122"/>
                <a:ea typeface="微软雅黑" panose="020B0503020204020204" charset="-122"/>
              </a:defRPr>
            </a:lvl1pPr>
          </a:lstStyle>
          <a:p>
            <a:pPr indent="457200" fontAlgn="auto">
              <a:lnSpc>
                <a:spcPct val="180000"/>
              </a:lnSpc>
              <a:spcBef>
                <a:spcPts val="0"/>
              </a:spcBef>
              <a:spcAft>
                <a:spcPts val="0"/>
              </a:spcAft>
            </a:pPr>
            <a:r>
              <a:rPr dirty="0">
                <a:solidFill>
                  <a:schemeClr val="tx1"/>
                </a:solidFill>
                <a:cs typeface="阿里巴巴普惠体 B" panose="00020600040101010101" pitchFamily="18" charset="-122"/>
                <a:sym typeface="+mn-ea"/>
              </a:rPr>
              <a:t>修订的《中国共产党纪律处分条例》印发，共133条，整合</a:t>
            </a:r>
            <a:r>
              <a:rPr lang="zh-CN" dirty="0">
                <a:solidFill>
                  <a:schemeClr val="tx1"/>
                </a:solidFill>
                <a:cs typeface="阿里巴巴普惠体 B" panose="00020600040101010101" pitchFamily="18" charset="-122"/>
                <a:sym typeface="+mn-ea"/>
              </a:rPr>
              <a:t>为</a:t>
            </a:r>
            <a:r>
              <a:rPr b="1" dirty="0">
                <a:solidFill>
                  <a:schemeClr val="accent1"/>
                </a:solidFill>
                <a:cs typeface="阿里巴巴普惠体 B" panose="00020600040101010101" pitchFamily="18" charset="-122"/>
                <a:sym typeface="+mn-ea"/>
              </a:rPr>
              <a:t>六项</a:t>
            </a:r>
            <a:r>
              <a:rPr dirty="0">
                <a:solidFill>
                  <a:schemeClr val="tx1"/>
                </a:solidFill>
                <a:cs typeface="阿里巴巴普惠体 B" panose="00020600040101010101" pitchFamily="18" charset="-122"/>
                <a:sym typeface="+mn-ea"/>
              </a:rPr>
              <a:t>纪律，突出政治纪律和政治规矩，坚持纪严于法、纪在法前、纪法分开。</a:t>
            </a:r>
            <a:endParaRPr dirty="0">
              <a:solidFill>
                <a:schemeClr val="tx1"/>
              </a:solidFill>
              <a:cs typeface="阿里巴巴普惠体 B" panose="00020600040101010101" pitchFamily="18" charset="-122"/>
            </a:endParaRPr>
          </a:p>
          <a:p>
            <a:pPr indent="457200" fontAlgn="auto">
              <a:lnSpc>
                <a:spcPct val="180000"/>
              </a:lnSpc>
              <a:spcBef>
                <a:spcPts val="0"/>
              </a:spcBef>
              <a:spcAft>
                <a:spcPts val="0"/>
              </a:spcAft>
            </a:pPr>
            <a:endParaRPr lang="zh-CN" altLang="en-US" dirty="0">
              <a:solidFill>
                <a:schemeClr val="tx1">
                  <a:lumMod val="65000"/>
                  <a:lumOff val="35000"/>
                </a:schemeClr>
              </a:solidFill>
            </a:endParaRPr>
          </a:p>
        </p:txBody>
      </p:sp>
      <p:sp>
        <p:nvSpPr>
          <p:cNvPr id="5" name="矩形 4"/>
          <p:cNvSpPr/>
          <p:nvPr>
            <p:custDataLst>
              <p:tags r:id="rId7"/>
            </p:custDataLst>
          </p:nvPr>
        </p:nvSpPr>
        <p:spPr>
          <a:xfrm>
            <a:off x="822609" y="2130980"/>
            <a:ext cx="1089660" cy="3371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b="1" dirty="0">
                <a:solidFill>
                  <a:srgbClr val="C00000"/>
                </a:solidFill>
                <a:latin typeface="微软雅黑" panose="020B0503020204020204" charset="-122"/>
                <a:ea typeface="微软雅黑" panose="020B0503020204020204" charset="-122"/>
              </a:rPr>
              <a:t>2015</a:t>
            </a:r>
            <a:r>
              <a:rPr lang="zh-CN" altLang="en-US" sz="1600" b="1" dirty="0">
                <a:solidFill>
                  <a:srgbClr val="C00000"/>
                </a:solidFill>
                <a:latin typeface="微软雅黑" panose="020B0503020204020204" charset="-122"/>
                <a:ea typeface="微软雅黑" panose="020B0503020204020204" charset="-122"/>
              </a:rPr>
              <a:t>年版</a:t>
            </a:r>
            <a:endParaRPr lang="zh-CN" altLang="en-US" sz="1600" b="1" dirty="0">
              <a:solidFill>
                <a:srgbClr val="C00000"/>
              </a:solidFill>
              <a:latin typeface="微软雅黑" panose="020B0503020204020204" charset="-122"/>
              <a:ea typeface="微软雅黑" panose="020B0503020204020204" charset="-122"/>
            </a:endParaRPr>
          </a:p>
        </p:txBody>
      </p:sp>
      <p:grpSp>
        <p:nvGrpSpPr>
          <p:cNvPr id="13" name="组合 12"/>
          <p:cNvGrpSpPr/>
          <p:nvPr>
            <p:custDataLst>
              <p:tags r:id="rId8"/>
            </p:custDataLst>
          </p:nvPr>
        </p:nvGrpSpPr>
        <p:grpSpPr>
          <a:xfrm>
            <a:off x="1931755" y="4998846"/>
            <a:ext cx="216694" cy="216694"/>
            <a:chOff x="957263" y="3209925"/>
            <a:chExt cx="288925" cy="288925"/>
          </a:xfrm>
        </p:grpSpPr>
        <p:sp>
          <p:nvSpPr>
            <p:cNvPr id="14" name="Oval 15"/>
            <p:cNvSpPr>
              <a:spLocks noChangeArrowheads="1"/>
            </p:cNvSpPr>
            <p:nvPr>
              <p:custDataLst>
                <p:tags r:id="rId9"/>
              </p:custDataLst>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sp>
          <p:nvSpPr>
            <p:cNvPr id="16" name="Freeform 16"/>
            <p:cNvSpPr/>
            <p:nvPr>
              <p:custDataLst>
                <p:tags r:id="rId10"/>
              </p:custDataLst>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solidFill>
                  <a:schemeClr val="tx1">
                    <a:lumMod val="65000"/>
                    <a:lumOff val="35000"/>
                  </a:schemeClr>
                </a:solidFill>
              </a:endParaRPr>
            </a:p>
          </p:txBody>
        </p:sp>
      </p:grpSp>
      <p:sp>
        <p:nvSpPr>
          <p:cNvPr id="17" name="Text Box 18"/>
          <p:cNvSpPr txBox="1">
            <a:spLocks noChangeArrowheads="1"/>
          </p:cNvSpPr>
          <p:nvPr>
            <p:custDataLst>
              <p:tags r:id="rId11"/>
            </p:custDataLst>
          </p:nvPr>
        </p:nvSpPr>
        <p:spPr bwMode="auto">
          <a:xfrm>
            <a:off x="535305" y="5243195"/>
            <a:ext cx="1550670" cy="337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a:solidFill>
                  <a:schemeClr val="tx1">
                    <a:lumMod val="65000"/>
                    <a:lumOff val="35000"/>
                  </a:schemeClr>
                </a:solidFill>
                <a:latin typeface="微软雅黑" panose="020B0503020204020204" charset="-122"/>
                <a:ea typeface="微软雅黑" panose="020B0503020204020204" charset="-122"/>
              </a:rPr>
              <a:t>2018</a:t>
            </a:r>
            <a:r>
              <a:rPr lang="zh-CN" altLang="en-US" sz="1600">
                <a:solidFill>
                  <a:schemeClr val="tx1">
                    <a:lumMod val="65000"/>
                    <a:lumOff val="35000"/>
                  </a:schemeClr>
                </a:solidFill>
                <a:latin typeface="微软雅黑" panose="020B0503020204020204" charset="-122"/>
                <a:ea typeface="微软雅黑" panose="020B0503020204020204" charset="-122"/>
              </a:rPr>
              <a:t>年</a:t>
            </a:r>
            <a:r>
              <a:rPr lang="en-US" altLang="zh-CN" sz="1600">
                <a:solidFill>
                  <a:schemeClr val="tx1">
                    <a:lumMod val="65000"/>
                    <a:lumOff val="35000"/>
                  </a:schemeClr>
                </a:solidFill>
                <a:latin typeface="微软雅黑" panose="020B0503020204020204" charset="-122"/>
                <a:ea typeface="微软雅黑" panose="020B0503020204020204" charset="-122"/>
              </a:rPr>
              <a:t>8</a:t>
            </a:r>
            <a:r>
              <a:rPr lang="zh-CN" altLang="en-US" sz="1600">
                <a:solidFill>
                  <a:schemeClr val="tx1">
                    <a:lumMod val="65000"/>
                    <a:lumOff val="35000"/>
                  </a:schemeClr>
                </a:solidFill>
                <a:latin typeface="微软雅黑" panose="020B0503020204020204" charset="-122"/>
                <a:ea typeface="微软雅黑" panose="020B0503020204020204" charset="-122"/>
              </a:rPr>
              <a:t>月</a:t>
            </a:r>
            <a:endParaRPr lang="zh-CN" altLang="en-US" sz="1600" dirty="0">
              <a:solidFill>
                <a:schemeClr val="tx1">
                  <a:lumMod val="65000"/>
                  <a:lumOff val="35000"/>
                </a:schemeClr>
              </a:solidFill>
              <a:latin typeface="微软雅黑" panose="020B0503020204020204" charset="-122"/>
              <a:ea typeface="微软雅黑" panose="020B0503020204020204" charset="-122"/>
            </a:endParaRPr>
          </a:p>
        </p:txBody>
      </p:sp>
      <p:sp>
        <p:nvSpPr>
          <p:cNvPr id="69" name="Text Box 18"/>
          <p:cNvSpPr txBox="1">
            <a:spLocks noChangeArrowheads="1"/>
          </p:cNvSpPr>
          <p:nvPr>
            <p:custDataLst>
              <p:tags r:id="rId12"/>
            </p:custDataLst>
          </p:nvPr>
        </p:nvSpPr>
        <p:spPr bwMode="auto">
          <a:xfrm>
            <a:off x="2135505" y="4831715"/>
            <a:ext cx="6158230" cy="1087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lgn="just">
              <a:defRPr>
                <a:solidFill>
                  <a:schemeClr val="bg1"/>
                </a:solidFill>
                <a:latin typeface="微软雅黑" panose="020B0503020204020204" charset="-122"/>
                <a:ea typeface="微软雅黑" panose="020B0503020204020204" charset="-122"/>
              </a:defRPr>
            </a:lvl1pPr>
          </a:lstStyle>
          <a:p>
            <a:pPr lvl="0" indent="457200" algn="l">
              <a:lnSpc>
                <a:spcPct val="120000"/>
              </a:lnSpc>
              <a:buClrTx/>
              <a:buSzTx/>
              <a:buFontTx/>
            </a:pPr>
            <a:r>
              <a:rPr dirty="0">
                <a:solidFill>
                  <a:schemeClr val="tx1"/>
                </a:solidFill>
                <a:cs typeface="阿里巴巴普惠体 B" panose="00020600040101010101" pitchFamily="18" charset="-122"/>
                <a:sym typeface="+mn-ea"/>
              </a:rPr>
              <a:t>修订的《中国共产党纪律处分条例》印发，共142条，实践中普遍运用的监督执纪“四种形态”得以体现，纪法衔接条款更加完善。</a:t>
            </a:r>
            <a:endParaRPr dirty="0">
              <a:solidFill>
                <a:schemeClr val="tx1"/>
              </a:solidFill>
              <a:cs typeface="阿里巴巴普惠体 B" panose="00020600040101010101" pitchFamily="18" charset="-122"/>
            </a:endParaRPr>
          </a:p>
        </p:txBody>
      </p:sp>
      <p:sp>
        <p:nvSpPr>
          <p:cNvPr id="18" name="矩形 17"/>
          <p:cNvSpPr/>
          <p:nvPr>
            <p:custDataLst>
              <p:tags r:id="rId13"/>
            </p:custDataLst>
          </p:nvPr>
        </p:nvSpPr>
        <p:spPr>
          <a:xfrm>
            <a:off x="713389" y="4956254"/>
            <a:ext cx="1198880" cy="3371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b="1">
                <a:solidFill>
                  <a:srgbClr val="C00000"/>
                </a:solidFill>
                <a:latin typeface="微软雅黑" panose="020B0503020204020204" charset="-122"/>
                <a:ea typeface="微软雅黑" panose="020B0503020204020204" charset="-122"/>
              </a:rPr>
              <a:t>2018</a:t>
            </a:r>
            <a:r>
              <a:rPr lang="zh-CN" altLang="en-US" sz="1600" b="1">
                <a:solidFill>
                  <a:srgbClr val="C00000"/>
                </a:solidFill>
                <a:latin typeface="微软雅黑" panose="020B0503020204020204" charset="-122"/>
                <a:ea typeface="微软雅黑" panose="020B0503020204020204" charset="-122"/>
              </a:rPr>
              <a:t>年版</a:t>
            </a:r>
            <a:endParaRPr lang="zh-CN" altLang="en-US" sz="1600" b="1" dirty="0">
              <a:solidFill>
                <a:srgbClr val="C00000"/>
              </a:solidFill>
              <a:latin typeface="微软雅黑" panose="020B0503020204020204" charset="-122"/>
              <a:ea typeface="微软雅黑" panose="020B0503020204020204" charset="-122"/>
            </a:endParaRPr>
          </a:p>
        </p:txBody>
      </p:sp>
      <p:sp>
        <p:nvSpPr>
          <p:cNvPr id="25" name="Text Box 18"/>
          <p:cNvSpPr txBox="1">
            <a:spLocks noChangeArrowheads="1"/>
          </p:cNvSpPr>
          <p:nvPr>
            <p:custDataLst>
              <p:tags r:id="rId14"/>
            </p:custDataLst>
          </p:nvPr>
        </p:nvSpPr>
        <p:spPr bwMode="auto">
          <a:xfrm>
            <a:off x="492760" y="2468245"/>
            <a:ext cx="1550670" cy="337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solidFill>
                  <a:schemeClr val="tx1">
                    <a:lumMod val="65000"/>
                    <a:lumOff val="35000"/>
                  </a:schemeClr>
                </a:solidFill>
                <a:latin typeface="微软雅黑" panose="020B0503020204020204" charset="-122"/>
                <a:ea typeface="微软雅黑" panose="020B0503020204020204" charset="-122"/>
              </a:rPr>
              <a:t>2015</a:t>
            </a:r>
            <a:r>
              <a:rPr lang="zh-CN" altLang="en-US" sz="1600" dirty="0">
                <a:solidFill>
                  <a:schemeClr val="tx1">
                    <a:lumMod val="65000"/>
                    <a:lumOff val="35000"/>
                  </a:schemeClr>
                </a:solidFill>
                <a:latin typeface="微软雅黑" panose="020B0503020204020204" charset="-122"/>
                <a:ea typeface="微软雅黑" panose="020B0503020204020204" charset="-122"/>
              </a:rPr>
              <a:t>年</a:t>
            </a:r>
            <a:r>
              <a:rPr lang="en-US" altLang="zh-CN" sz="1600" dirty="0">
                <a:solidFill>
                  <a:schemeClr val="tx1">
                    <a:lumMod val="65000"/>
                    <a:lumOff val="35000"/>
                  </a:schemeClr>
                </a:solidFill>
                <a:latin typeface="微软雅黑" panose="020B0503020204020204" charset="-122"/>
                <a:ea typeface="微软雅黑" panose="020B0503020204020204" charset="-122"/>
              </a:rPr>
              <a:t>10</a:t>
            </a:r>
            <a:r>
              <a:rPr lang="zh-CN" altLang="en-US" sz="1600" dirty="0">
                <a:solidFill>
                  <a:schemeClr val="tx1">
                    <a:lumMod val="65000"/>
                    <a:lumOff val="35000"/>
                  </a:schemeClr>
                </a:solidFill>
                <a:latin typeface="微软雅黑" panose="020B0503020204020204" charset="-122"/>
                <a:ea typeface="微软雅黑" panose="020B0503020204020204" charset="-122"/>
              </a:rPr>
              <a:t>月</a:t>
            </a:r>
            <a:endParaRPr lang="zh-CN" altLang="en-US" sz="1600" dirty="0">
              <a:solidFill>
                <a:schemeClr val="tx1">
                  <a:lumMod val="65000"/>
                  <a:lumOff val="35000"/>
                </a:schemeClr>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15"/>
          <a:stretch>
            <a:fillRect/>
          </a:stretch>
        </p:blipFill>
        <p:spPr>
          <a:xfrm>
            <a:off x="8545830" y="1709420"/>
            <a:ext cx="3033395" cy="1671320"/>
          </a:xfrm>
          <a:prstGeom prst="rect">
            <a:avLst/>
          </a:prstGeom>
        </p:spPr>
      </p:pic>
      <p:pic>
        <p:nvPicPr>
          <p:cNvPr id="20" name="图片 19"/>
          <p:cNvPicPr>
            <a:picLocks noChangeAspect="1"/>
          </p:cNvPicPr>
          <p:nvPr/>
        </p:nvPicPr>
        <p:blipFill>
          <a:blip r:embed="rId16"/>
          <a:stretch>
            <a:fillRect/>
          </a:stretch>
        </p:blipFill>
        <p:spPr>
          <a:xfrm>
            <a:off x="8517255" y="4299585"/>
            <a:ext cx="3114040" cy="1865630"/>
          </a:xfrm>
          <a:prstGeom prst="rect">
            <a:avLst/>
          </a:prstGeom>
        </p:spPr>
      </p:pic>
      <p:cxnSp>
        <p:nvCxnSpPr>
          <p:cNvPr id="27" name="直接连接符 26"/>
          <p:cNvCxnSpPr/>
          <p:nvPr/>
        </p:nvCxnSpPr>
        <p:spPr>
          <a:xfrm flipV="1">
            <a:off x="581025" y="3929380"/>
            <a:ext cx="11216640" cy="1524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grpSp>
        <p:nvGrpSpPr>
          <p:cNvPr id="21" name="组合 20"/>
          <p:cNvGrpSpPr/>
          <p:nvPr/>
        </p:nvGrpSpPr>
        <p:grpSpPr>
          <a:xfrm>
            <a:off x="2756535" y="559435"/>
            <a:ext cx="6747510" cy="491490"/>
            <a:chOff x="2984183" y="559450"/>
            <a:chExt cx="6230145" cy="491490"/>
          </a:xfrm>
        </p:grpSpPr>
        <p:sp>
          <p:nvSpPr>
            <p:cNvPr id="22" name="文本框 21"/>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《条例》制修订历史</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23" name="组合 22"/>
            <p:cNvGrpSpPr/>
            <p:nvPr/>
          </p:nvGrpSpPr>
          <p:grpSpPr>
            <a:xfrm>
              <a:off x="2984183" y="636981"/>
              <a:ext cx="6230145" cy="295763"/>
              <a:chOff x="3014663" y="644601"/>
              <a:chExt cx="6230145" cy="295763"/>
            </a:xfrm>
          </p:grpSpPr>
          <p:grpSp>
            <p:nvGrpSpPr>
              <p:cNvPr id="26" name="组合 25"/>
              <p:cNvGrpSpPr/>
              <p:nvPr/>
            </p:nvGrpSpPr>
            <p:grpSpPr>
              <a:xfrm>
                <a:off x="3014663" y="644601"/>
                <a:ext cx="1681163" cy="295763"/>
                <a:chOff x="-131458" y="-2239660"/>
                <a:chExt cx="1893224" cy="333070"/>
              </a:xfrm>
            </p:grpSpPr>
            <p:sp>
              <p:nvSpPr>
                <p:cNvPr id="28"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29" name="直接连接符 28"/>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flipH="1">
                <a:off x="7563645" y="644601"/>
                <a:ext cx="1681163" cy="295763"/>
                <a:chOff x="-131458" y="-2239660"/>
                <a:chExt cx="1893224" cy="333070"/>
              </a:xfrm>
            </p:grpSpPr>
            <p:sp>
              <p:nvSpPr>
                <p:cNvPr id="31"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32" name="直接连接符 31"/>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nvSpPr>
        <p:spPr>
          <a:xfrm>
            <a:off x="656590" y="1149985"/>
            <a:ext cx="11024235" cy="4310380"/>
          </a:xfrm>
          <a:prstGeom prst="rect">
            <a:avLst/>
          </a:prstGeom>
        </p:spPr>
        <p:txBody>
          <a:bodyPr wrap="square">
            <a:spAutoFit/>
          </a:bodyPr>
          <a:p>
            <a:pPr algn="l">
              <a:lnSpc>
                <a:spcPct val="120000"/>
              </a:lnSpc>
              <a:buClrTx/>
              <a:buSzTx/>
              <a:buFontTx/>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tx1"/>
                </a:solidFill>
                <a:latin typeface="微软雅黑" panose="020B0503020204020204" charset="-122"/>
                <a:ea typeface="微软雅黑" panose="020B0503020204020204" charset="-122"/>
                <a:sym typeface="+mn-ea"/>
              </a:rPr>
              <a:t>相关案例</a:t>
            </a:r>
            <a:r>
              <a:rPr lang="zh-CN" altLang="en-US" sz="1600" dirty="0">
                <a:solidFill>
                  <a:schemeClr val="tx1"/>
                </a:solidFill>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Tx/>
            </a:pPr>
            <a:r>
              <a:rPr lang="zh-CN" altLang="en-US" sz="1600"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sym typeface="+mn-ea"/>
              </a:rPr>
              <a:t>   1.</a:t>
            </a:r>
            <a:r>
              <a:rPr lang="en-US" altLang="zh-CN" sz="1400" dirty="0">
                <a:solidFill>
                  <a:schemeClr val="tx1"/>
                </a:solidFill>
                <a:latin typeface="微软雅黑" panose="020B0503020204020204" charset="-122"/>
                <a:ea typeface="微软雅黑" panose="020B0503020204020204" charset="-122"/>
                <a:sym typeface="+mn-ea"/>
              </a:rPr>
              <a:t>2023</a:t>
            </a:r>
            <a:r>
              <a:rPr lang="zh-CN" altLang="en-US" sz="1400" dirty="0">
                <a:solidFill>
                  <a:schemeClr val="tx1"/>
                </a:solidFill>
                <a:latin typeface="微软雅黑" panose="020B0503020204020204" charset="-122"/>
                <a:ea typeface="微软雅黑" panose="020B0503020204020204" charset="-122"/>
                <a:sym typeface="+mn-ea"/>
              </a:rPr>
              <a:t>年</a:t>
            </a:r>
            <a:r>
              <a:rPr lang="en-US" altLang="zh-CN" sz="1400" dirty="0">
                <a:solidFill>
                  <a:schemeClr val="tx1"/>
                </a:solidFill>
                <a:latin typeface="微软雅黑" panose="020B0503020204020204" charset="-122"/>
                <a:ea typeface="微软雅黑" panose="020B0503020204020204" charset="-122"/>
                <a:sym typeface="+mn-ea"/>
              </a:rPr>
              <a:t>11</a:t>
            </a:r>
            <a:r>
              <a:rPr lang="zh-CN" altLang="en-US" sz="1400" dirty="0">
                <a:solidFill>
                  <a:schemeClr val="tx1"/>
                </a:solidFill>
                <a:latin typeface="微软雅黑" panose="020B0503020204020204" charset="-122"/>
                <a:ea typeface="微软雅黑" panose="020B0503020204020204" charset="-122"/>
                <a:sym typeface="+mn-ea"/>
              </a:rPr>
              <a:t>月29日，一名已经退休的原高校领导被开除党籍。</a:t>
            </a:r>
            <a:r>
              <a:rPr lang="zh-CN" altLang="en-US" sz="1400" dirty="0">
                <a:latin typeface="微软雅黑" panose="020B0503020204020204" charset="-122"/>
                <a:ea typeface="微软雅黑" panose="020B0503020204020204" charset="-122"/>
                <a:sym typeface="+mn-ea"/>
              </a:rPr>
              <a:t>贵州省纪委监委对贵州大学原党委副书记（正厅级）任钢建严重违纪违法问题进行了立案审查调查。经查，任钢建身为党员领导干部，丧失理想信念，背弃初心使命，对党不忠诚不老实，处心积虑对抗组织审查；无视中央八项规定精神，收受可能影响公正执行公务的礼品礼金，接受可能影响公正执行公务的旅游活动安排；违反组织原则，隐瞒不报个人有关事项，违规为他人在职务晋升中谋取利益；廉洁底线失守，违规从事营利活动，违规兼职取酬，将应由个人支付的费用交由单位报销，违规收受礼品；对党纪国法毫无敬畏之心，利用职务便利为他人谋取利益，非法收受他人巨额财物。任钢建严重违反党的</a:t>
            </a:r>
            <a:r>
              <a:rPr lang="zh-CN" altLang="en-US" sz="1400" b="1" dirty="0">
                <a:solidFill>
                  <a:srgbClr val="C00000"/>
                </a:solidFill>
                <a:latin typeface="微软雅黑" panose="020B0503020204020204" charset="-122"/>
                <a:ea typeface="微软雅黑" panose="020B0503020204020204" charset="-122"/>
                <a:sym typeface="+mn-ea"/>
              </a:rPr>
              <a:t>政治纪律、组织纪律和廉洁纪律，构成严重职务违法并涉嫌受贿犯罪</a:t>
            </a:r>
            <a:r>
              <a:rPr lang="zh-CN" altLang="en-US" sz="1400" dirty="0">
                <a:latin typeface="微软雅黑" panose="020B0503020204020204" charset="-122"/>
                <a:ea typeface="微软雅黑" panose="020B0503020204020204" charset="-122"/>
                <a:sym typeface="+mn-ea"/>
              </a:rPr>
              <a:t>。有关部门经研究，决定给予任钢建开除党籍处分；按规定取消其享受的待遇；将其涉嫌犯罪问题移送检察机关依法审查起诉，所涉财物一并移送。</a:t>
            </a:r>
            <a:endParaRPr lang="zh-CN" altLang="en-US" sz="1400" dirty="0">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Tx/>
            </a:pP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2.广东一高校原党委书记，退休7年后被开除党籍。2024年3月28日，中央纪委国家监委网站发布消息：广州体育学院党委原书记许宗祥被开除党籍。经查，许宗祥丧失理想信念，背弃初心使命，处心积虑对抗组织审查；无视中央八项规定精神，多次违规接受宴请；廉洁底线失守，违规收受礼金；毫无纪法底线，利用职务便利为他人在基建工程承揽、食堂承包、物业租赁等方面谋利，并非法收受巨额财物，退休后仍不知止。许宗祥严重违反党的</a:t>
            </a:r>
            <a:r>
              <a:rPr lang="zh-CN" altLang="en-US" sz="1400" b="1" dirty="0">
                <a:solidFill>
                  <a:srgbClr val="C00000"/>
                </a:solidFill>
                <a:latin typeface="微软雅黑" panose="020B0503020204020204" charset="-122"/>
                <a:ea typeface="微软雅黑" panose="020B0503020204020204" charset="-122"/>
                <a:sym typeface="+mn-ea"/>
              </a:rPr>
              <a:t>政治纪律和廉洁纪律，构成严重职务违法并涉嫌受贿、利用影响力受贿犯罪</a:t>
            </a:r>
            <a:r>
              <a:rPr lang="zh-CN" altLang="en-US" sz="1400" dirty="0">
                <a:latin typeface="微软雅黑" panose="020B0503020204020204" charset="-122"/>
                <a:ea typeface="微软雅黑" panose="020B0503020204020204" charset="-122"/>
                <a:sym typeface="+mn-ea"/>
              </a:rPr>
              <a:t>，且在党的十八大后不收敛、不收手，性质严重，影响恶劣，应予严肃处理。</a:t>
            </a:r>
            <a:endParaRPr lang="zh-CN" altLang="en-US" sz="1400" dirty="0">
              <a:latin typeface="微软雅黑" panose="020B0503020204020204" charset="-122"/>
              <a:ea typeface="微软雅黑" panose="020B0503020204020204" charset="-122"/>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群众纪律</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5" name="组合 44"/>
          <p:cNvGrpSpPr/>
          <p:nvPr/>
        </p:nvGrpSpPr>
        <p:grpSpPr>
          <a:xfrm rot="0">
            <a:off x="811530" y="1212850"/>
            <a:ext cx="10593070" cy="4966334"/>
            <a:chOff x="722744" y="2131490"/>
            <a:chExt cx="10592955" cy="3872976"/>
          </a:xfrm>
        </p:grpSpPr>
        <p:sp>
          <p:nvSpPr>
            <p:cNvPr id="47" name="矩形 46"/>
            <p:cNvSpPr/>
            <p:nvPr/>
          </p:nvSpPr>
          <p:spPr>
            <a:xfrm>
              <a:off x="722744" y="2131490"/>
              <a:ext cx="10592955" cy="819560"/>
            </a:xfrm>
            <a:prstGeom prst="rect">
              <a:avLst/>
            </a:prstGeom>
            <a:noFill/>
          </p:spPr>
          <p:txBody>
            <a:bodyPr wrap="square">
              <a:spAutoFit/>
            </a:bodyPr>
            <a:lstStyle/>
            <a:p>
              <a:pPr algn="just">
                <a:lnSpc>
                  <a:spcPct val="130000"/>
                </a:lnSpc>
                <a:buClrTx/>
                <a:buSzTx/>
                <a:buFontTx/>
              </a:pPr>
              <a:r>
                <a:rPr kumimoji="1"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群众</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纪律是党组织和党员在贯彻执行党的群众路线和处理党群关系过程中必须遵循的行为规则。群众纪律是党的性质和宗旨的体现，是密切联系党与群众血肉联系的重要保证，更具有执政党纪律的特色。</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just">
                <a:lnSpc>
                  <a:spcPct val="130000"/>
                </a:lnSpc>
                <a:buClrTx/>
                <a:buSzTx/>
                <a:buFontTx/>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分则第九章是关于对违反群众纪律行为的处分规定，从第一百二十一条到第一百二十九条，共</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8</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nvGrpSpPr>
            <p:cNvPr id="48" name="组合 47"/>
            <p:cNvGrpSpPr/>
            <p:nvPr/>
          </p:nvGrpSpPr>
          <p:grpSpPr>
            <a:xfrm>
              <a:off x="808944" y="3099156"/>
              <a:ext cx="7558323" cy="1151832"/>
              <a:chOff x="808944" y="3099156"/>
              <a:chExt cx="7558323" cy="1151832"/>
            </a:xfrm>
          </p:grpSpPr>
          <p:grpSp>
            <p:nvGrpSpPr>
              <p:cNvPr id="59" name="组合 58"/>
              <p:cNvGrpSpPr/>
              <p:nvPr/>
            </p:nvGrpSpPr>
            <p:grpSpPr>
              <a:xfrm>
                <a:off x="808944" y="3099156"/>
                <a:ext cx="7558323" cy="1151832"/>
                <a:chOff x="808944" y="3099157"/>
                <a:chExt cx="7558323" cy="951258"/>
              </a:xfrm>
            </p:grpSpPr>
            <p:sp>
              <p:nvSpPr>
                <p:cNvPr id="63" name="矩形 62"/>
                <p:cNvSpPr/>
                <p:nvPr>
                  <p:custDataLst>
                    <p:tags r:id="rId2"/>
                  </p:custDataLst>
                </p:nvPr>
              </p:nvSpPr>
              <p:spPr>
                <a:xfrm>
                  <a:off x="808944" y="3099157"/>
                  <a:ext cx="323846" cy="944715"/>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83" name="矩形 82"/>
                <p:cNvSpPr/>
                <p:nvPr>
                  <p:custDataLst>
                    <p:tags r:id="rId3"/>
                  </p:custDataLst>
                </p:nvPr>
              </p:nvSpPr>
              <p:spPr>
                <a:xfrm>
                  <a:off x="1005792" y="3099157"/>
                  <a:ext cx="7361475" cy="951258"/>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1271062" y="3122647"/>
                <a:ext cx="6803951" cy="1013680"/>
                <a:chOff x="1185609" y="3005900"/>
                <a:chExt cx="6803951" cy="1013680"/>
              </a:xfrm>
            </p:grpSpPr>
            <p:sp>
              <p:nvSpPr>
                <p:cNvPr id="61" name="文本框 60"/>
                <p:cNvSpPr txBox="1"/>
                <p:nvPr>
                  <p:custDataLst>
                    <p:tags r:id="rId4"/>
                  </p:custDataLst>
                </p:nvPr>
              </p:nvSpPr>
              <p:spPr>
                <a:xfrm>
                  <a:off x="1185646" y="3005900"/>
                  <a:ext cx="2649754" cy="407054"/>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b="0" dirty="0">
                      <a:solidFill>
                        <a:schemeClr val="accent1"/>
                      </a:solidFill>
                      <a:effectLst/>
                      <a:latin typeface="思源黑体 CN Medium" panose="020B0600000000000000" pitchFamily="34" charset="-122"/>
                      <a:ea typeface="思源黑体 CN Medium" panose="020B0600000000000000" pitchFamily="34" charset="-122"/>
                    </a:rPr>
                    <a:t>本次调整</a:t>
                  </a:r>
                  <a:endParaRPr lang="zh-CN" altLang="en-US" sz="2000" b="0" dirty="0">
                    <a:solidFill>
                      <a:schemeClr val="accent1"/>
                    </a:solidFill>
                    <a:effectLst/>
                    <a:latin typeface="思源黑体 CN Medium" panose="020B0600000000000000" pitchFamily="34" charset="-122"/>
                    <a:ea typeface="思源黑体 CN Medium" panose="020B0600000000000000" pitchFamily="34" charset="-122"/>
                  </a:endParaRPr>
                </a:p>
              </p:txBody>
            </p:sp>
            <p:sp>
              <p:nvSpPr>
                <p:cNvPr id="62" name="矩形 61"/>
                <p:cNvSpPr/>
                <p:nvPr>
                  <p:custDataLst>
                    <p:tags r:id="rId5"/>
                  </p:custDataLst>
                </p:nvPr>
              </p:nvSpPr>
              <p:spPr>
                <a:xfrm>
                  <a:off x="1185609" y="3464953"/>
                  <a:ext cx="6803951" cy="554627"/>
                </a:xfrm>
                <a:prstGeom prst="rect">
                  <a:avLst/>
                </a:prstGeom>
                <a:noFill/>
              </p:spPr>
              <p:txBody>
                <a:bodyPr wrap="square">
                  <a:noAutofit/>
                </a:bodyPr>
                <a:lstStyle/>
                <a:p>
                  <a:pPr algn="just">
                    <a:lnSpc>
                      <a:spcPct val="120000"/>
                    </a:lnSpc>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修改</a:t>
                  </a: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3</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条，</a:t>
                  </a:r>
                  <a:r>
                    <a:rPr sz="1400" dirty="0">
                      <a:latin typeface="微软雅黑" panose="020B0503020204020204" charset="-122"/>
                      <a:ea typeface="微软雅黑" panose="020B0503020204020204" charset="-122"/>
                      <a:cs typeface="阿里巴巴普惠体 B" panose="00020600040101010101" pitchFamily="18" charset="-122"/>
                      <a:sym typeface="+mn-ea"/>
                    </a:rPr>
                    <a:t>将</a:t>
                  </a:r>
                  <a:r>
                    <a:rPr sz="1400"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rPr>
                    <a:t>1条纳入政治纪律</a:t>
                  </a:r>
                  <a:r>
                    <a:rPr lang="zh-CN" sz="1400"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rPr>
                    <a:t>，</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从</a:t>
                  </a: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9</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条调整至</a:t>
                  </a: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8</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条。规定了对侵害群众利益、漠视群众利益、侵犯群众知情权等行为的处分。</a:t>
                  </a:r>
                  <a:endPar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grpSp>
        <p:grpSp>
          <p:nvGrpSpPr>
            <p:cNvPr id="49" name="组合 48"/>
            <p:cNvGrpSpPr/>
            <p:nvPr/>
          </p:nvGrpSpPr>
          <p:grpSpPr>
            <a:xfrm>
              <a:off x="808944" y="4359163"/>
              <a:ext cx="7558323" cy="1645303"/>
              <a:chOff x="808944" y="2828617"/>
              <a:chExt cx="7558323" cy="1645303"/>
            </a:xfrm>
          </p:grpSpPr>
          <p:grpSp>
            <p:nvGrpSpPr>
              <p:cNvPr id="53" name="组合 52"/>
              <p:cNvGrpSpPr/>
              <p:nvPr/>
            </p:nvGrpSpPr>
            <p:grpSpPr>
              <a:xfrm>
                <a:off x="808944" y="2860562"/>
                <a:ext cx="7558323" cy="1613358"/>
                <a:chOff x="808944" y="2902111"/>
                <a:chExt cx="7558323" cy="1332416"/>
              </a:xfrm>
            </p:grpSpPr>
            <p:sp>
              <p:nvSpPr>
                <p:cNvPr id="57" name="矩形 56"/>
                <p:cNvSpPr/>
                <p:nvPr>
                  <p:custDataLst>
                    <p:tags r:id="rId6"/>
                  </p:custDataLst>
                </p:nvPr>
              </p:nvSpPr>
              <p:spPr>
                <a:xfrm>
                  <a:off x="808944" y="2908246"/>
                  <a:ext cx="323846" cy="131279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7"/>
                  </p:custDataLst>
                </p:nvPr>
              </p:nvSpPr>
              <p:spPr>
                <a:xfrm>
                  <a:off x="1005792" y="2902111"/>
                  <a:ext cx="7361475" cy="1332416"/>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54" name="组合 53"/>
              <p:cNvGrpSpPr/>
              <p:nvPr/>
            </p:nvGrpSpPr>
            <p:grpSpPr>
              <a:xfrm>
                <a:off x="1258997" y="2828617"/>
                <a:ext cx="6804129" cy="1084470"/>
                <a:chOff x="1173544" y="2711870"/>
                <a:chExt cx="6804129" cy="1084470"/>
              </a:xfrm>
            </p:grpSpPr>
            <p:sp>
              <p:nvSpPr>
                <p:cNvPr id="55" name="文本框 54"/>
                <p:cNvSpPr txBox="1"/>
                <p:nvPr>
                  <p:custDataLst>
                    <p:tags r:id="rId8"/>
                  </p:custDataLst>
                </p:nvPr>
              </p:nvSpPr>
              <p:spPr>
                <a:xfrm>
                  <a:off x="1185646" y="2711870"/>
                  <a:ext cx="2649754" cy="407054"/>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b="0" dirty="0">
                      <a:solidFill>
                        <a:schemeClr val="accent1"/>
                      </a:solidFill>
                      <a:effectLst/>
                      <a:latin typeface="思源黑体 CN Medium" panose="020B0600000000000000" pitchFamily="34" charset="-122"/>
                      <a:ea typeface="思源黑体 CN Medium" panose="020B0600000000000000" pitchFamily="34" charset="-122"/>
                    </a:rPr>
                    <a:t>主要修改</a:t>
                  </a:r>
                  <a:endParaRPr lang="zh-CN" altLang="en-US" sz="2000" b="0" dirty="0">
                    <a:solidFill>
                      <a:schemeClr val="accent1"/>
                    </a:solidFill>
                    <a:effectLst/>
                    <a:latin typeface="思源黑体 CN Medium" panose="020B0600000000000000" pitchFamily="34" charset="-122"/>
                    <a:ea typeface="思源黑体 CN Medium" panose="020B0600000000000000" pitchFamily="34" charset="-122"/>
                  </a:endParaRPr>
                </a:p>
              </p:txBody>
            </p:sp>
            <p:sp>
              <p:nvSpPr>
                <p:cNvPr id="56" name="矩形 55"/>
                <p:cNvSpPr/>
                <p:nvPr>
                  <p:custDataLst>
                    <p:tags r:id="rId9"/>
                  </p:custDataLst>
                </p:nvPr>
              </p:nvSpPr>
              <p:spPr>
                <a:xfrm>
                  <a:off x="1173544" y="3120884"/>
                  <a:ext cx="6804129" cy="675456"/>
                </a:xfrm>
                <a:prstGeom prst="rect">
                  <a:avLst/>
                </a:prstGeom>
                <a:noFill/>
              </p:spPr>
              <p:txBody>
                <a:bodyPr wrap="square">
                  <a:spAutoFit/>
                </a:bodyPr>
                <a:lstStyle/>
                <a:p>
                  <a:pPr algn="l">
                    <a:lnSpc>
                      <a:spcPct val="120000"/>
                    </a:lnSpc>
                    <a:spcBef>
                      <a:spcPts val="0"/>
                    </a:spcBef>
                    <a:spcAft>
                      <a:spcPts val="0"/>
                    </a:spcAft>
                    <a:buClrTx/>
                    <a:buSzTx/>
                    <a:buFontTx/>
                  </a:pP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完善乡村振兴领域违纪行为的处分规定，</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如第一百二十二条；</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充实社会救助领域违纪行为的处分规定，</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如第一百二十四条；</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充实对漠视、损害群众利益行为的处分规定，</a:t>
                  </a:r>
                  <a:r>
                    <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如第一百二十六条。</a:t>
                  </a:r>
                  <a:endParaRPr kumimoji="1" lang="zh-CN" altLang="en-US" sz="1400"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grpSp>
      </p:grpSp>
      <p:pic>
        <p:nvPicPr>
          <p:cNvPr id="4" name="图片 3"/>
          <p:cNvPicPr>
            <a:picLocks noChangeAspect="1"/>
          </p:cNvPicPr>
          <p:nvPr>
            <p:custDataLst>
              <p:tags r:id="rId10"/>
            </p:custDataLst>
          </p:nvPr>
        </p:nvPicPr>
        <p:blipFill>
          <a:blip r:embed="rId11"/>
          <a:srcRect/>
          <a:stretch>
            <a:fillRect/>
          </a:stretch>
        </p:blipFill>
        <p:spPr>
          <a:xfrm>
            <a:off x="8526780" y="2444115"/>
            <a:ext cx="1290320" cy="2151380"/>
          </a:xfrm>
          <a:prstGeom prst="rect">
            <a:avLst/>
          </a:prstGeom>
        </p:spPr>
      </p:pic>
      <p:pic>
        <p:nvPicPr>
          <p:cNvPr id="5" name="图片 4"/>
          <p:cNvPicPr>
            <a:picLocks noChangeAspect="1"/>
          </p:cNvPicPr>
          <p:nvPr>
            <p:custDataLst>
              <p:tags r:id="rId12"/>
            </p:custDataLst>
          </p:nvPr>
        </p:nvPicPr>
        <p:blipFill>
          <a:blip r:embed="rId13"/>
          <a:srcRect/>
          <a:stretch>
            <a:fillRect/>
          </a:stretch>
        </p:blipFill>
        <p:spPr>
          <a:xfrm>
            <a:off x="9628505" y="3230245"/>
            <a:ext cx="1167765" cy="1937385"/>
          </a:xfrm>
          <a:prstGeom prst="rect">
            <a:avLst/>
          </a:prstGeom>
        </p:spPr>
      </p:pic>
      <p:pic>
        <p:nvPicPr>
          <p:cNvPr id="7" name="图片 6"/>
          <p:cNvPicPr>
            <a:picLocks noChangeAspect="1"/>
          </p:cNvPicPr>
          <p:nvPr/>
        </p:nvPicPr>
        <p:blipFill>
          <a:blip r:embed="rId14"/>
          <a:srcRect/>
          <a:stretch>
            <a:fillRect/>
          </a:stretch>
        </p:blipFill>
        <p:spPr>
          <a:xfrm>
            <a:off x="10729595" y="4412615"/>
            <a:ext cx="989330" cy="1745615"/>
          </a:xfrm>
          <a:prstGeom prst="rect">
            <a:avLst/>
          </a:prstGeom>
        </p:spPr>
      </p:pic>
      <p:pic>
        <p:nvPicPr>
          <p:cNvPr id="9" name="图片 13" descr="蓝色nuaa"/>
          <p:cNvPicPr>
            <a:picLocks noChangeAspect="1"/>
          </p:cNvPicPr>
          <p:nvPr userDrawn="1">
            <p:custDataLst>
              <p:tags r:id="rId15"/>
            </p:custDataLst>
          </p:nvPr>
        </p:nvPicPr>
        <p:blipFill>
          <a:blip r:embed="rId16"/>
          <a:srcRect/>
          <a:stretch>
            <a:fillRect/>
          </a:stretch>
        </p:blipFill>
        <p:spPr bwMode="auto">
          <a:xfrm>
            <a:off x="10326370" y="6271895"/>
            <a:ext cx="1326515" cy="3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050925"/>
            <a:ext cx="11024235" cy="4523105"/>
          </a:xfrm>
          <a:prstGeom prst="rect">
            <a:avLst/>
          </a:prstGeom>
        </p:spPr>
        <p:txBody>
          <a:bodyPr wrap="square">
            <a:spAutoFit/>
          </a:bodyPr>
          <a:lstStyle/>
          <a:p>
            <a:pPr indent="0">
              <a:lnSpc>
                <a:spcPct val="150000"/>
              </a:lnSpc>
              <a:spcBef>
                <a:spcPct val="0"/>
              </a:spcBef>
              <a:spcAft>
                <a:spcPts val="0"/>
              </a:spcAft>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 第一百二十二条</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　有下列行为之一，对直接责任者和领导责任者，情节较轻的，给予警告或者严重警告处分；情节较重的，给予撤销党内职务或者留党察看处分；情节严重的，给予开除党籍处分：</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rPr>
              <a:t>（一）超标准、超范围向群众筹资筹劳、摊派费用，加重群众负担；</a:t>
            </a:r>
            <a:endParaRPr lang="zh-CN" altLang="en-US" sz="1600" dirty="0">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rPr>
              <a:t>（二）违反有关规定扣留、收缴群众款物或者处罚群众；</a:t>
            </a:r>
            <a:endParaRPr lang="zh-CN" altLang="en-US" sz="1600" dirty="0">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rPr>
              <a:t>（三）克扣群众财物，或者违反有关规定拖欠群众钱款；</a:t>
            </a:r>
            <a:endParaRPr lang="zh-CN" altLang="en-US" sz="1600" dirty="0">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rPr>
              <a:t>（四）在管理、服务活动中违反有关规定收取费用；</a:t>
            </a:r>
            <a:endParaRPr lang="zh-CN" altLang="en-US" sz="1600" dirty="0">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rPr>
              <a:t>（五）在办理涉及群众事务时刁难群众、吃拿卡要；</a:t>
            </a:r>
            <a:endParaRPr lang="zh-CN" altLang="en-US" sz="1600" dirty="0">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rPr>
              <a:t>（六）其他侵害群众利益行为。</a:t>
            </a:r>
            <a:endParaRPr lang="zh-CN" altLang="en-US" sz="1600" dirty="0">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rPr>
              <a:t>在</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乡村振兴</a:t>
            </a:r>
            <a:r>
              <a:rPr lang="zh-CN" altLang="en-US" sz="1600" dirty="0">
                <a:latin typeface="微软雅黑" panose="020B0503020204020204" charset="-122"/>
                <a:ea typeface="微软雅黑" panose="020B0503020204020204" charset="-122"/>
                <a:cs typeface="微软雅黑" panose="020B0503020204020204" charset="-122"/>
              </a:rPr>
              <a:t>领域有上述行为的，从重或者加重处分。</a:t>
            </a:r>
            <a:endParaRPr lang="zh-CN" altLang="en-US" sz="1600" dirty="0">
              <a:latin typeface="微软雅黑" panose="020B0503020204020204" charset="-122"/>
              <a:ea typeface="微软雅黑" panose="020B0503020204020204" charset="-122"/>
              <a:cs typeface="微软雅黑" panose="020B0503020204020204" charset="-122"/>
            </a:endParaRPr>
          </a:p>
          <a:p>
            <a:pPr lvl="1" algn="l">
              <a:lnSpc>
                <a:spcPct val="150000"/>
              </a:lnSpc>
              <a:spcBef>
                <a:spcPct val="0"/>
              </a:spcBef>
              <a:spcAft>
                <a:spcPts val="0"/>
              </a:spcAft>
              <a:buClrTx/>
              <a:buSzTx/>
              <a:buFont typeface="+mj-lt"/>
              <a:buNone/>
            </a:pPr>
            <a:endParaRPr lang="zh-CN" altLang="en-US" sz="1600" b="1" dirty="0">
              <a:latin typeface="微软雅黑" panose="020B0503020204020204" charset="-122"/>
              <a:ea typeface="微软雅黑" panose="020B0503020204020204" charset="-122"/>
              <a:cs typeface="微软雅黑" panose="020B0503020204020204" charset="-122"/>
            </a:endParaRPr>
          </a:p>
          <a:p>
            <a:pPr lvl="0" algn="l">
              <a:lnSpc>
                <a:spcPct val="150000"/>
              </a:lnSpc>
              <a:spcBef>
                <a:spcPct val="0"/>
              </a:spcBef>
              <a:spcAft>
                <a:spcPts val="0"/>
              </a:spcAft>
              <a:buClrTx/>
              <a:buSzTx/>
              <a:buFont typeface="+mj-lt"/>
              <a:buNone/>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第一百二十四条</a:t>
            </a:r>
            <a:r>
              <a:rPr lang="zh-CN" altLang="en-US" sz="1600" dirty="0">
                <a:latin typeface="微软雅黑" panose="020B0503020204020204" charset="-122"/>
                <a:ea typeface="微软雅黑" panose="020B0503020204020204" charset="-122"/>
                <a:cs typeface="微软雅黑" panose="020B0503020204020204" charset="-122"/>
              </a:rPr>
              <a:t>　在社会保障、</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社会救助、</a:t>
            </a:r>
            <a:r>
              <a:rPr lang="zh-CN" altLang="en-US" sz="1600" dirty="0">
                <a:latin typeface="微软雅黑" panose="020B0503020204020204" charset="-122"/>
                <a:ea typeface="微软雅黑" panose="020B0503020204020204" charset="-122"/>
                <a:cs typeface="微软雅黑" panose="020B0503020204020204" charset="-122"/>
              </a:rPr>
              <a:t>政策扶持、救灾救济款物分配等事项中优亲厚友、明显有失公平的，给予警告或者严重警告处分；情节较重的，给予撤销党内职务或者留党察看处分；情节严重的，给予开除党籍处分。</a:t>
            </a:r>
            <a:endParaRPr lang="zh-CN" altLang="en-US" sz="16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en-US">
                <a:latin typeface="思源黑体 CN Medium" panose="020B0600000000000000" pitchFamily="34" charset="-122"/>
                <a:ea typeface="思源黑体 CN Medium" panose="020B0600000000000000" pitchFamily="34" charset="-122"/>
              </a:rPr>
              <a:t>目举债、铺摊子、上项目，搞劳民伤财的“形象工程”、“政绩工程”，致使国家、集体或者群众财产和利益遭受较大损失的，对直接责任者和领导责任者，给予警告或者严重警告处分；情节严重的，给予撤销党内职务、留党察看或者开除党籍处分。</a:t>
            </a: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145540"/>
            <a:ext cx="11024235" cy="3046095"/>
          </a:xfrm>
          <a:prstGeom prst="rect">
            <a:avLst/>
          </a:prstGeom>
        </p:spPr>
        <p:txBody>
          <a:bodyPr wrap="square">
            <a:spAutoFit/>
          </a:bodyPr>
          <a:lstStyle/>
          <a:p>
            <a:pPr indent="0">
              <a:lnSpc>
                <a:spcPct val="150000"/>
              </a:lnSpc>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第一百</a:t>
            </a:r>
            <a:r>
              <a:rPr lang="zh-CN" altLang="en-US" sz="1600" b="1" dirty="0">
                <a:latin typeface="微软雅黑" panose="020B0503020204020204" charset="-122"/>
                <a:ea typeface="微软雅黑" panose="020B0503020204020204" charset="-122"/>
                <a:cs typeface="微软雅黑" panose="020B0503020204020204" charset="-122"/>
                <a:sym typeface="+mn-ea"/>
              </a:rPr>
              <a:t>二十</a:t>
            </a:r>
            <a:r>
              <a:rPr lang="en-US" altLang="zh-CN" sz="1600" b="1" dirty="0">
                <a:latin typeface="微软雅黑" panose="020B0503020204020204" charset="-122"/>
                <a:ea typeface="微软雅黑" panose="020B0503020204020204" charset="-122"/>
                <a:cs typeface="微软雅黑" panose="020B0503020204020204" charset="-122"/>
                <a:sym typeface="+mn-ea"/>
              </a:rPr>
              <a:t>六条 </a:t>
            </a:r>
            <a:r>
              <a:rPr lang="en-US" altLang="zh-CN" sz="1600" dirty="0">
                <a:latin typeface="微软雅黑" panose="020B0503020204020204" charset="-122"/>
                <a:ea typeface="微软雅黑" panose="020B0503020204020204" charset="-122"/>
                <a:cs typeface="微软雅黑" panose="020B0503020204020204" charset="-122"/>
                <a:sym typeface="+mn-ea"/>
              </a:rPr>
              <a:t>  下列行为之一，对直接责任者和领导责任者，情节较重的，给予警告或者严重警告处分；情节严重的，给予撤销党内职务或者留党察看处分：</a:t>
            </a:r>
            <a:endParaRPr lang="en-US" altLang="zh-CN" sz="1600" b="1" dirty="0">
              <a:latin typeface="微软雅黑" panose="020B0503020204020204" charset="-122"/>
              <a:ea typeface="微软雅黑" panose="020B0503020204020204" charset="-122"/>
              <a:cs typeface="微软雅黑" panose="020B0503020204020204" charset="-122"/>
              <a:sym typeface="+mn-ea"/>
            </a:endParaRPr>
          </a:p>
          <a:p>
            <a:pPr lvl="1" indent="0">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（一）对涉及群众生产、生活等切身利益的问题依照政策或者有关规定能解决而不及时解决，庸懒无为、效率低下，造成不良影响；</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lvl="1" indent="0">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（二）对符合政策的群众诉求消极应付、推诿扯皮，损害党群、干群关系；</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lvl="1" indent="0">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（三）对待群众态度恶劣、简单粗暴，造成不良影响；</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lvl="1" indent="0">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（四）弄虚作假，欺上瞒下，损害群众利益；</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lvl="1" indent="0">
              <a:lnSpc>
                <a:spcPct val="150000"/>
              </a:lnSpc>
              <a:buFont typeface="+mj-lt"/>
              <a:buNone/>
            </a:pPr>
            <a:r>
              <a:rPr lang="en-US" altLang="zh-CN" sz="1600" dirty="0">
                <a:latin typeface="微软雅黑" panose="020B0503020204020204" charset="-122"/>
                <a:ea typeface="微软雅黑" panose="020B0503020204020204" charset="-122"/>
                <a:cs typeface="微软雅黑" panose="020B0503020204020204" charset="-122"/>
                <a:sym typeface="+mn-ea"/>
              </a:rPr>
              <a:t>（五）其他不作为、乱作为、</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慢作为、假作为</a:t>
            </a:r>
            <a:r>
              <a:rPr lang="en-US" altLang="zh-CN" sz="1600" dirty="0">
                <a:latin typeface="微软雅黑" panose="020B0503020204020204" charset="-122"/>
                <a:ea typeface="微软雅黑" panose="020B0503020204020204" charset="-122"/>
                <a:cs typeface="微软雅黑" panose="020B0503020204020204" charset="-122"/>
                <a:sym typeface="+mn-ea"/>
              </a:rPr>
              <a:t>等损害群众利益行为。</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690245" y="4546600"/>
            <a:ext cx="4748530" cy="1753235"/>
          </a:xfrm>
          <a:prstGeom prst="rect">
            <a:avLst/>
          </a:prstGeom>
          <a:noFill/>
        </p:spPr>
        <p:txBody>
          <a:bodyPr wrap="square" rtlCol="0">
            <a:spAutoFit/>
          </a:bodyPr>
          <a:p>
            <a:pPr lvl="0" algn="l">
              <a:lnSpc>
                <a:spcPct val="150000"/>
              </a:lnSpc>
              <a:buClrTx/>
              <a:buSzTx/>
              <a:buFont typeface="+mj-lt"/>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盲</a:t>
            </a:r>
            <a:r>
              <a:rPr lang="en-US" altLang="zh-CN" sz="1400" dirty="0">
                <a:latin typeface="微软雅黑" panose="020B0503020204020204" charset="-122"/>
                <a:ea typeface="微软雅黑" panose="020B0503020204020204" charset="-122"/>
                <a:cs typeface="微软雅黑" panose="020B0503020204020204" charset="-122"/>
                <a:sym typeface="+mn-ea"/>
              </a:rPr>
              <a:t>目举债、铺摊子、上项目，搞劳民伤财的“形象工程”、“政绩工程”，致使国家、集体或者群众财产和利益遭受较大损失的，对直接责任者和领导责任者，给予警告或者严重警告处分；情节严重的，给予撤销党内职务、留党察看或者开除党籍处分。</a:t>
            </a:r>
            <a:endParaRPr lang="en-US" altLang="zh-CN" sz="1400"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5685155" y="4564380"/>
            <a:ext cx="5912485" cy="1706880"/>
          </a:xfrm>
          <a:prstGeom prst="rect">
            <a:avLst/>
          </a:prstGeom>
          <a:noFill/>
        </p:spPr>
        <p:txBody>
          <a:bodyPr wrap="square" rtlCol="0">
            <a:spAutoFit/>
          </a:bodyPr>
          <a:p>
            <a:pPr lvl="0" algn="l">
              <a:lnSpc>
                <a:spcPct val="150000"/>
              </a:lnSpc>
              <a:buClrTx/>
              <a:buSzTx/>
              <a:buFont typeface="+mj-lt"/>
            </a:pPr>
            <a:r>
              <a:rPr lang="en-US" altLang="zh-CN" sz="1400" dirty="0">
                <a:latin typeface="微软雅黑" panose="020B0503020204020204" charset="-122"/>
                <a:ea typeface="微软雅黑" panose="020B0503020204020204" charset="-122"/>
                <a:cs typeface="微软雅黑" panose="020B0503020204020204" charset="-122"/>
                <a:sym typeface="+mn-ea"/>
              </a:rPr>
              <a:t>        党员领导干部政绩观错位，违背新发展理念、背离高质量发展要求，给党、国家和人民利益造成较大损失的，给予警告或者严重警告处分；情节较重的，给予撤销党内职务或者留党察看处分；情节严重的，给予开除党籍处分。</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 typeface="+mj-lt"/>
            </a:pPr>
            <a:r>
              <a:rPr lang="en-US" altLang="zh-CN" sz="1400" dirty="0">
                <a:latin typeface="微软雅黑" panose="020B0503020204020204" charset="-122"/>
                <a:ea typeface="微软雅黑" panose="020B0503020204020204" charset="-122"/>
                <a:cs typeface="微软雅黑" panose="020B0503020204020204" charset="-122"/>
              </a:rPr>
              <a:t>       搞劳民伤财的“形象工程”、“政绩工程”的，从重或者加重处分。</a:t>
            </a:r>
            <a:endParaRPr lang="en-US" altLang="zh-CN" sz="1400" dirty="0">
              <a:latin typeface="微软雅黑" panose="020B0503020204020204" charset="-122"/>
              <a:ea typeface="微软雅黑" panose="020B0503020204020204" charset="-122"/>
              <a:cs typeface="微软雅黑" panose="020B0503020204020204" charset="-122"/>
            </a:endParaRPr>
          </a:p>
        </p:txBody>
      </p:sp>
      <p:sp>
        <p:nvSpPr>
          <p:cNvPr id="47" name="矩形: 圆角 46"/>
          <p:cNvSpPr/>
          <p:nvPr/>
        </p:nvSpPr>
        <p:spPr>
          <a:xfrm>
            <a:off x="690245" y="4575810"/>
            <a:ext cx="4722495" cy="1735455"/>
          </a:xfrm>
          <a:prstGeom prst="roundRect">
            <a:avLst>
              <a:gd name="adj" fmla="val 490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4" name="矩形: 圆角 46"/>
          <p:cNvSpPr/>
          <p:nvPr/>
        </p:nvSpPr>
        <p:spPr>
          <a:xfrm>
            <a:off x="5684520" y="4575810"/>
            <a:ext cx="5913755" cy="1735455"/>
          </a:xfrm>
          <a:prstGeom prst="roundRect">
            <a:avLst>
              <a:gd name="adj" fmla="val 490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52" name="文本框2"/>
          <p:cNvSpPr/>
          <p:nvPr/>
        </p:nvSpPr>
        <p:spPr>
          <a:xfrm>
            <a:off x="1722120" y="4330700"/>
            <a:ext cx="2520315" cy="316230"/>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思源黑体 CN Medium" panose="020B0600000000000000" pitchFamily="34" charset="-122"/>
                <a:ea typeface="思源黑体 CN Medium" panose="020B0600000000000000" pitchFamily="34" charset="-122"/>
              </a:rPr>
              <a:t>群众纪律</a:t>
            </a:r>
            <a:endParaRPr lang="zh-CN" altLang="en-US" sz="1600" b="1" dirty="0">
              <a:latin typeface="思源黑体 CN Medium" panose="020B0600000000000000" pitchFamily="34" charset="-122"/>
              <a:ea typeface="思源黑体 CN Medium" panose="020B0600000000000000" pitchFamily="34" charset="-122"/>
            </a:endParaRPr>
          </a:p>
        </p:txBody>
      </p:sp>
      <p:sp>
        <p:nvSpPr>
          <p:cNvPr id="5" name="文本框2"/>
          <p:cNvSpPr/>
          <p:nvPr/>
        </p:nvSpPr>
        <p:spPr>
          <a:xfrm>
            <a:off x="7327265" y="4330700"/>
            <a:ext cx="2520315" cy="316230"/>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思源黑体 CN Medium" panose="020B0600000000000000" pitchFamily="34" charset="-122"/>
                <a:ea typeface="思源黑体 CN Medium" panose="020B0600000000000000" pitchFamily="34" charset="-122"/>
              </a:rPr>
              <a:t>政治纪律</a:t>
            </a:r>
            <a:endParaRPr lang="zh-CN" altLang="en-US" sz="1600" b="1" dirty="0">
              <a:latin typeface="思源黑体 CN Medium" panose="020B0600000000000000" pitchFamily="34" charset="-122"/>
              <a:ea typeface="思源黑体 CN Medium" panose="020B0600000000000000" pitchFamily="34" charset="-122"/>
            </a:endParaRPr>
          </a:p>
        </p:txBody>
      </p:sp>
      <p:sp>
        <p:nvSpPr>
          <p:cNvPr id="7" name="右箭头 6"/>
          <p:cNvSpPr/>
          <p:nvPr/>
        </p:nvSpPr>
        <p:spPr>
          <a:xfrm>
            <a:off x="5440045" y="4351655"/>
            <a:ext cx="245110" cy="16954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Medium" panose="020B0600000000000000" pitchFamily="34" charset="-122"/>
                <a:ea typeface="思源黑体 CN Medium" panose="020B0600000000000000" pitchFamily="34" charset="-122"/>
              </a:rPr>
              <a:t>       </a:t>
            </a:r>
            <a:endParaRPr lang="en-US" altLang="zh-CN">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nvSpPr>
        <p:spPr>
          <a:xfrm>
            <a:off x="656590" y="1292860"/>
            <a:ext cx="11024235" cy="4314825"/>
          </a:xfrm>
          <a:prstGeom prst="rect">
            <a:avLst/>
          </a:prstGeom>
        </p:spPr>
        <p:txBody>
          <a:bodyPr wrap="square">
            <a:spAutoFit/>
          </a:bodyPr>
          <a:p>
            <a:pPr algn="l">
              <a:lnSpc>
                <a:spcPct val="120000"/>
              </a:lnSpc>
              <a:buClrTx/>
              <a:buSzTx/>
              <a:buFontTx/>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相关</a:t>
            </a:r>
            <a:r>
              <a:rPr lang="zh-CN" altLang="en-US" sz="1600" b="1" dirty="0">
                <a:solidFill>
                  <a:schemeClr val="tx1"/>
                </a:solidFill>
                <a:latin typeface="微软雅黑" panose="020B0503020204020204" charset="-122"/>
                <a:ea typeface="微软雅黑" panose="020B0503020204020204" charset="-122"/>
                <a:sym typeface="+mn-ea"/>
              </a:rPr>
              <a:t>案例</a:t>
            </a:r>
            <a:r>
              <a:rPr lang="zh-CN" altLang="en-US" sz="1600" dirty="0">
                <a:solidFill>
                  <a:schemeClr val="tx1"/>
                </a:solidFill>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a:p>
            <a:pPr algn="l">
              <a:lnSpc>
                <a:spcPct val="180000"/>
              </a:lnSpc>
              <a:spcBef>
                <a:spcPts val="0"/>
              </a:spcBef>
              <a:spcAft>
                <a:spcPts val="0"/>
              </a:spcAft>
              <a:buClrTx/>
              <a:buSzTx/>
              <a:buFontTx/>
            </a:pPr>
            <a:r>
              <a:rPr lang="zh-CN" altLang="en-US" sz="1600"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sym typeface="+mn-ea"/>
              </a:rPr>
              <a:t>  </a:t>
            </a:r>
            <a:r>
              <a:rPr lang="en-US" altLang="zh-CN" sz="1400" dirty="0">
                <a:solidFill>
                  <a:schemeClr val="tx1"/>
                </a:solidFill>
                <a:latin typeface="微软雅黑" panose="020B0503020204020204" charset="-122"/>
                <a:ea typeface="微软雅黑" panose="020B0503020204020204" charset="-122"/>
                <a:sym typeface="+mn-ea"/>
              </a:rPr>
              <a:t> 1.</a:t>
            </a:r>
            <a:r>
              <a:rPr lang="zh-CN" altLang="en-US" sz="1400" dirty="0">
                <a:latin typeface="微软雅黑" panose="020B0503020204020204" charset="-122"/>
                <a:ea typeface="微软雅黑" panose="020B0503020204020204" charset="-122"/>
                <a:sym typeface="+mn-ea"/>
              </a:rPr>
              <a:t>湖北中医药大学原副校长何绍斌严重违纪违法被开除党籍和公职。</a:t>
            </a:r>
            <a:endParaRPr lang="zh-CN" altLang="en-US" sz="1400" dirty="0">
              <a:latin typeface="微软雅黑" panose="020B0503020204020204" charset="-122"/>
              <a:ea typeface="微软雅黑" panose="020B0503020204020204" charset="-122"/>
              <a:sym typeface="+mn-ea"/>
            </a:endParaRPr>
          </a:p>
          <a:p>
            <a:pPr algn="l">
              <a:lnSpc>
                <a:spcPct val="180000"/>
              </a:lnSpc>
              <a:spcBef>
                <a:spcPts val="0"/>
              </a:spcBef>
              <a:spcAft>
                <a:spcPts val="0"/>
              </a:spcAft>
              <a:buClrTx/>
              <a:buSzTx/>
              <a:buFontTx/>
            </a:pPr>
            <a:r>
              <a:rPr lang="zh-CN" altLang="en-US" sz="1400" dirty="0">
                <a:latin typeface="微软雅黑" panose="020B0503020204020204" charset="-122"/>
                <a:ea typeface="微软雅黑" panose="020B0503020204020204" charset="-122"/>
                <a:sym typeface="+mn-ea"/>
              </a:rPr>
              <a:t> </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经查，何绍斌丧失理想信念，背弃初心使命，对党不忠诚不老实，串供堵口，销毁、转移证据，处心积虑对抗组织审查；无视中央八项规定精神，收受可能影响公正执行公务的礼品、礼金、消费卡，接受可能影响公正执行公务的宴请；违反组织原则，不按规定报告个人有关事项，组织函询时不如实说明问题，在职工录用工作中违规为他人谋取利益并收受财物；廉洁底线失守，纵容、默许配偶利用其职务上的影响谋取私利，搞权色交易；</a:t>
            </a:r>
            <a:r>
              <a:rPr lang="zh-CN" altLang="en-US" sz="1400" b="1" dirty="0">
                <a:solidFill>
                  <a:srgbClr val="C00000"/>
                </a:solidFill>
                <a:latin typeface="微软雅黑" panose="020B0503020204020204" charset="-122"/>
                <a:ea typeface="微软雅黑" panose="020B0503020204020204" charset="-122"/>
                <a:sym typeface="+mn-ea"/>
              </a:rPr>
              <a:t>损害群众利益，违规向群众摊派费用</a:t>
            </a:r>
            <a:r>
              <a:rPr lang="zh-CN" altLang="en-US" sz="1400" dirty="0">
                <a:latin typeface="微软雅黑" panose="020B0503020204020204" charset="-122"/>
                <a:ea typeface="微软雅黑" panose="020B0503020204020204" charset="-122"/>
                <a:sym typeface="+mn-ea"/>
              </a:rPr>
              <a:t>；生活腐化、道德败坏；公器私用，靠医吃医，将医院管理权异化为谋取个人私利的工具，大搞权钱交易、利益交换，利用职务便利为他人在医疗设备采购、药品销售等方面谋利，并非法收受巨额财物。</a:t>
            </a:r>
            <a:endParaRPr lang="zh-CN" altLang="en-US" sz="1400" dirty="0">
              <a:latin typeface="微软雅黑" panose="020B0503020204020204" charset="-122"/>
              <a:ea typeface="微软雅黑" panose="020B0503020204020204" charset="-122"/>
              <a:sym typeface="+mn-ea"/>
            </a:endParaRPr>
          </a:p>
          <a:p>
            <a:pPr algn="l">
              <a:lnSpc>
                <a:spcPct val="180000"/>
              </a:lnSpc>
              <a:spcBef>
                <a:spcPts val="0"/>
              </a:spcBef>
              <a:spcAft>
                <a:spcPts val="0"/>
              </a:spcAft>
              <a:buClrTx/>
              <a:buSzTx/>
              <a:buFontTx/>
            </a:pPr>
            <a:r>
              <a:rPr lang="zh-CN" altLang="en-US" sz="1400" dirty="0">
                <a:latin typeface="微软雅黑" panose="020B0503020204020204" charset="-122"/>
                <a:ea typeface="微软雅黑" panose="020B0503020204020204" charset="-122"/>
                <a:sym typeface="+mn-ea"/>
              </a:rPr>
              <a:t>　　 何绍斌严重违反党的政治纪律、组织纪律、廉洁纪律、群众纪律和生活纪律，构成严重职务违法并涉嫌受贿罪，且在党的十八大后不收敛、不收手，性质严重，影响恶劣，应予严肃处理。依据《中国共产党纪律处分条例》《中华人民共和国监察法》《中华人民共和国公职人员政务处分法》等有关规定，经湖北省纪委常委会会议研究并报湖北省委批准，决定给予何绍斌开除党籍处分；由湖北省监委给予其开除公职处分；收缴其违纪违法所得；将其涉嫌犯罪问题移送检察机关依法审查起诉，所涉财物一并移送。</a:t>
            </a:r>
            <a:endParaRPr lang="zh-CN" altLang="en-US" sz="1400" dirty="0">
              <a:latin typeface="微软雅黑" panose="020B0503020204020204" charset="-122"/>
              <a:ea typeface="微软雅黑" panose="020B0503020204020204" charset="-122"/>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Medium" panose="020B0600000000000000" pitchFamily="34" charset="-122"/>
                <a:ea typeface="思源黑体 CN Medium" panose="020B0600000000000000" pitchFamily="34" charset="-122"/>
              </a:rPr>
              <a:t>       </a:t>
            </a:r>
            <a:endParaRPr lang="en-US" altLang="zh-CN">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nvSpPr>
        <p:spPr>
          <a:xfrm>
            <a:off x="721995" y="1292860"/>
            <a:ext cx="10893425" cy="4310380"/>
          </a:xfrm>
          <a:prstGeom prst="rect">
            <a:avLst/>
          </a:prstGeom>
        </p:spPr>
        <p:txBody>
          <a:bodyPr wrap="square">
            <a:spAutoFit/>
          </a:bodyPr>
          <a:p>
            <a:pPr algn="l">
              <a:lnSpc>
                <a:spcPct val="120000"/>
              </a:lnSpc>
              <a:buClrTx/>
              <a:buSzTx/>
              <a:buFontTx/>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不作为慢作为</a:t>
            </a:r>
            <a:r>
              <a:rPr lang="zh-CN" altLang="en-US" sz="1600" b="1" dirty="0">
                <a:solidFill>
                  <a:schemeClr val="tx1"/>
                </a:solidFill>
                <a:latin typeface="微软雅黑" panose="020B0503020204020204" charset="-122"/>
                <a:ea typeface="微软雅黑" panose="020B0503020204020204" charset="-122"/>
                <a:sym typeface="+mn-ea"/>
              </a:rPr>
              <a:t>案例</a:t>
            </a:r>
            <a:r>
              <a:rPr lang="zh-CN" altLang="en-US" sz="1600" dirty="0">
                <a:solidFill>
                  <a:schemeClr val="tx1"/>
                </a:solidFill>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Tx/>
            </a:pPr>
            <a:r>
              <a:rPr lang="zh-CN" altLang="en-US" sz="1600"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sym typeface="+mn-ea"/>
              </a:rPr>
              <a:t>   1.</a:t>
            </a:r>
            <a:r>
              <a:rPr lang="zh-CN" altLang="en-US" sz="1400" dirty="0">
                <a:latin typeface="微软雅黑" panose="020B0503020204020204" charset="-122"/>
                <a:ea typeface="微软雅黑" panose="020B0503020204020204" charset="-122"/>
                <a:sym typeface="+mn-ea"/>
              </a:rPr>
              <a:t>因推进“放管服”改革不力、放管结合不到位，造成群众办理医保难等问题被问责。</a:t>
            </a:r>
            <a:endParaRPr lang="zh-CN" altLang="en-US" sz="1400" dirty="0">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Tx/>
            </a:pPr>
            <a:r>
              <a:rPr lang="zh-CN" altLang="en-US" sz="1400" dirty="0">
                <a:latin typeface="微软雅黑" panose="020B0503020204020204" charset="-122"/>
                <a:ea typeface="微软雅黑" panose="020B0503020204020204" charset="-122"/>
                <a:sym typeface="+mn-ea"/>
              </a:rPr>
              <a:t> </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2020年8月，哈尔滨市道里区医保中心在疫情防控常态化后恢复现场办公，未考虑疫情期间大量业务累积、群众办理医保需求激增的实际，在每天可办理120个医保预约号情况下，未认真测算便决定每天发放60个号，</a:t>
            </a:r>
            <a:r>
              <a:rPr lang="zh-CN" altLang="en-US" sz="1400" b="1" dirty="0">
                <a:solidFill>
                  <a:srgbClr val="C00000"/>
                </a:solidFill>
                <a:latin typeface="微软雅黑" panose="020B0503020204020204" charset="-122"/>
                <a:ea typeface="微软雅黑" panose="020B0503020204020204" charset="-122"/>
                <a:sym typeface="+mn-ea"/>
              </a:rPr>
              <a:t>造成群众办理医保事项难</a:t>
            </a:r>
            <a:r>
              <a:rPr lang="zh-CN" altLang="en-US" sz="1400" dirty="0">
                <a:latin typeface="微软雅黑" panose="020B0503020204020204" charset="-122"/>
                <a:ea typeface="微软雅黑" panose="020B0503020204020204" charset="-122"/>
                <a:sym typeface="+mn-ea"/>
              </a:rPr>
              <a:t>。中心个别工作人员与中介公司</a:t>
            </a:r>
            <a:r>
              <a:rPr lang="zh-CN" altLang="en-US" sz="1400" b="1" dirty="0">
                <a:solidFill>
                  <a:srgbClr val="C00000"/>
                </a:solidFill>
                <a:latin typeface="微软雅黑" panose="020B0503020204020204" charset="-122"/>
                <a:ea typeface="微软雅黑" panose="020B0503020204020204" charset="-122"/>
                <a:sym typeface="+mn-ea"/>
              </a:rPr>
              <a:t>内外勾结，违规插队办理医保业务</a:t>
            </a:r>
            <a:r>
              <a:rPr lang="zh-CN" altLang="en-US" sz="1400" dirty="0">
                <a:latin typeface="微软雅黑" panose="020B0503020204020204" charset="-122"/>
                <a:ea typeface="微软雅黑" panose="020B0503020204020204" charset="-122"/>
                <a:sym typeface="+mn-ea"/>
              </a:rPr>
              <a:t>101件(次)，收受好处费6300余元。</a:t>
            </a:r>
            <a:r>
              <a:rPr lang="zh-CN" altLang="en-US" sz="1400" b="1" dirty="0">
                <a:solidFill>
                  <a:srgbClr val="C00000"/>
                </a:solidFill>
                <a:latin typeface="微软雅黑" panose="020B0503020204020204" charset="-122"/>
                <a:ea typeface="微软雅黑" panose="020B0503020204020204" charset="-122"/>
                <a:sym typeface="+mn-ea"/>
              </a:rPr>
              <a:t>群众多次反映</a:t>
            </a:r>
            <a:r>
              <a:rPr lang="zh-CN" altLang="en-US" sz="1400" dirty="0">
                <a:latin typeface="微软雅黑" panose="020B0503020204020204" charset="-122"/>
                <a:ea typeface="微软雅黑" panose="020B0503020204020204" charset="-122"/>
                <a:sym typeface="+mn-ea"/>
              </a:rPr>
              <a:t>医保预约难、彻夜排队抢号、“黄牛”倒号等</a:t>
            </a:r>
            <a:r>
              <a:rPr lang="zh-CN" altLang="en-US" sz="1400" b="1" dirty="0">
                <a:solidFill>
                  <a:srgbClr val="C00000"/>
                </a:solidFill>
                <a:latin typeface="微软雅黑" panose="020B0503020204020204" charset="-122"/>
                <a:ea typeface="微软雅黑" panose="020B0503020204020204" charset="-122"/>
                <a:sym typeface="+mn-ea"/>
              </a:rPr>
              <a:t>问题</a:t>
            </a:r>
            <a:r>
              <a:rPr lang="zh-CN" altLang="en-US" sz="1400" dirty="0">
                <a:latin typeface="微软雅黑" panose="020B0503020204020204" charset="-122"/>
                <a:ea typeface="微软雅黑" panose="020B0503020204020204" charset="-122"/>
                <a:sym typeface="+mn-ea"/>
              </a:rPr>
              <a:t>后，道里区人社局</a:t>
            </a:r>
            <a:r>
              <a:rPr lang="zh-CN" altLang="en-US" sz="1400" b="1" dirty="0">
                <a:solidFill>
                  <a:srgbClr val="C00000"/>
                </a:solidFill>
                <a:latin typeface="微软雅黑" panose="020B0503020204020204" charset="-122"/>
                <a:ea typeface="微软雅黑" panose="020B0503020204020204" charset="-122"/>
                <a:sym typeface="+mn-ea"/>
              </a:rPr>
              <a:t>未及时有效处理，致使问题长期得不到解决</a:t>
            </a:r>
            <a:r>
              <a:rPr lang="zh-CN" altLang="en-US" sz="1400" dirty="0">
                <a:latin typeface="微软雅黑" panose="020B0503020204020204" charset="-122"/>
                <a:ea typeface="微软雅黑" panose="020B0503020204020204" charset="-122"/>
                <a:sym typeface="+mn-ea"/>
              </a:rPr>
              <a:t>。哈尔滨市医疗保障局、医保中心</a:t>
            </a:r>
            <a:r>
              <a:rPr lang="zh-CN" altLang="en-US" sz="1400" b="1" dirty="0">
                <a:solidFill>
                  <a:srgbClr val="C00000"/>
                </a:solidFill>
                <a:latin typeface="微软雅黑" panose="020B0503020204020204" charset="-122"/>
                <a:ea typeface="微软雅黑" panose="020B0503020204020204" charset="-122"/>
                <a:sym typeface="+mn-ea"/>
              </a:rPr>
              <a:t>推进“放管服”改革措施不力</a:t>
            </a:r>
            <a:r>
              <a:rPr lang="zh-CN" altLang="en-US" sz="1400" dirty="0">
                <a:latin typeface="微软雅黑" panose="020B0503020204020204" charset="-122"/>
                <a:ea typeface="微软雅黑" panose="020B0503020204020204" charset="-122"/>
                <a:sym typeface="+mn-ea"/>
              </a:rPr>
              <a:t>，自2016年推动医保网上办理以来进展缓慢，上述问题发生时，83项医保业务中仍有21项未实现网上办理；</a:t>
            </a:r>
            <a:r>
              <a:rPr lang="zh-CN" altLang="en-US" sz="1400" b="1" dirty="0">
                <a:solidFill>
                  <a:srgbClr val="C00000"/>
                </a:solidFill>
                <a:latin typeface="微软雅黑" panose="020B0503020204020204" charset="-122"/>
                <a:ea typeface="微软雅黑" panose="020B0503020204020204" charset="-122"/>
                <a:sym typeface="+mn-ea"/>
              </a:rPr>
              <a:t>市级事权下放后</a:t>
            </a:r>
            <a:r>
              <a:rPr lang="zh-CN" altLang="en-US" sz="1400" b="1"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对道里区医保业务监督指导不力，业务培训不到位，发现该区医保窗口少、人员紧张等问题后，没有采取有效措施解决，也没有及时与区委区政府协调处理，</a:t>
            </a:r>
            <a:r>
              <a:rPr lang="zh-CN" altLang="en-US" sz="1400" b="1" dirty="0">
                <a:solidFill>
                  <a:srgbClr val="C00000"/>
                </a:solidFill>
                <a:latin typeface="微软雅黑" panose="020B0503020204020204" charset="-122"/>
                <a:ea typeface="微软雅黑" panose="020B0503020204020204" charset="-122"/>
                <a:sym typeface="+mn-ea"/>
              </a:rPr>
              <a:t>存在放后失管、一放了之</a:t>
            </a:r>
            <a:r>
              <a:rPr lang="zh-CN" altLang="en-US" sz="1400" dirty="0">
                <a:latin typeface="微软雅黑" panose="020B0503020204020204" charset="-122"/>
                <a:ea typeface="微软雅黑" panose="020B0503020204020204" charset="-122"/>
                <a:sym typeface="+mn-ea"/>
              </a:rPr>
              <a:t>等问题。道里区人民政府接到市政府下放事权有关通知后，只简单要求区人社局等单位做好承接工作，</a:t>
            </a:r>
            <a:r>
              <a:rPr lang="zh-CN" altLang="en-US" sz="1400" b="1" dirty="0">
                <a:solidFill>
                  <a:srgbClr val="C00000"/>
                </a:solidFill>
                <a:latin typeface="微软雅黑" panose="020B0503020204020204" charset="-122"/>
                <a:ea typeface="微软雅黑" panose="020B0503020204020204" charset="-122"/>
                <a:sym typeface="+mn-ea"/>
              </a:rPr>
              <a:t>未深入研究部署、跟踪问效，对群众医保事项办理难问题未及时发现和处理。</a:t>
            </a:r>
            <a:endParaRPr lang="zh-CN" altLang="en-US" sz="1400" b="1" dirty="0">
              <a:solidFill>
                <a:srgbClr val="C00000"/>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Tx/>
            </a:pPr>
            <a:r>
              <a:rPr lang="zh-CN" altLang="en-US" sz="1400" dirty="0">
                <a:latin typeface="微软雅黑" panose="020B0503020204020204" charset="-122"/>
                <a:ea typeface="微软雅黑" panose="020B0503020204020204" charset="-122"/>
                <a:sym typeface="+mn-ea"/>
              </a:rPr>
              <a:t> </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2020年9月，市医疗保障局和道里区委、区政府被责令向市委、市政府作出深刻检查，并被全市通报批评；</a:t>
            </a:r>
            <a:r>
              <a:rPr lang="zh-CN" altLang="en-US" sz="1400" dirty="0">
                <a:latin typeface="微软雅黑" panose="020B0503020204020204" charset="-122"/>
                <a:ea typeface="微软雅黑" panose="020B0503020204020204" charset="-122"/>
                <a:sym typeface="+mn-ea"/>
              </a:rPr>
              <a:t>黑龙江省哈尔滨市医疗保障局党组书记、局长杨天悦，道里区委常委、副区长周长河</a:t>
            </a:r>
            <a:r>
              <a:rPr lang="zh-CN" altLang="en-US" sz="1400" dirty="0">
                <a:latin typeface="微软雅黑" panose="020B0503020204020204" charset="-122"/>
                <a:ea typeface="微软雅黑" panose="020B0503020204020204" charset="-122"/>
                <a:sym typeface="+mn-ea"/>
              </a:rPr>
              <a:t>受到党内警告处分；</a:t>
            </a:r>
            <a:r>
              <a:rPr lang="zh-CN" altLang="en-US" sz="1400" dirty="0">
                <a:latin typeface="微软雅黑" panose="020B0503020204020204" charset="-122"/>
                <a:ea typeface="微软雅黑" panose="020B0503020204020204" charset="-122"/>
                <a:sym typeface="+mn-ea"/>
              </a:rPr>
              <a:t>市医保中心主任</a:t>
            </a:r>
            <a:r>
              <a:rPr lang="zh-CN" altLang="en-US" sz="1400" dirty="0">
                <a:latin typeface="微软雅黑" panose="020B0503020204020204" charset="-122"/>
                <a:ea typeface="微软雅黑" panose="020B0503020204020204" charset="-122"/>
                <a:sym typeface="+mn-ea"/>
              </a:rPr>
              <a:t>杨林受到党内严重警告处分。其他有关责任人员受到相应处理。</a:t>
            </a:r>
            <a:endParaRPr lang="zh-CN" altLang="en-US" sz="1400" dirty="0">
              <a:latin typeface="微软雅黑" panose="020B0503020204020204" charset="-122"/>
              <a:ea typeface="微软雅黑" panose="020B0503020204020204" charset="-122"/>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工作纪律</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5" name="组合 44"/>
          <p:cNvGrpSpPr/>
          <p:nvPr/>
        </p:nvGrpSpPr>
        <p:grpSpPr>
          <a:xfrm rot="0">
            <a:off x="811530" y="1212850"/>
            <a:ext cx="10593070" cy="4966334"/>
            <a:chOff x="722744" y="2131490"/>
            <a:chExt cx="10592955" cy="3872976"/>
          </a:xfrm>
        </p:grpSpPr>
        <p:sp>
          <p:nvSpPr>
            <p:cNvPr id="47" name="矩形 46"/>
            <p:cNvSpPr/>
            <p:nvPr/>
          </p:nvSpPr>
          <p:spPr>
            <a:xfrm>
              <a:off x="722744" y="2131490"/>
              <a:ext cx="10592955" cy="819560"/>
            </a:xfrm>
            <a:prstGeom prst="rect">
              <a:avLst/>
            </a:prstGeom>
            <a:noFill/>
          </p:spPr>
          <p:txBody>
            <a:bodyPr wrap="square">
              <a:spAutoFit/>
            </a:bodyPr>
            <a:lstStyle/>
            <a:p>
              <a:pPr algn="just">
                <a:lnSpc>
                  <a:spcPct val="130000"/>
                </a:lnSpc>
                <a:buClrTx/>
                <a:buSzTx/>
                <a:buFontTx/>
              </a:pP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工作</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纪律是党组织和党员在党的各项具体工作中必须遵循的行为规则，是党组织和党员依规开展各项工作的重要保证。</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just">
                <a:lnSpc>
                  <a:spcPct val="130000"/>
                </a:lnSpc>
                <a:buClrTx/>
                <a:buSzTx/>
                <a:buFontTx/>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分则第十章是关于对违反工作纪律行为的处分规定，从第一百三十条到第一百四十九条，共</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20</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nvGrpSpPr>
            <p:cNvPr id="48" name="组合 47"/>
            <p:cNvGrpSpPr/>
            <p:nvPr/>
          </p:nvGrpSpPr>
          <p:grpSpPr>
            <a:xfrm>
              <a:off x="808944" y="3099156"/>
              <a:ext cx="7558323" cy="1151832"/>
              <a:chOff x="808944" y="3099156"/>
              <a:chExt cx="7558323" cy="1151832"/>
            </a:xfrm>
          </p:grpSpPr>
          <p:grpSp>
            <p:nvGrpSpPr>
              <p:cNvPr id="59" name="组合 58"/>
              <p:cNvGrpSpPr/>
              <p:nvPr/>
            </p:nvGrpSpPr>
            <p:grpSpPr>
              <a:xfrm>
                <a:off x="808944" y="3099156"/>
                <a:ext cx="7558323" cy="1151832"/>
                <a:chOff x="808944" y="3099157"/>
                <a:chExt cx="7558323" cy="951258"/>
              </a:xfrm>
            </p:grpSpPr>
            <p:sp>
              <p:nvSpPr>
                <p:cNvPr id="63" name="矩形 62"/>
                <p:cNvSpPr/>
                <p:nvPr>
                  <p:custDataLst>
                    <p:tags r:id="rId2"/>
                  </p:custDataLst>
                </p:nvPr>
              </p:nvSpPr>
              <p:spPr>
                <a:xfrm>
                  <a:off x="808944" y="3099157"/>
                  <a:ext cx="323846" cy="944715"/>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83" name="矩形 82"/>
                <p:cNvSpPr/>
                <p:nvPr>
                  <p:custDataLst>
                    <p:tags r:id="rId3"/>
                  </p:custDataLst>
                </p:nvPr>
              </p:nvSpPr>
              <p:spPr>
                <a:xfrm>
                  <a:off x="1005792" y="3099157"/>
                  <a:ext cx="7361475" cy="951258"/>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1271062" y="3122647"/>
                <a:ext cx="6803951" cy="1102313"/>
                <a:chOff x="1185609" y="3005900"/>
                <a:chExt cx="6803951" cy="1102313"/>
              </a:xfrm>
            </p:grpSpPr>
            <p:sp>
              <p:nvSpPr>
                <p:cNvPr id="61" name="文本框 60"/>
                <p:cNvSpPr txBox="1"/>
                <p:nvPr>
                  <p:custDataLst>
                    <p:tags r:id="rId4"/>
                  </p:custDataLst>
                </p:nvPr>
              </p:nvSpPr>
              <p:spPr>
                <a:xfrm>
                  <a:off x="1185646" y="3005900"/>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本次调整</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62" name="矩形 61"/>
                <p:cNvSpPr/>
                <p:nvPr>
                  <p:custDataLst>
                    <p:tags r:id="rId5"/>
                  </p:custDataLst>
                </p:nvPr>
              </p:nvSpPr>
              <p:spPr>
                <a:xfrm>
                  <a:off x="1185609" y="3377299"/>
                  <a:ext cx="6803951" cy="730914"/>
                </a:xfrm>
                <a:prstGeom prst="rect">
                  <a:avLst/>
                </a:prstGeom>
                <a:noFill/>
              </p:spPr>
              <p:txBody>
                <a:bodyPr wrap="square">
                  <a:noAutofit/>
                </a:bodyPr>
                <a:lstStyle/>
                <a:p>
                  <a:pPr algn="just">
                    <a:lnSpc>
                      <a:spcPct val="150000"/>
                    </a:lnSpc>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增写</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7</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条，修改</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6</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条，从</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13</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条调整至</a:t>
                  </a:r>
                  <a:r>
                    <a:rPr kumimoji="1" lang="en-US" altLang="zh-CN" sz="1400" b="1" dirty="0">
                      <a:solidFill>
                        <a:srgbClr val="C00000"/>
                      </a:solidFill>
                      <a:latin typeface="微软雅黑" panose="020B0503020204020204" charset="-122"/>
                      <a:ea typeface="微软雅黑" panose="020B0503020204020204" charset="-122"/>
                      <a:cs typeface="微软雅黑" panose="020B0503020204020204" charset="-122"/>
                    </a:rPr>
                    <a:t>20</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条。规定了滥用职权和玩忽职守，形式主义、官僚主义，失泄密，党组织失职，违反外事工作纪律等行为的处分。</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nvGrpSpPr>
            <p:cNvPr id="49" name="组合 48"/>
            <p:cNvGrpSpPr/>
            <p:nvPr/>
          </p:nvGrpSpPr>
          <p:grpSpPr>
            <a:xfrm>
              <a:off x="808944" y="4359163"/>
              <a:ext cx="7558323" cy="1645303"/>
              <a:chOff x="808944" y="2828617"/>
              <a:chExt cx="7558323" cy="1645303"/>
            </a:xfrm>
          </p:grpSpPr>
          <p:grpSp>
            <p:nvGrpSpPr>
              <p:cNvPr id="53" name="组合 52"/>
              <p:cNvGrpSpPr/>
              <p:nvPr/>
            </p:nvGrpSpPr>
            <p:grpSpPr>
              <a:xfrm>
                <a:off x="808944" y="2860562"/>
                <a:ext cx="7558323" cy="1613358"/>
                <a:chOff x="808944" y="2902111"/>
                <a:chExt cx="7558323" cy="1332416"/>
              </a:xfrm>
            </p:grpSpPr>
            <p:sp>
              <p:nvSpPr>
                <p:cNvPr id="57" name="矩形 56"/>
                <p:cNvSpPr/>
                <p:nvPr>
                  <p:custDataLst>
                    <p:tags r:id="rId6"/>
                  </p:custDataLst>
                </p:nvPr>
              </p:nvSpPr>
              <p:spPr>
                <a:xfrm>
                  <a:off x="808944" y="2908246"/>
                  <a:ext cx="323846" cy="131279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7"/>
                  </p:custDataLst>
                </p:nvPr>
              </p:nvSpPr>
              <p:spPr>
                <a:xfrm>
                  <a:off x="1005792" y="2902111"/>
                  <a:ext cx="7361475" cy="1332416"/>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54" name="组合 53"/>
              <p:cNvGrpSpPr/>
              <p:nvPr/>
            </p:nvGrpSpPr>
            <p:grpSpPr>
              <a:xfrm>
                <a:off x="1258997" y="2828617"/>
                <a:ext cx="6804129" cy="1629193"/>
                <a:chOff x="1173544" y="2711870"/>
                <a:chExt cx="6804129" cy="1629193"/>
              </a:xfrm>
            </p:grpSpPr>
            <p:sp>
              <p:nvSpPr>
                <p:cNvPr id="55" name="文本框 54"/>
                <p:cNvSpPr txBox="1"/>
                <p:nvPr>
                  <p:custDataLst>
                    <p:tags r:id="rId8"/>
                  </p:custDataLst>
                </p:nvPr>
              </p:nvSpPr>
              <p:spPr>
                <a:xfrm>
                  <a:off x="1185646" y="2711870"/>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主要修改</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56" name="矩形 55"/>
                <p:cNvSpPr/>
                <p:nvPr>
                  <p:custDataLst>
                    <p:tags r:id="rId9"/>
                  </p:custDataLst>
                </p:nvPr>
              </p:nvSpPr>
              <p:spPr>
                <a:xfrm>
                  <a:off x="1173544" y="3060965"/>
                  <a:ext cx="6804129" cy="1280098"/>
                </a:xfrm>
                <a:prstGeom prst="rect">
                  <a:avLst/>
                </a:prstGeom>
                <a:noFill/>
              </p:spPr>
              <p:txBody>
                <a:bodyPr wrap="square">
                  <a:spAutoFit/>
                </a:bodyPr>
                <a:lstStyle/>
                <a:p>
                  <a:pPr algn="l">
                    <a:lnSpc>
                      <a:spcPct val="120000"/>
                    </a:lnSpc>
                    <a:spcBef>
                      <a:spcPts val="0"/>
                    </a:spcBef>
                    <a:spcAft>
                      <a:spcPts val="0"/>
                    </a:spcAft>
                    <a:buClrTx/>
                    <a:buSzTx/>
                    <a:buFontTx/>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增写对随意决策、机械执行和层层加码、过度留痕增加基层工作负担等的处分规定</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，如第一百三十二条；增加对不敢斗争、不愿担当、面对危机困难临阵退缩行为的处分规定，如第一百三十一条</a:t>
                  </a:r>
                  <a:r>
                    <a:rPr kumimoji="1" 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增加对统计造假、违反机构编制管理规定、不履行信访工作职责等行为的处分规定，如第一百三十四、一百三十五和一百三十九条；充实对</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新官不理旧账</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行为的处分条款，如第一百三十条；加大对有关干预插手行为的规制力度，如第一百四十三条。</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pic>
        <p:nvPicPr>
          <p:cNvPr id="2" name="图片 1"/>
          <p:cNvPicPr>
            <a:picLocks noChangeAspect="1"/>
          </p:cNvPicPr>
          <p:nvPr/>
        </p:nvPicPr>
        <p:blipFill>
          <a:blip r:embed="rId10"/>
          <a:srcRect/>
          <a:stretch>
            <a:fillRect/>
          </a:stretch>
        </p:blipFill>
        <p:spPr>
          <a:xfrm>
            <a:off x="8716010" y="2395855"/>
            <a:ext cx="1486535" cy="1160145"/>
          </a:xfrm>
          <a:prstGeom prst="rect">
            <a:avLst/>
          </a:prstGeom>
        </p:spPr>
      </p:pic>
      <p:pic>
        <p:nvPicPr>
          <p:cNvPr id="3" name="图片 2"/>
          <p:cNvPicPr>
            <a:picLocks noChangeAspect="1"/>
          </p:cNvPicPr>
          <p:nvPr/>
        </p:nvPicPr>
        <p:blipFill>
          <a:blip r:embed="rId11"/>
          <a:srcRect/>
          <a:stretch>
            <a:fillRect/>
          </a:stretch>
        </p:blipFill>
        <p:spPr>
          <a:xfrm>
            <a:off x="10367010" y="2395220"/>
            <a:ext cx="1457325" cy="1093470"/>
          </a:xfrm>
          <a:prstGeom prst="rect">
            <a:avLst/>
          </a:prstGeom>
        </p:spPr>
      </p:pic>
      <p:pic>
        <p:nvPicPr>
          <p:cNvPr id="4" name="图片 3"/>
          <p:cNvPicPr>
            <a:picLocks noChangeAspect="1"/>
          </p:cNvPicPr>
          <p:nvPr/>
        </p:nvPicPr>
        <p:blipFill>
          <a:blip r:embed="rId12"/>
          <a:srcRect/>
          <a:stretch>
            <a:fillRect/>
          </a:stretch>
        </p:blipFill>
        <p:spPr>
          <a:xfrm>
            <a:off x="9478645" y="3688080"/>
            <a:ext cx="1490980" cy="1202690"/>
          </a:xfrm>
          <a:prstGeom prst="rect">
            <a:avLst/>
          </a:prstGeom>
        </p:spPr>
      </p:pic>
      <p:pic>
        <p:nvPicPr>
          <p:cNvPr id="5" name="图片 4"/>
          <p:cNvPicPr>
            <a:picLocks noChangeAspect="1"/>
          </p:cNvPicPr>
          <p:nvPr/>
        </p:nvPicPr>
        <p:blipFill>
          <a:blip r:embed="rId13"/>
          <a:srcRect/>
          <a:stretch>
            <a:fillRect/>
          </a:stretch>
        </p:blipFill>
        <p:spPr>
          <a:xfrm>
            <a:off x="8533765" y="5198745"/>
            <a:ext cx="1757680" cy="959485"/>
          </a:xfrm>
          <a:prstGeom prst="rect">
            <a:avLst/>
          </a:prstGeom>
        </p:spPr>
      </p:pic>
      <p:pic>
        <p:nvPicPr>
          <p:cNvPr id="7" name="图片 6"/>
          <p:cNvPicPr>
            <a:picLocks noChangeAspect="1"/>
          </p:cNvPicPr>
          <p:nvPr/>
        </p:nvPicPr>
        <p:blipFill>
          <a:blip r:embed="rId14"/>
          <a:srcRect/>
          <a:stretch>
            <a:fillRect/>
          </a:stretch>
        </p:blipFill>
        <p:spPr>
          <a:xfrm>
            <a:off x="10339705" y="5197475"/>
            <a:ext cx="1534795" cy="94551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5339080"/>
          </a:xfrm>
          <a:prstGeom prst="rect">
            <a:avLst/>
          </a:prstGeom>
        </p:spPr>
        <p:txBody>
          <a:bodyPr wrap="square">
            <a:spAutoFit/>
          </a:bodyPr>
          <a:lstStyle/>
          <a:p>
            <a:pPr indent="0">
              <a:lnSpc>
                <a:spcPct val="150000"/>
              </a:lnSpc>
              <a:spcBef>
                <a:spcPts val="0"/>
              </a:spcBef>
              <a:spcAft>
                <a:spcPts val="0"/>
              </a:spcAft>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第一百三十条</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dirty="0">
                <a:latin typeface="微软雅黑" panose="020B0503020204020204" charset="-122"/>
                <a:ea typeface="微软雅黑" panose="020B0503020204020204" charset="-122"/>
                <a:cs typeface="微软雅黑" panose="020B0503020204020204" charset="-122"/>
              </a:rPr>
              <a:t>工作中不负责任或者疏于管理，贯彻执行、检查督促落实上级决策部署不力，给党、国家和人民利益以及公共财产造成较大损失的，对直接责任者和领导责任者，给予警告或者严重警告处分；造成重大损失的，给予撤销党内职务、留党察看或者开除党籍处分。</a:t>
            </a:r>
            <a:endParaRPr lang="zh-CN" altLang="en-US" sz="1400" dirty="0">
              <a:latin typeface="微软雅黑" panose="020B0503020204020204" charset="-122"/>
              <a:ea typeface="微软雅黑" panose="020B0503020204020204" charset="-122"/>
              <a:cs typeface="微软雅黑" panose="020B0503020204020204" charset="-122"/>
            </a:endParaRPr>
          </a:p>
          <a:p>
            <a:pPr indent="457200" fontAlgn="auto">
              <a:lnSpc>
                <a:spcPct val="150000"/>
              </a:lnSpc>
              <a:spcBef>
                <a:spcPts val="0"/>
              </a:spcBef>
              <a:spcAft>
                <a:spcPts val="0"/>
              </a:spcAft>
              <a:buFont typeface="+mj-lt"/>
              <a:buNone/>
            </a:pP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rPr>
              <a:t>党员领导干部对于到任前已经存在且属于其职责范围内的问题，消极回避、推卸责任，造成严重损害或者严重不良影响的，依照前款规定处理。</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ts val="1200"/>
              </a:spcBef>
              <a:spcAft>
                <a:spcPts val="0"/>
              </a:spcAft>
              <a:buFont typeface="+mj-lt"/>
              <a:buNone/>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400" b="1" dirty="0">
                <a:latin typeface="微软雅黑" panose="020B0503020204020204" charset="-122"/>
                <a:ea typeface="微软雅黑" panose="020B0503020204020204" charset="-122"/>
                <a:sym typeface="+mn-ea"/>
              </a:rPr>
              <a:t>第一百三十一条</a:t>
            </a:r>
            <a:r>
              <a:rPr lang="en-US" altLang="zh-CN" sz="1400" dirty="0">
                <a:latin typeface="微软雅黑" panose="020B0503020204020204" charset="-122"/>
                <a:ea typeface="微软雅黑" panose="020B0503020204020204" charset="-122"/>
                <a:sym typeface="+mn-ea"/>
              </a:rPr>
              <a:t>　</a:t>
            </a:r>
            <a:r>
              <a:rPr lang="en-US" altLang="zh-CN" sz="1400" b="1" dirty="0">
                <a:solidFill>
                  <a:srgbClr val="C00000"/>
                </a:solidFill>
                <a:latin typeface="微软雅黑" panose="020B0503020204020204" charset="-122"/>
                <a:ea typeface="微软雅黑" panose="020B0503020204020204" charset="-122"/>
                <a:sym typeface="+mn-ea"/>
              </a:rPr>
              <a:t>工作中不敢斗争、不愿担当，面对重大矛盾冲突、危机困难临阵退缩，造成不良影响或者严重后果的，给予警告或者严重警告处分；情节严重的，给予撤销党内职务、留党察看或者开除党籍处分。</a:t>
            </a:r>
            <a:endParaRPr lang="en-US" altLang="zh-CN" sz="1400" b="1" dirty="0">
              <a:solidFill>
                <a:srgbClr val="C00000"/>
              </a:solidFill>
              <a:latin typeface="微软雅黑" panose="020B0503020204020204" charset="-122"/>
              <a:ea typeface="微软雅黑" panose="020B0503020204020204" charset="-122"/>
              <a:sym typeface="+mn-ea"/>
            </a:endParaRPr>
          </a:p>
          <a:p>
            <a:pPr indent="0">
              <a:lnSpc>
                <a:spcPct val="150000"/>
              </a:lnSpc>
              <a:spcBef>
                <a:spcPts val="1200"/>
              </a:spcBef>
              <a:spcAft>
                <a:spcPts val="0"/>
              </a:spcAft>
              <a:buFont typeface="+mj-lt"/>
              <a:buNone/>
            </a:pPr>
            <a:r>
              <a:rPr lang="en-US" altLang="zh-CN" sz="1400" b="1" dirty="0">
                <a:solidFill>
                  <a:srgbClr val="C00000"/>
                </a:solidFill>
                <a:latin typeface="微软雅黑" panose="020B0503020204020204" charset="-122"/>
                <a:ea typeface="微软雅黑" panose="020B0503020204020204" charset="-122"/>
                <a:sym typeface="+mn-ea"/>
              </a:rPr>
              <a:t>       </a:t>
            </a:r>
            <a:r>
              <a:rPr sz="1400" b="1" dirty="0">
                <a:latin typeface="微软雅黑" panose="020B0503020204020204" charset="-122"/>
                <a:ea typeface="微软雅黑" panose="020B0503020204020204" charset="-122"/>
                <a:sym typeface="+mn-ea"/>
              </a:rPr>
              <a:t>第一百三十二条</a:t>
            </a:r>
            <a:r>
              <a:rPr sz="1400" dirty="0">
                <a:latin typeface="微软雅黑" panose="020B0503020204020204" charset="-122"/>
                <a:ea typeface="微软雅黑" panose="020B0503020204020204" charset="-122"/>
                <a:sym typeface="+mn-ea"/>
              </a:rPr>
              <a:t>　有下列行为之一，造成</a:t>
            </a:r>
            <a:r>
              <a:rPr sz="1400" b="1" dirty="0">
                <a:solidFill>
                  <a:srgbClr val="C00000"/>
                </a:solidFill>
                <a:latin typeface="微软雅黑" panose="020B0503020204020204" charset="-122"/>
                <a:ea typeface="微软雅黑" panose="020B0503020204020204" charset="-122"/>
                <a:sym typeface="+mn-ea"/>
              </a:rPr>
              <a:t>严重损害或者</a:t>
            </a:r>
            <a:r>
              <a:rPr sz="1400" dirty="0">
                <a:latin typeface="微软雅黑" panose="020B0503020204020204" charset="-122"/>
                <a:ea typeface="微软雅黑" panose="020B0503020204020204" charset="-122"/>
                <a:sym typeface="+mn-ea"/>
              </a:rPr>
              <a:t>严重不良影响的，对直接责任者和领导责任者，给予警告或者严重警告处分；情节较重的，给予撤销党内职务或者留党察看处分；情节严重的，给予开除党籍处分：</a:t>
            </a:r>
            <a:endParaRPr sz="1400" dirty="0">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sz="1400" dirty="0">
                <a:latin typeface="微软雅黑" panose="020B0503020204020204" charset="-122"/>
                <a:ea typeface="微软雅黑" panose="020B0503020204020204" charset="-122"/>
                <a:sym typeface="+mn-ea"/>
              </a:rPr>
              <a:t>（一）热衷于搞舆论造势、浮在表面；</a:t>
            </a:r>
            <a:endParaRPr sz="1400" dirty="0">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sz="1400" dirty="0">
                <a:latin typeface="微软雅黑" panose="020B0503020204020204" charset="-122"/>
                <a:ea typeface="微软雅黑" panose="020B0503020204020204" charset="-122"/>
                <a:sym typeface="+mn-ea"/>
              </a:rPr>
              <a:t>（二）单纯以会议贯彻会议、以文件落实文件，在实际工作中不见诸行动；</a:t>
            </a:r>
            <a:endParaRPr sz="1400" dirty="0">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sz="1400" b="1" dirty="0">
                <a:solidFill>
                  <a:srgbClr val="C00000"/>
                </a:solidFill>
                <a:latin typeface="微软雅黑" panose="020B0503020204020204" charset="-122"/>
                <a:ea typeface="微软雅黑" panose="020B0503020204020204" charset="-122"/>
                <a:sym typeface="+mn-ea"/>
              </a:rPr>
              <a:t>（三）脱离实际，不作深入调查研究，搞随意决策、机械执行；</a:t>
            </a:r>
            <a:endParaRPr sz="1400" b="1" dirty="0">
              <a:solidFill>
                <a:srgbClr val="C00000"/>
              </a:solidFill>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sz="1400" b="1" dirty="0">
                <a:solidFill>
                  <a:srgbClr val="C00000"/>
                </a:solidFill>
                <a:latin typeface="微软雅黑" panose="020B0503020204020204" charset="-122"/>
                <a:ea typeface="微软雅黑" panose="020B0503020204020204" charset="-122"/>
                <a:sym typeface="+mn-ea"/>
              </a:rPr>
              <a:t>（四）违反精文减会有关规定搞文山会海；</a:t>
            </a:r>
            <a:endParaRPr sz="1400" b="1" dirty="0">
              <a:solidFill>
                <a:srgbClr val="C00000"/>
              </a:solidFill>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sz="1400" b="1" dirty="0">
                <a:solidFill>
                  <a:srgbClr val="C00000"/>
                </a:solidFill>
                <a:latin typeface="微软雅黑" panose="020B0503020204020204" charset="-122"/>
                <a:ea typeface="微软雅黑" panose="020B0503020204020204" charset="-122"/>
                <a:sym typeface="+mn-ea"/>
              </a:rPr>
              <a:t>（五）在督查检查考核等工作中搞层层加码、过度留痕，增加基层工作负担；</a:t>
            </a:r>
            <a:endParaRPr sz="1400" b="1" dirty="0">
              <a:solidFill>
                <a:srgbClr val="C00000"/>
              </a:solidFill>
              <a:latin typeface="微软雅黑" panose="020B0503020204020204" charset="-122"/>
              <a:ea typeface="微软雅黑" panose="020B0503020204020204" charset="-122"/>
              <a:sym typeface="+mn-ea"/>
            </a:endParaRPr>
          </a:p>
          <a:p>
            <a:pPr indent="457200" fontAlgn="auto">
              <a:lnSpc>
                <a:spcPct val="150000"/>
              </a:lnSpc>
              <a:spcBef>
                <a:spcPts val="0"/>
              </a:spcBef>
              <a:spcAft>
                <a:spcPts val="0"/>
              </a:spcAft>
              <a:buFont typeface="+mj-lt"/>
              <a:buNone/>
            </a:pPr>
            <a:r>
              <a:rPr sz="1400" dirty="0">
                <a:latin typeface="微软雅黑" panose="020B0503020204020204" charset="-122"/>
                <a:ea typeface="微软雅黑" panose="020B0503020204020204" charset="-122"/>
                <a:sym typeface="+mn-ea"/>
              </a:rPr>
              <a:t>（六）工作中其他形式主义、官僚主义行为。</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endParaRPr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4969510"/>
          </a:xfrm>
          <a:prstGeom prst="rect">
            <a:avLst/>
          </a:prstGeom>
        </p:spPr>
        <p:txBody>
          <a:bodyPr wrap="square">
            <a:spAutoFit/>
          </a:bodyPr>
          <a:lstStyle/>
          <a:p>
            <a:pPr indent="0">
              <a:lnSpc>
                <a:spcPct val="150000"/>
              </a:lnSpc>
              <a:spcBef>
                <a:spcPct val="0"/>
              </a:spcBef>
              <a:spcAft>
                <a:spcPct val="0"/>
              </a:spcAft>
              <a:buFont typeface="+mj-lt"/>
              <a:buNone/>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400" b="1" dirty="0">
                <a:latin typeface="微软雅黑" panose="020B0503020204020204" charset="-122"/>
                <a:ea typeface="微软雅黑" panose="020B0503020204020204" charset="-122"/>
                <a:cs typeface="微软雅黑" panose="020B0503020204020204" charset="-122"/>
                <a:sym typeface="+mn-ea"/>
              </a:rPr>
              <a:t>第一百三十三条</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在公务活动用餐、单位食堂用餐管理工作中不履行或者不正确履行宣传教育、监督管理职责，导致餐饮浪费，造成严重不良影响的，对直接责任者和领导责任者，给予警告或者严重警告处分；情节严重的，给予撤销党内职务处分。</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spcBef>
                <a:spcPts val="1200"/>
              </a:spcBef>
              <a:spcAft>
                <a:spcPts val="0"/>
              </a:spcAft>
              <a:buClrTx/>
              <a:buSzTx/>
              <a:buFont typeface="+mj-lt"/>
              <a:buNone/>
            </a:pPr>
            <a:r>
              <a:rPr lang="en-US" altLang="zh-CN" sz="1400" b="1" dirty="0">
                <a:latin typeface="微软雅黑" panose="020B0503020204020204" charset="-122"/>
                <a:ea typeface="微软雅黑" panose="020B0503020204020204" charset="-122"/>
                <a:cs typeface="微软雅黑" panose="020B0503020204020204" charset="-122"/>
                <a:sym typeface="+mn-ea"/>
              </a:rPr>
              <a:t>       第一百三十四条</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在机构编制工作中，有下列行为之一，造成不良影响或者严重后果的，对直接责任者和领导责任者，给予警告或者严重警告处分；情节较重的，给予撤销党内职务或者留党察看处分；情节严重的，给予开除党籍处分：</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50000"/>
              </a:lnSpc>
              <a:spcBef>
                <a:spcPct val="0"/>
              </a:spcBef>
              <a:spcAft>
                <a:spcPct val="0"/>
              </a:spcAft>
              <a:buClrTx/>
              <a:buSzTx/>
              <a:buFont typeface="+mj-lt"/>
              <a:buNone/>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（一）擅自超出“三定”规定范围调整职责、设置机构、核定领导职数和配备人员；</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50000"/>
              </a:lnSpc>
              <a:spcBef>
                <a:spcPct val="0"/>
              </a:spcBef>
              <a:spcAft>
                <a:spcPct val="0"/>
              </a:spcAft>
              <a:buClrTx/>
              <a:buSzTx/>
              <a:buFont typeface="+mj-lt"/>
              <a:buNone/>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（二）违规干预地方机构设置；</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50000"/>
              </a:lnSpc>
              <a:spcBef>
                <a:spcPct val="0"/>
              </a:spcBef>
              <a:spcAft>
                <a:spcPct val="0"/>
              </a:spcAft>
              <a:buClrTx/>
              <a:buSzTx/>
              <a:buFont typeface="+mj-lt"/>
              <a:buNone/>
            </a:pPr>
            <a:r>
              <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rPr>
              <a:t>（三）其他违反机构编制管理规定行为。</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spcBef>
                <a:spcPts val="1200"/>
              </a:spcBef>
              <a:spcAft>
                <a:spcPts val="0"/>
              </a:spcAft>
              <a:buFont typeface="+mj-lt"/>
              <a:buNone/>
            </a:pPr>
            <a:r>
              <a:rPr sz="1400" b="1" dirty="0">
                <a:latin typeface="微软雅黑" panose="020B0503020204020204" charset="-122"/>
                <a:ea typeface="微软雅黑" panose="020B0503020204020204" charset="-122"/>
                <a:cs typeface="微软雅黑" panose="020B0503020204020204" charset="-122"/>
                <a:sym typeface="+mn-ea"/>
              </a:rPr>
              <a:t>第一百三十五条</a:t>
            </a:r>
            <a:r>
              <a:rPr sz="1400" dirty="0">
                <a:latin typeface="微软雅黑" panose="020B0503020204020204" charset="-122"/>
                <a:ea typeface="微软雅黑" panose="020B0503020204020204" charset="-122"/>
                <a:cs typeface="微软雅黑" panose="020B0503020204020204" charset="-122"/>
                <a:sym typeface="+mn-ea"/>
              </a:rPr>
              <a:t>　</a:t>
            </a: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在信访工作中，有下列行为之一，造成不良影响或者严重后果的，对直接责任者和领导责任者，给予警告或者严重警告处分；情节较重的，给予撤销党内职务或者留党察看处分；情节严重的，给予开除党籍处分：</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buFont typeface="+mj-lt"/>
              <a:buNone/>
            </a:pP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（一）不按照规定受理、办理信访事项；</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buFont typeface="+mj-lt"/>
              <a:buNone/>
            </a:pP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（二）对规模性集体访等处置不力，导致事态扩大；</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buFont typeface="+mj-lt"/>
              <a:buNone/>
            </a:pP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（三）对党委和政府信访部门提出的改进工作、完善政策等建议重视不够、落实不力，导致问题长期得不到解决；</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buFont typeface="+mj-lt"/>
              <a:buNone/>
            </a:pP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（四）其他不履行或者不正确履行信访工作职责行为。</a:t>
            </a:r>
            <a:endParaRPr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buFont typeface="+mj-lt"/>
              <a:buNone/>
            </a:pPr>
            <a:r>
              <a:rPr sz="1400" b="1" dirty="0">
                <a:solidFill>
                  <a:srgbClr val="C00000"/>
                </a:solidFill>
                <a:latin typeface="微软雅黑" panose="020B0503020204020204" charset="-122"/>
                <a:ea typeface="微软雅黑" panose="020B0503020204020204" charset="-122"/>
                <a:cs typeface="微软雅黑" panose="020B0503020204020204" charset="-122"/>
                <a:sym typeface="+mn-ea"/>
              </a:rPr>
              <a:t>不履行或者不正确履行职责，导致信访事项发生，造成不良影响或者严重后果的，对直接责任者和领导责任者，依照前款规定处理。</a:t>
            </a:r>
            <a:endParaRPr lang="en-US" altLang="zh-CN" sz="1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4599940"/>
          </a:xfrm>
          <a:prstGeom prst="rect">
            <a:avLst/>
          </a:prstGeom>
        </p:spPr>
        <p:txBody>
          <a:bodyPr wrap="square">
            <a:spAutoFit/>
          </a:bodyPr>
          <a:lstStyle/>
          <a:p>
            <a:pPr indent="457200" fontAlgn="auto">
              <a:lnSpc>
                <a:spcPct val="150000"/>
              </a:lnSpc>
              <a:buFont typeface="+mj-lt"/>
              <a:buNone/>
            </a:pPr>
            <a:r>
              <a:rPr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sz="1400" b="1" dirty="0">
                <a:latin typeface="微软雅黑" panose="020B0503020204020204" charset="-122"/>
                <a:ea typeface="微软雅黑" panose="020B0503020204020204" charset="-122"/>
                <a:sym typeface="+mn-ea"/>
              </a:rPr>
              <a:t>第一百三十六条</a:t>
            </a:r>
            <a:r>
              <a:rPr sz="1400" dirty="0">
                <a:latin typeface="微软雅黑" panose="020B0503020204020204" charset="-122"/>
                <a:ea typeface="微软雅黑" panose="020B0503020204020204" charset="-122"/>
                <a:sym typeface="+mn-ea"/>
              </a:rPr>
              <a:t>　党组织有下列行为之一，对直接责任者和领导责任者，情节较重的，给予警告或者严重警告处分；情节严重的，给予撤销党内职务或者留党察看处分：</a:t>
            </a:r>
            <a:endParaRPr sz="1400" dirty="0">
              <a:latin typeface="微软雅黑" panose="020B0503020204020204" charset="-122"/>
              <a:ea typeface="微软雅黑" panose="020B0503020204020204" charset="-122"/>
              <a:sym typeface="+mn-ea"/>
            </a:endParaRPr>
          </a:p>
          <a:p>
            <a:pPr indent="457200" fontAlgn="auto">
              <a:lnSpc>
                <a:spcPct val="150000"/>
              </a:lnSpc>
              <a:buFont typeface="+mj-lt"/>
              <a:buNone/>
            </a:pPr>
            <a:r>
              <a:rPr sz="1400" b="1" dirty="0">
                <a:solidFill>
                  <a:srgbClr val="C00000"/>
                </a:solidFill>
                <a:latin typeface="微软雅黑" panose="020B0503020204020204" charset="-122"/>
                <a:ea typeface="微软雅黑" panose="020B0503020204020204" charset="-122"/>
                <a:sym typeface="+mn-ea"/>
              </a:rPr>
              <a:t>（一）党员被立案审查期间，擅自批准其出差、出国（境）、辞职，或者对其交流、提拔职务、晋升职级、进一步使用、奖励，或者办理退休手续；</a:t>
            </a:r>
            <a:endParaRPr sz="1400" dirty="0">
              <a:latin typeface="微软雅黑" panose="020B0503020204020204" charset="-122"/>
              <a:ea typeface="微软雅黑" panose="020B0503020204020204" charset="-122"/>
              <a:sym typeface="+mn-ea"/>
            </a:endParaRPr>
          </a:p>
          <a:p>
            <a:pPr indent="457200" fontAlgn="auto">
              <a:lnSpc>
                <a:spcPct val="150000"/>
              </a:lnSpc>
              <a:buFont typeface="+mj-lt"/>
              <a:buNone/>
            </a:pPr>
            <a:r>
              <a:rPr sz="1400" dirty="0">
                <a:latin typeface="微软雅黑" panose="020B0503020204020204" charset="-122"/>
                <a:ea typeface="微软雅黑" panose="020B0503020204020204" charset="-122"/>
                <a:sym typeface="+mn-ea"/>
              </a:rPr>
              <a:t>（二）党员被依法</a:t>
            </a:r>
            <a:r>
              <a:rPr sz="1400" b="1" dirty="0">
                <a:solidFill>
                  <a:srgbClr val="C00000"/>
                </a:solidFill>
                <a:latin typeface="微软雅黑" panose="020B0503020204020204" charset="-122"/>
                <a:ea typeface="微软雅黑" panose="020B0503020204020204" charset="-122"/>
                <a:sym typeface="+mn-ea"/>
              </a:rPr>
              <a:t>追究刑事责任</a:t>
            </a:r>
            <a:r>
              <a:rPr sz="1400" dirty="0">
                <a:latin typeface="微软雅黑" panose="020B0503020204020204" charset="-122"/>
                <a:ea typeface="微软雅黑" panose="020B0503020204020204" charset="-122"/>
                <a:sym typeface="+mn-ea"/>
              </a:rPr>
              <a:t>后，不按照规定给予党纪处分，或者对</a:t>
            </a:r>
            <a:r>
              <a:rPr sz="1400" b="1" dirty="0">
                <a:solidFill>
                  <a:srgbClr val="C00000"/>
                </a:solidFill>
                <a:latin typeface="微软雅黑" panose="020B0503020204020204" charset="-122"/>
                <a:ea typeface="微软雅黑" panose="020B0503020204020204" charset="-122"/>
                <a:sym typeface="+mn-ea"/>
              </a:rPr>
              <a:t>党员</a:t>
            </a:r>
            <a:r>
              <a:rPr sz="1400" dirty="0">
                <a:latin typeface="微软雅黑" panose="020B0503020204020204" charset="-122"/>
                <a:ea typeface="微软雅黑" panose="020B0503020204020204" charset="-122"/>
                <a:sym typeface="+mn-ea"/>
              </a:rPr>
              <a:t>违反国家法律法规的行为，应当给予党纪处分而不处分；</a:t>
            </a:r>
            <a:endParaRPr sz="1400" dirty="0">
              <a:latin typeface="微软雅黑" panose="020B0503020204020204" charset="-122"/>
              <a:ea typeface="微软雅黑" panose="020B0503020204020204" charset="-122"/>
              <a:sym typeface="+mn-ea"/>
            </a:endParaRPr>
          </a:p>
          <a:p>
            <a:pPr indent="457200" fontAlgn="auto">
              <a:lnSpc>
                <a:spcPct val="150000"/>
              </a:lnSpc>
              <a:buFont typeface="+mj-lt"/>
              <a:buNone/>
            </a:pPr>
            <a:r>
              <a:rPr sz="1400" dirty="0">
                <a:latin typeface="微软雅黑" panose="020B0503020204020204" charset="-122"/>
                <a:ea typeface="微软雅黑" panose="020B0503020204020204" charset="-122"/>
                <a:sym typeface="+mn-ea"/>
              </a:rPr>
              <a:t>（三）党纪处分决定或者申诉复查决定作出后，不按照规定落实决定中关于被处分人党籍、职务、职级、待遇等事项；</a:t>
            </a:r>
            <a:endParaRPr sz="1400" dirty="0">
              <a:latin typeface="微软雅黑" panose="020B0503020204020204" charset="-122"/>
              <a:ea typeface="微软雅黑" panose="020B0503020204020204" charset="-122"/>
              <a:sym typeface="+mn-ea"/>
            </a:endParaRPr>
          </a:p>
          <a:p>
            <a:pPr indent="457200" fontAlgn="auto">
              <a:lnSpc>
                <a:spcPct val="150000"/>
              </a:lnSpc>
              <a:buFont typeface="+mj-lt"/>
              <a:buNone/>
            </a:pPr>
            <a:r>
              <a:rPr sz="1400" dirty="0">
                <a:latin typeface="微软雅黑" panose="020B0503020204020204" charset="-122"/>
                <a:ea typeface="微软雅黑" panose="020B0503020204020204" charset="-122"/>
                <a:sym typeface="+mn-ea"/>
              </a:rPr>
              <a:t>（四）党员受到党纪处分后，不按照干部管理权限和组织关系对受处分党员开展日常教育、管理和监督工作。</a:t>
            </a:r>
            <a:endParaRPr sz="1400" dirty="0">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sz="1400" b="1" dirty="0">
                <a:latin typeface="微软雅黑" panose="020B0503020204020204" charset="-122"/>
                <a:ea typeface="微软雅黑" panose="020B0503020204020204" charset="-122"/>
                <a:sym typeface="+mn-ea"/>
              </a:rPr>
              <a:t>第一百三十七条</a:t>
            </a:r>
            <a:r>
              <a:rPr sz="1400" dirty="0">
                <a:latin typeface="微软雅黑" panose="020B0503020204020204" charset="-122"/>
                <a:ea typeface="微软雅黑" panose="020B0503020204020204" charset="-122"/>
                <a:sym typeface="+mn-ea"/>
              </a:rPr>
              <a:t>　</a:t>
            </a:r>
            <a:r>
              <a:rPr sz="1400" b="1" dirty="0">
                <a:solidFill>
                  <a:srgbClr val="C00000"/>
                </a:solidFill>
                <a:latin typeface="微软雅黑" panose="020B0503020204020204" charset="-122"/>
                <a:ea typeface="微软雅黑" panose="020B0503020204020204" charset="-122"/>
                <a:sym typeface="+mn-ea"/>
              </a:rPr>
              <a:t>滥用问责，或者在问责工作中严重不负责任，造成不良影响的，对直接责任者和领导责任者，给予警告或者严重警告处分；情节严重的，给予撤销党内职务处分。</a:t>
            </a:r>
            <a:endParaRPr sz="1400" b="1" dirty="0">
              <a:solidFill>
                <a:srgbClr val="C00000"/>
              </a:solidFill>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sz="1400" b="1" dirty="0">
                <a:solidFill>
                  <a:schemeClr val="tx1"/>
                </a:solidFill>
                <a:latin typeface="微软雅黑" panose="020B0503020204020204" charset="-122"/>
                <a:ea typeface="微软雅黑" panose="020B0503020204020204" charset="-122"/>
                <a:sym typeface="+mn-ea"/>
              </a:rPr>
              <a:t>第一百三十八条</a:t>
            </a:r>
            <a:r>
              <a:rPr sz="1400" b="1" dirty="0">
                <a:solidFill>
                  <a:srgbClr val="C00000"/>
                </a:solidFill>
                <a:latin typeface="微软雅黑" panose="020B0503020204020204" charset="-122"/>
                <a:ea typeface="微软雅黑" panose="020B0503020204020204" charset="-122"/>
                <a:sym typeface="+mn-ea"/>
              </a:rPr>
              <a:t>　</a:t>
            </a:r>
            <a:r>
              <a:rPr sz="1400" dirty="0">
                <a:solidFill>
                  <a:schemeClr val="tx1"/>
                </a:solidFill>
                <a:latin typeface="微软雅黑" panose="020B0503020204020204" charset="-122"/>
                <a:ea typeface="微软雅黑" panose="020B0503020204020204" charset="-122"/>
                <a:sym typeface="+mn-ea"/>
              </a:rPr>
              <a:t>因工作不负责任致使所管理的人员叛逃的，对直接责任者和领导责任者，给予警告或者严重警告处分；情节严重的，给予撤销党内职务处分。</a:t>
            </a:r>
            <a:endParaRPr sz="1400" dirty="0">
              <a:solidFill>
                <a:schemeClr val="tx1"/>
              </a:solidFill>
              <a:latin typeface="微软雅黑" panose="020B0503020204020204" charset="-122"/>
              <a:ea typeface="微软雅黑" panose="020B0503020204020204" charset="-122"/>
              <a:sym typeface="+mn-ea"/>
            </a:endParaRPr>
          </a:p>
          <a:p>
            <a:pPr indent="457200" fontAlgn="auto">
              <a:lnSpc>
                <a:spcPct val="150000"/>
              </a:lnSpc>
              <a:buFont typeface="+mj-lt"/>
              <a:buNone/>
            </a:pPr>
            <a:r>
              <a:rPr sz="1400" dirty="0">
                <a:solidFill>
                  <a:schemeClr val="tx1"/>
                </a:solidFill>
                <a:latin typeface="微软雅黑" panose="020B0503020204020204" charset="-122"/>
                <a:ea typeface="微软雅黑" panose="020B0503020204020204" charset="-122"/>
                <a:sym typeface="+mn-ea"/>
              </a:rPr>
              <a:t>因工作不负责任致使所管理的人员</a:t>
            </a:r>
            <a:r>
              <a:rPr sz="1400" b="1" dirty="0">
                <a:solidFill>
                  <a:srgbClr val="C00000"/>
                </a:solidFill>
                <a:latin typeface="微软雅黑" panose="020B0503020204020204" charset="-122"/>
                <a:ea typeface="微软雅黑" panose="020B0503020204020204" charset="-122"/>
                <a:sym typeface="+mn-ea"/>
              </a:rPr>
              <a:t>出逃</a:t>
            </a:r>
            <a:r>
              <a:rPr sz="1400" dirty="0">
                <a:solidFill>
                  <a:schemeClr val="tx1"/>
                </a:solidFill>
                <a:latin typeface="微软雅黑" panose="020B0503020204020204" charset="-122"/>
                <a:ea typeface="微软雅黑" panose="020B0503020204020204" charset="-122"/>
                <a:sym typeface="+mn-ea"/>
              </a:rPr>
              <a:t>、出走，对直接责任者和领导责任者，情节较重的，给予警告或者严重警告处分；情节严重的，给予撤销党内职务处分。</a:t>
            </a:r>
            <a:endParaRPr sz="1400" dirty="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2" name="文本框 1"/>
          <p:cNvSpPr txBox="1"/>
          <p:nvPr/>
        </p:nvSpPr>
        <p:spPr>
          <a:xfrm>
            <a:off x="654685" y="1683385"/>
            <a:ext cx="6985635" cy="1745615"/>
          </a:xfrm>
          <a:prstGeom prst="rect">
            <a:avLst/>
          </a:prstGeom>
          <a:noFill/>
        </p:spPr>
        <p:txBody>
          <a:bodyPr wrap="square" rtlCol="0" anchor="t">
            <a:noAutofit/>
          </a:bodyPr>
          <a:p>
            <a:pPr indent="457200" fontAlgn="auto">
              <a:lnSpc>
                <a:spcPct val="150000"/>
              </a:lnSpc>
            </a:pPr>
            <a:r>
              <a:rPr lang="en-US" dirty="0">
                <a:latin typeface="微软雅黑" panose="020B0503020204020204" charset="-122"/>
                <a:ea typeface="微软雅黑" panose="020B0503020204020204" charset="-122"/>
                <a:cs typeface="阿里巴巴普惠体 B" panose="00020600040101010101" pitchFamily="18" charset="-122"/>
                <a:sym typeface="+mn-ea"/>
              </a:rPr>
              <a:t> </a:t>
            </a:r>
            <a:r>
              <a:rPr dirty="0">
                <a:latin typeface="微软雅黑" panose="020B0503020204020204" charset="-122"/>
                <a:ea typeface="微软雅黑" panose="020B0503020204020204" charset="-122"/>
                <a:cs typeface="阿里巴巴普惠体 B" panose="00020600040101010101" pitchFamily="18" charset="-122"/>
                <a:sym typeface="+mn-ea"/>
              </a:rPr>
              <a:t>2023年12月</a:t>
            </a:r>
            <a:r>
              <a:rPr lang="en-US" dirty="0">
                <a:latin typeface="微软雅黑" panose="020B0503020204020204" charset="-122"/>
                <a:ea typeface="微软雅黑" panose="020B0503020204020204" charset="-122"/>
                <a:cs typeface="阿里巴巴普惠体 B" panose="00020600040101010101" pitchFamily="18" charset="-122"/>
                <a:sym typeface="+mn-ea"/>
              </a:rPr>
              <a:t>19</a:t>
            </a:r>
            <a:r>
              <a:rPr lang="zh-CN" altLang="en-US" dirty="0">
                <a:latin typeface="微软雅黑" panose="020B0503020204020204" charset="-122"/>
                <a:ea typeface="微软雅黑" panose="020B0503020204020204" charset="-122"/>
                <a:cs typeface="阿里巴巴普惠体 B" panose="00020600040101010101" pitchFamily="18" charset="-122"/>
                <a:sym typeface="+mn-ea"/>
              </a:rPr>
              <a:t>日</a:t>
            </a:r>
            <a:r>
              <a:rPr dirty="0">
                <a:latin typeface="微软雅黑" panose="020B0503020204020204" charset="-122"/>
                <a:ea typeface="微软雅黑" panose="020B0503020204020204" charset="-122"/>
                <a:cs typeface="阿里巴巴普惠体 B" panose="00020600040101010101" pitchFamily="18" charset="-122"/>
                <a:sym typeface="+mn-ea"/>
              </a:rPr>
              <a:t>，</a:t>
            </a:r>
            <a:r>
              <a:rPr lang="zh-CN" dirty="0">
                <a:latin typeface="微软雅黑" panose="020B0503020204020204" charset="-122"/>
                <a:ea typeface="微软雅黑" panose="020B0503020204020204" charset="-122"/>
                <a:cs typeface="阿里巴巴普惠体 B" panose="00020600040101010101" pitchFamily="18" charset="-122"/>
                <a:sym typeface="+mn-ea"/>
              </a:rPr>
              <a:t>中共中央印发了</a:t>
            </a:r>
            <a:r>
              <a:rPr dirty="0">
                <a:latin typeface="微软雅黑" panose="020B0503020204020204" charset="-122"/>
                <a:ea typeface="微软雅黑" panose="020B0503020204020204" charset="-122"/>
                <a:cs typeface="阿里巴巴普惠体 B" panose="00020600040101010101" pitchFamily="18" charset="-122"/>
                <a:sym typeface="+mn-ea"/>
              </a:rPr>
              <a:t>新修订的《中国共产党纪律处分条例》，共</a:t>
            </a:r>
            <a:r>
              <a:rPr lang="zh-CN" altLang="en-US" b="1" dirty="0">
                <a:solidFill>
                  <a:srgbClr val="C00000"/>
                </a:solidFill>
                <a:effectLst/>
                <a:latin typeface="微软雅黑" panose="020B0503020204020204" charset="-122"/>
                <a:ea typeface="微软雅黑" panose="020B0503020204020204" charset="-122"/>
                <a:sym typeface="+mn-ea"/>
              </a:rPr>
              <a:t>三编十一章</a:t>
            </a:r>
            <a:r>
              <a:rPr lang="zh-CN" altLang="en-US" b="1" dirty="0">
                <a:solidFill>
                  <a:schemeClr val="bg2">
                    <a:lumMod val="25000"/>
                  </a:schemeClr>
                </a:solidFill>
                <a:effectLst/>
                <a:latin typeface="微软雅黑" panose="020B0503020204020204" charset="-122"/>
                <a:ea typeface="微软雅黑" panose="020B0503020204020204" charset="-122"/>
                <a:sym typeface="+mn-ea"/>
              </a:rPr>
              <a:t>，</a:t>
            </a:r>
            <a:r>
              <a:rPr lang="en-US" altLang="zh-CN" b="1" dirty="0">
                <a:solidFill>
                  <a:srgbClr val="C00000"/>
                </a:solidFill>
                <a:effectLst/>
                <a:latin typeface="微软雅黑" panose="020B0503020204020204" charset="-122"/>
                <a:ea typeface="微软雅黑" panose="020B0503020204020204" charset="-122"/>
                <a:sym typeface="+mn-ea"/>
              </a:rPr>
              <a:t>158</a:t>
            </a:r>
            <a:r>
              <a:rPr lang="zh-CN" altLang="en-US" b="1" dirty="0">
                <a:solidFill>
                  <a:srgbClr val="C00000"/>
                </a:solidFill>
                <a:effectLst/>
                <a:latin typeface="微软雅黑" panose="020B0503020204020204" charset="-122"/>
                <a:ea typeface="微软雅黑" panose="020B0503020204020204" charset="-122"/>
                <a:sym typeface="+mn-ea"/>
              </a:rPr>
              <a:t>条</a:t>
            </a:r>
            <a:r>
              <a:rPr lang="zh-CN" altLang="en-US" dirty="0">
                <a:solidFill>
                  <a:schemeClr val="bg2">
                    <a:lumMod val="25000"/>
                  </a:schemeClr>
                </a:solidFill>
                <a:effectLst/>
                <a:latin typeface="微软雅黑" panose="020B0503020204020204" charset="-122"/>
                <a:ea typeface="微软雅黑" panose="020B0503020204020204" charset="-122"/>
                <a:sym typeface="+mn-ea"/>
              </a:rPr>
              <a:t>，</a:t>
            </a:r>
            <a:r>
              <a:rPr lang="en-US" dirty="0">
                <a:latin typeface="微软雅黑" panose="020B0503020204020204" charset="-122"/>
                <a:ea typeface="微软雅黑" panose="020B0503020204020204" charset="-122"/>
                <a:cs typeface="阿里巴巴普惠体 B" panose="00020600040101010101" pitchFamily="18" charset="-122"/>
                <a:sym typeface="+mn-ea"/>
              </a:rPr>
              <a:t>全文共</a:t>
            </a:r>
            <a:r>
              <a:rPr lang="en-US" altLang="zh-CN" b="1" dirty="0">
                <a:solidFill>
                  <a:srgbClr val="C00000"/>
                </a:solidFill>
                <a:effectLst/>
                <a:latin typeface="微软雅黑" panose="020B0503020204020204" charset="-122"/>
                <a:ea typeface="微软雅黑" panose="020B0503020204020204" charset="-122"/>
                <a:sym typeface="+mn-ea"/>
              </a:rPr>
              <a:t>22500</a:t>
            </a:r>
            <a:r>
              <a:rPr lang="zh-CN" altLang="en-US" b="1" dirty="0">
                <a:solidFill>
                  <a:srgbClr val="C00000"/>
                </a:solidFill>
                <a:effectLst/>
                <a:latin typeface="微软雅黑" panose="020B0503020204020204" charset="-122"/>
                <a:ea typeface="微软雅黑" panose="020B0503020204020204" charset="-122"/>
                <a:sym typeface="+mn-ea"/>
              </a:rPr>
              <a:t>多字</a:t>
            </a:r>
            <a:r>
              <a:rPr lang="zh-CN" altLang="en-US" dirty="0">
                <a:solidFill>
                  <a:schemeClr val="bg2">
                    <a:lumMod val="25000"/>
                  </a:schemeClr>
                </a:solidFill>
                <a:effectLst/>
                <a:latin typeface="微软雅黑" panose="020B0503020204020204" charset="-122"/>
                <a:ea typeface="微软雅黑" panose="020B0503020204020204" charset="-122"/>
                <a:sym typeface="+mn-ea"/>
              </a:rPr>
              <a:t>，</a:t>
            </a:r>
            <a:r>
              <a:rPr lang="en-US" dirty="0">
                <a:latin typeface="微软雅黑" panose="020B0503020204020204" charset="-122"/>
                <a:ea typeface="微软雅黑" panose="020B0503020204020204" charset="-122"/>
                <a:cs typeface="阿里巴巴普惠体 B" panose="00020600040101010101" pitchFamily="18" charset="-122"/>
                <a:sym typeface="+mn-ea"/>
              </a:rPr>
              <a:t>与2018年修订版相比，</a:t>
            </a:r>
            <a:r>
              <a:rPr lang="zh-CN" altLang="en-US" b="1" dirty="0">
                <a:solidFill>
                  <a:srgbClr val="C00000"/>
                </a:solidFill>
                <a:effectLst/>
                <a:latin typeface="微软雅黑" panose="020B0503020204020204" charset="-122"/>
                <a:ea typeface="微软雅黑" panose="020B0503020204020204" charset="-122"/>
                <a:sym typeface="+mn-ea"/>
              </a:rPr>
              <a:t>新增16条，修改76条</a:t>
            </a:r>
            <a:r>
              <a:rPr lang="en-US" dirty="0">
                <a:latin typeface="微软雅黑" panose="020B0503020204020204" charset="-122"/>
                <a:ea typeface="微软雅黑" panose="020B0503020204020204" charset="-122"/>
                <a:cs typeface="阿里巴巴普惠体 B" panose="00020600040101010101" pitchFamily="18" charset="-122"/>
                <a:sym typeface="+mn-ea"/>
              </a:rPr>
              <a:t>。条例自</a:t>
            </a:r>
            <a:r>
              <a:rPr lang="zh-CN" altLang="en-US" b="1" dirty="0">
                <a:solidFill>
                  <a:srgbClr val="C00000"/>
                </a:solidFill>
                <a:effectLst/>
                <a:latin typeface="微软雅黑" panose="020B0503020204020204" charset="-122"/>
                <a:ea typeface="微软雅黑" panose="020B0503020204020204" charset="-122"/>
                <a:sym typeface="+mn-ea"/>
              </a:rPr>
              <a:t>2024年1月1日</a:t>
            </a:r>
            <a:r>
              <a:rPr lang="en-US" dirty="0">
                <a:latin typeface="微软雅黑" panose="020B0503020204020204" charset="-122"/>
                <a:ea typeface="微软雅黑" panose="020B0503020204020204" charset="-122"/>
                <a:cs typeface="阿里巴巴普惠体 B" panose="00020600040101010101" pitchFamily="18" charset="-122"/>
                <a:sym typeface="+mn-ea"/>
              </a:rPr>
              <a:t>起施行。</a:t>
            </a:r>
            <a:endParaRPr lang="zh-CN"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endParaRPr>
          </a:p>
        </p:txBody>
      </p:sp>
      <p:grpSp>
        <p:nvGrpSpPr>
          <p:cNvPr id="12" name="组合 11"/>
          <p:cNvGrpSpPr/>
          <p:nvPr/>
        </p:nvGrpSpPr>
        <p:grpSpPr>
          <a:xfrm>
            <a:off x="2756535" y="559435"/>
            <a:ext cx="674751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《条例》制修订历史</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pic>
        <p:nvPicPr>
          <p:cNvPr id="5" name="图片 4" descr="屏幕截图 2024-04-10 160859"/>
          <p:cNvPicPr>
            <a:picLocks noChangeAspect="1"/>
          </p:cNvPicPr>
          <p:nvPr/>
        </p:nvPicPr>
        <p:blipFill>
          <a:blip r:embed="rId2"/>
          <a:stretch>
            <a:fillRect/>
          </a:stretch>
        </p:blipFill>
        <p:spPr>
          <a:xfrm>
            <a:off x="7787640" y="1567815"/>
            <a:ext cx="3900170" cy="2058670"/>
          </a:xfrm>
          <a:prstGeom prst="rect">
            <a:avLst/>
          </a:prstGeom>
        </p:spPr>
      </p:pic>
      <p:sp>
        <p:nvSpPr>
          <p:cNvPr id="3" name="文本框 2"/>
          <p:cNvSpPr txBox="1"/>
          <p:nvPr/>
        </p:nvSpPr>
        <p:spPr>
          <a:xfrm>
            <a:off x="502285" y="3793490"/>
            <a:ext cx="11185525" cy="2238375"/>
          </a:xfrm>
          <a:prstGeom prst="rect">
            <a:avLst/>
          </a:prstGeom>
          <a:noFill/>
          <a:ln w="9525">
            <a:solidFill>
              <a:schemeClr val="accent1"/>
            </a:solidFill>
            <a:prstDash val="sysDash"/>
          </a:ln>
        </p:spPr>
        <p:txBody>
          <a:bodyPr wrap="square" rtlCol="0" anchor="t">
            <a:noAutofit/>
          </a:bodyPr>
          <a:p>
            <a:pPr indent="457200" algn="l" fontAlgn="auto">
              <a:lnSpc>
                <a:spcPct val="150000"/>
              </a:lnSpc>
              <a:buClrTx/>
              <a:buSzTx/>
              <a:buFontTx/>
            </a:pPr>
            <a:r>
              <a:rPr dirty="0">
                <a:latin typeface="微软雅黑" panose="020B0503020204020204" charset="-122"/>
                <a:ea typeface="微软雅黑" panose="020B0503020204020204" charset="-122"/>
                <a:cs typeface="阿里巴巴普惠体 B" panose="00020600040101010101" pitchFamily="18" charset="-122"/>
                <a:sym typeface="+mn-ea"/>
              </a:rPr>
              <a:t> 党的十八大以来，</a:t>
            </a:r>
            <a:r>
              <a:rPr lang="zh-CN" dirty="0">
                <a:latin typeface="微软雅黑" panose="020B0503020204020204" charset="-122"/>
                <a:ea typeface="微软雅黑" panose="020B0503020204020204" charset="-122"/>
                <a:cs typeface="阿里巴巴普惠体 B" panose="00020600040101010101" pitchFamily="18" charset="-122"/>
                <a:sym typeface="+mn-ea"/>
              </a:rPr>
              <a:t>这是</a:t>
            </a:r>
            <a:r>
              <a:rPr dirty="0">
                <a:latin typeface="微软雅黑" panose="020B0503020204020204" charset="-122"/>
                <a:ea typeface="微软雅黑" panose="020B0503020204020204" charset="-122"/>
                <a:cs typeface="阿里巴巴普惠体 B" panose="00020600040101010101" pitchFamily="18" charset="-122"/>
                <a:sym typeface="+mn-ea"/>
              </a:rPr>
              <a:t>党中央</a:t>
            </a:r>
            <a:r>
              <a:rPr lang="zh-CN" dirty="0">
                <a:latin typeface="微软雅黑" panose="020B0503020204020204" charset="-122"/>
                <a:ea typeface="微软雅黑" panose="020B0503020204020204" charset="-122"/>
                <a:cs typeface="阿里巴巴普惠体 B" panose="00020600040101010101" pitchFamily="18" charset="-122"/>
                <a:sym typeface="+mn-ea"/>
              </a:rPr>
              <a:t>第三次</a:t>
            </a:r>
            <a:r>
              <a:rPr dirty="0">
                <a:latin typeface="微软雅黑" panose="020B0503020204020204" charset="-122"/>
                <a:ea typeface="微软雅黑" panose="020B0503020204020204" charset="-122"/>
                <a:cs typeface="阿里巴巴普惠体 B" panose="00020600040101010101" pitchFamily="18" charset="-122"/>
                <a:sym typeface="+mn-ea"/>
              </a:rPr>
              <a:t>修订《条例》，</a:t>
            </a:r>
            <a:r>
              <a:rPr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rPr>
              <a:t>牢牢把握党的纪律建设的政治属性和时代特征</a:t>
            </a:r>
            <a:r>
              <a:rPr dirty="0">
                <a:latin typeface="微软雅黑" panose="020B0503020204020204" charset="-122"/>
                <a:ea typeface="微软雅黑" panose="020B0503020204020204" charset="-122"/>
                <a:cs typeface="阿里巴巴普惠体 B" panose="00020600040101010101" pitchFamily="18" charset="-122"/>
                <a:sym typeface="+mn-ea"/>
              </a:rPr>
              <a:t>，在总则中增写“坚持自我革命”、“为以中国式现代化全面推进强国建设、民族复兴伟业提供坚强纪律保障”等内容，</a:t>
            </a:r>
            <a:r>
              <a:rPr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rPr>
              <a:t>突出政治纪律和政治规矩，完善了纪律处分运用规则，加强了纪法衔接，充实了违纪情形，细化了处分规定</a:t>
            </a:r>
            <a:r>
              <a:rPr lang="zh-CN"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rPr>
              <a:t>，</a:t>
            </a:r>
            <a:r>
              <a:rPr dirty="0">
                <a:latin typeface="微软雅黑" panose="020B0503020204020204" charset="-122"/>
                <a:ea typeface="微软雅黑" panose="020B0503020204020204" charset="-122"/>
                <a:cs typeface="阿里巴巴普惠体 B" panose="00020600040101010101" pitchFamily="18" charset="-122"/>
                <a:sym typeface="+mn-ea"/>
              </a:rPr>
              <a:t>为党员干部列出了一份</a:t>
            </a:r>
            <a:r>
              <a:rPr lang="zh-CN"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rPr>
              <a:t>“负面清单”。</a:t>
            </a:r>
            <a:r>
              <a:rPr dirty="0">
                <a:latin typeface="微软雅黑" panose="020B0503020204020204" charset="-122"/>
                <a:ea typeface="微软雅黑" panose="020B0503020204020204" charset="-122"/>
                <a:cs typeface="阿里巴巴普惠体 B" panose="00020600040101010101" pitchFamily="18" charset="-122"/>
                <a:sym typeface="+mn-ea"/>
              </a:rPr>
              <a:t>释放了</a:t>
            </a:r>
            <a:r>
              <a:rPr b="1" dirty="0">
                <a:solidFill>
                  <a:schemeClr val="accent1"/>
                </a:solidFill>
                <a:latin typeface="微软雅黑" panose="020B0503020204020204" charset="-122"/>
                <a:ea typeface="微软雅黑" panose="020B0503020204020204" charset="-122"/>
                <a:cs typeface="阿里巴巴普惠体 B" panose="00020600040101010101" pitchFamily="18" charset="-122"/>
                <a:sym typeface="+mn-ea"/>
              </a:rPr>
              <a:t>从严治党越来越严、越往后执纪越严</a:t>
            </a:r>
            <a:r>
              <a:rPr dirty="0">
                <a:latin typeface="微软雅黑" panose="020B0503020204020204" charset="-122"/>
                <a:ea typeface="微软雅黑" panose="020B0503020204020204" charset="-122"/>
                <a:cs typeface="阿里巴巴普惠体 B" panose="00020600040101010101" pitchFamily="18" charset="-122"/>
                <a:sym typeface="+mn-ea"/>
              </a:rPr>
              <a:t>的强烈信号，充分彰显了推进自我革命的坚定决心和坚强意志。</a:t>
            </a:r>
            <a:endParaRPr lang="zh-CN" b="1" dirty="0">
              <a:solidFill>
                <a:srgbClr val="C00000"/>
              </a:solidFill>
              <a:latin typeface="微软雅黑" panose="020B0503020204020204" charset="-122"/>
              <a:ea typeface="微软雅黑" panose="020B0503020204020204" charset="-122"/>
              <a:cs typeface="阿里巴巴普惠体 B" panose="00020600040101010101" pitchFamily="18" charset="-122"/>
              <a:sym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231265"/>
            <a:ext cx="11024235" cy="4461510"/>
          </a:xfrm>
          <a:prstGeom prst="rect">
            <a:avLst/>
          </a:prstGeom>
        </p:spPr>
        <p:txBody>
          <a:bodyPr wrap="square">
            <a:spAutoFit/>
          </a:bodyPr>
          <a:lstStyle/>
          <a:p>
            <a:pPr indent="457200" fontAlgn="auto">
              <a:lnSpc>
                <a:spcPct val="150000"/>
              </a:lnSpc>
              <a:buFont typeface="+mj-lt"/>
              <a:buNone/>
            </a:pPr>
            <a:r>
              <a:rPr sz="1600" b="1" dirty="0">
                <a:latin typeface="微软雅黑" panose="020B0503020204020204" charset="-122"/>
                <a:ea typeface="微软雅黑" panose="020B0503020204020204" charset="-122"/>
                <a:sym typeface="+mn-ea"/>
              </a:rPr>
              <a:t>第一百三十九条</a:t>
            </a:r>
            <a:r>
              <a:rPr sz="1600" dirty="0">
                <a:latin typeface="微软雅黑" panose="020B0503020204020204" charset="-122"/>
                <a:ea typeface="微软雅黑" panose="020B0503020204020204" charset="-122"/>
                <a:sym typeface="+mn-ea"/>
              </a:rPr>
              <a:t>　</a:t>
            </a:r>
            <a:r>
              <a:rPr sz="1600" b="1" dirty="0">
                <a:solidFill>
                  <a:srgbClr val="C00000"/>
                </a:solidFill>
                <a:latin typeface="微软雅黑" panose="020B0503020204020204" charset="-122"/>
                <a:ea typeface="微软雅黑" panose="020B0503020204020204" charset="-122"/>
                <a:sym typeface="+mn-ea"/>
              </a:rPr>
              <a:t>进行统计造假，对直接责任者和领导责任者，情节较轻的，给予警告或者严重警告处分；情节较重的，给予撤销党内职务或者留党察看处分；情节严重的，给予开除党籍处分。</a:t>
            </a:r>
            <a:endParaRPr sz="1600" b="1" dirty="0">
              <a:solidFill>
                <a:srgbClr val="C00000"/>
              </a:solidFill>
              <a:latin typeface="微软雅黑" panose="020B0503020204020204" charset="-122"/>
              <a:ea typeface="微软雅黑" panose="020B0503020204020204" charset="-122"/>
              <a:sym typeface="+mn-ea"/>
            </a:endParaRPr>
          </a:p>
          <a:p>
            <a:pPr indent="457200" fontAlgn="auto">
              <a:lnSpc>
                <a:spcPct val="150000"/>
              </a:lnSpc>
              <a:buFont typeface="+mj-lt"/>
              <a:buNone/>
            </a:pPr>
            <a:r>
              <a:rPr sz="1600" b="1" dirty="0">
                <a:solidFill>
                  <a:srgbClr val="C00000"/>
                </a:solidFill>
                <a:latin typeface="微软雅黑" panose="020B0503020204020204" charset="-122"/>
                <a:ea typeface="微软雅黑" panose="020B0503020204020204" charset="-122"/>
                <a:sym typeface="+mn-ea"/>
              </a:rPr>
              <a:t>对统计造假失察，造成严重后果的，对直接责任者和领导责任者，给予警告或者严重警告处分；情节严重的，给予撤销党内职务、留党察看或者开除党籍处分。</a:t>
            </a:r>
            <a:endParaRPr sz="1600" dirty="0">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sz="1600" b="1" dirty="0">
                <a:latin typeface="微软雅黑" panose="020B0503020204020204" charset="-122"/>
                <a:ea typeface="微软雅黑" panose="020B0503020204020204" charset="-122"/>
                <a:sym typeface="+mn-ea"/>
              </a:rPr>
              <a:t>第一百四十二条</a:t>
            </a:r>
            <a:r>
              <a:rPr sz="1600" dirty="0">
                <a:latin typeface="微软雅黑" panose="020B0503020204020204" charset="-122"/>
                <a:ea typeface="微软雅黑" panose="020B0503020204020204" charset="-122"/>
                <a:sym typeface="+mn-ea"/>
              </a:rPr>
              <a:t>　违反有关规定干预和插手司法活动、执纪执法活动，向有关地方或者部门打听案情、打招呼、说情，或者以其他方式对司法活动、执纪执法活动施加影响，情节较轻的，给予严重警告处分；情节较重的，给予撤销党内职务或者留党察看处分；情节严重的，给予开除党籍处分。</a:t>
            </a:r>
            <a:endParaRPr sz="1600" dirty="0">
              <a:latin typeface="微软雅黑" panose="020B0503020204020204" charset="-122"/>
              <a:ea typeface="微软雅黑" panose="020B0503020204020204" charset="-122"/>
              <a:sym typeface="+mn-ea"/>
            </a:endParaRPr>
          </a:p>
          <a:p>
            <a:pPr indent="457200" fontAlgn="auto">
              <a:lnSpc>
                <a:spcPct val="150000"/>
              </a:lnSpc>
              <a:buFont typeface="+mj-lt"/>
              <a:buNone/>
            </a:pPr>
            <a:r>
              <a:rPr sz="1600" dirty="0">
                <a:latin typeface="微软雅黑" panose="020B0503020204020204" charset="-122"/>
                <a:ea typeface="微软雅黑" panose="020B0503020204020204" charset="-122"/>
                <a:sym typeface="+mn-ea"/>
              </a:rPr>
              <a:t>违反有关规定干预和插手公共财政资金分配、项目立项评审、</a:t>
            </a:r>
            <a:r>
              <a:rPr sz="1600" b="1" dirty="0">
                <a:solidFill>
                  <a:srgbClr val="C00000"/>
                </a:solidFill>
                <a:latin typeface="微软雅黑" panose="020B0503020204020204" charset="-122"/>
                <a:ea typeface="微软雅黑" panose="020B0503020204020204" charset="-122"/>
                <a:sym typeface="+mn-ea"/>
              </a:rPr>
              <a:t>功勋荣誉</a:t>
            </a:r>
            <a:r>
              <a:rPr sz="1600" dirty="0">
                <a:latin typeface="微软雅黑" panose="020B0503020204020204" charset="-122"/>
                <a:ea typeface="微软雅黑" panose="020B0503020204020204" charset="-122"/>
                <a:sym typeface="+mn-ea"/>
              </a:rPr>
              <a:t>表彰</a:t>
            </a:r>
            <a:r>
              <a:rPr sz="1600" b="1" dirty="0">
                <a:solidFill>
                  <a:srgbClr val="C00000"/>
                </a:solidFill>
                <a:latin typeface="微软雅黑" panose="020B0503020204020204" charset="-122"/>
                <a:ea typeface="微软雅黑" panose="020B0503020204020204" charset="-122"/>
                <a:sym typeface="+mn-ea"/>
              </a:rPr>
              <a:t>奖励</a:t>
            </a:r>
            <a:r>
              <a:rPr sz="1600" dirty="0">
                <a:latin typeface="微软雅黑" panose="020B0503020204020204" charset="-122"/>
                <a:ea typeface="微软雅黑" panose="020B0503020204020204" charset="-122"/>
                <a:sym typeface="+mn-ea"/>
              </a:rPr>
              <a:t>等活动，造成重大损失或者不良影响的，依照前款规定处理。</a:t>
            </a:r>
            <a:endParaRPr sz="1600" dirty="0">
              <a:latin typeface="微软雅黑" panose="020B0503020204020204" charset="-122"/>
              <a:ea typeface="微软雅黑" panose="020B0503020204020204" charset="-122"/>
              <a:sym typeface="+mn-ea"/>
            </a:endParaRPr>
          </a:p>
          <a:p>
            <a:pPr indent="457200" fontAlgn="auto">
              <a:lnSpc>
                <a:spcPct val="150000"/>
              </a:lnSpc>
              <a:spcBef>
                <a:spcPts val="1200"/>
              </a:spcBef>
              <a:spcAft>
                <a:spcPts val="0"/>
              </a:spcAft>
              <a:buFont typeface="+mj-lt"/>
              <a:buNone/>
            </a:pPr>
            <a:r>
              <a:rPr sz="1600" b="1" dirty="0">
                <a:latin typeface="微软雅黑" panose="020B0503020204020204" charset="-122"/>
                <a:ea typeface="微软雅黑" panose="020B0503020204020204" charset="-122"/>
                <a:sym typeface="+mn-ea"/>
              </a:rPr>
              <a:t>第一百四十三条</a:t>
            </a:r>
            <a:r>
              <a:rPr sz="1600" dirty="0">
                <a:latin typeface="微软雅黑" panose="020B0503020204020204" charset="-122"/>
                <a:ea typeface="微软雅黑" panose="020B0503020204020204" charset="-122"/>
                <a:sym typeface="+mn-ea"/>
              </a:rPr>
              <a:t>　</a:t>
            </a:r>
            <a:r>
              <a:rPr sz="1600" b="1" dirty="0">
                <a:solidFill>
                  <a:srgbClr val="C00000"/>
                </a:solidFill>
                <a:latin typeface="微软雅黑" panose="020B0503020204020204" charset="-122"/>
                <a:ea typeface="微软雅黑" panose="020B0503020204020204" charset="-122"/>
                <a:sym typeface="+mn-ea"/>
              </a:rPr>
              <a:t>按照有关规定对干预和插手行为负有报告和登记义务的受请托人，不按照规定报告或者登记，情节较重的，给予警告或者严重警告处分；情节严重的，给予撤销党内职务处分。</a:t>
            </a:r>
            <a:endParaRPr sz="1600" b="1" dirty="0">
              <a:solidFill>
                <a:srgbClr val="C00000"/>
              </a:solidFill>
              <a:latin typeface="微软雅黑" panose="020B0503020204020204" charset="-122"/>
              <a:ea typeface="微软雅黑" panose="020B0503020204020204" charset="-122"/>
              <a:sym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nvSpPr>
        <p:spPr>
          <a:xfrm>
            <a:off x="656590" y="1149985"/>
            <a:ext cx="11024235" cy="4941570"/>
          </a:xfrm>
          <a:prstGeom prst="rect">
            <a:avLst/>
          </a:prstGeom>
        </p:spPr>
        <p:txBody>
          <a:bodyPr wrap="square">
            <a:spAutoFit/>
          </a:bodyPr>
          <a:p>
            <a:pPr algn="l">
              <a:lnSpc>
                <a:spcPct val="120000"/>
              </a:lnSpc>
              <a:buClrTx/>
              <a:buSzTx/>
              <a:buFontTx/>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tx1"/>
                </a:solidFill>
                <a:latin typeface="微软雅黑" panose="020B0503020204020204" charset="-122"/>
                <a:ea typeface="微软雅黑" panose="020B0503020204020204" charset="-122"/>
                <a:sym typeface="+mn-ea"/>
              </a:rPr>
              <a:t>相关案例</a:t>
            </a:r>
            <a:r>
              <a:rPr lang="zh-CN" altLang="en-US" sz="1600" dirty="0">
                <a:solidFill>
                  <a:schemeClr val="tx1"/>
                </a:solidFill>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a:p>
            <a:pPr algn="l">
              <a:lnSpc>
                <a:spcPct val="150000"/>
              </a:lnSpc>
              <a:spcBef>
                <a:spcPts val="0"/>
              </a:spcBef>
              <a:spcAft>
                <a:spcPts val="0"/>
              </a:spcAft>
              <a:buClrTx/>
              <a:buSzTx/>
              <a:buFontTx/>
            </a:pPr>
            <a:r>
              <a:rPr lang="zh-CN" altLang="en-US" sz="1600"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sym typeface="+mn-ea"/>
              </a:rPr>
              <a:t>   1.</a:t>
            </a:r>
            <a:r>
              <a:rPr lang="zh-CN" altLang="en-US" sz="1400" dirty="0">
                <a:latin typeface="微软雅黑" panose="020B0503020204020204" charset="-122"/>
                <a:ea typeface="微软雅黑" panose="020B0503020204020204" charset="-122"/>
                <a:sym typeface="宋体" panose="02010600030101010101" pitchFamily="2" charset="-122"/>
              </a:rPr>
              <a:t>湖南省长沙市雨花经济开发区原党工委书记杜旭辉严重违纪违法案报道，杜不遵守集体决策程序，搞个人说了算，</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违反机构编制规定，在未经上级机关审批核准的情况下，主持召开园区办公会，擅自成立园区金融工作办公室</a:t>
            </a:r>
            <a:r>
              <a:rPr lang="zh-CN" altLang="en-US" sz="1400" dirty="0">
                <a:latin typeface="微软雅黑" panose="020B0503020204020204" charset="-122"/>
                <a:ea typeface="微软雅黑" panose="020B0503020204020204" charset="-122"/>
                <a:sym typeface="宋体" panose="02010600030101010101" pitchFamily="2" charset="-122"/>
              </a:rPr>
              <a:t>，并决定由办公室主任兼任金融工作办公室主任，另任命副主任1名，工作人员2名。</a:t>
            </a:r>
            <a:endParaRPr lang="zh-CN" altLang="en-US" sz="1400" dirty="0">
              <a:latin typeface="微软雅黑" panose="020B0503020204020204" charset="-122"/>
              <a:ea typeface="微软雅黑" panose="020B0503020204020204" charset="-122"/>
              <a:sym typeface="+mn-ea"/>
            </a:endParaRPr>
          </a:p>
          <a:p>
            <a:pPr indent="0" fontAlgn="auto">
              <a:lnSpc>
                <a:spcPct val="150000"/>
              </a:lnSpc>
              <a:spcBef>
                <a:spcPts val="1200"/>
              </a:spcBef>
            </a:pP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2.</a:t>
            </a:r>
            <a:r>
              <a:rPr lang="zh-CN" altLang="en-US" sz="1400" dirty="0">
                <a:latin typeface="微软雅黑" panose="020B0503020204020204" charset="-122"/>
                <a:ea typeface="微软雅黑" panose="020B0503020204020204" charset="-122"/>
                <a:sym typeface="宋体" panose="02010600030101010101" pitchFamily="2" charset="-122"/>
              </a:rPr>
              <a:t>云南省红河哈尼族彝族自治州</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在全国经济普查中统计数据造假</a:t>
            </a:r>
            <a:r>
              <a:rPr lang="zh-CN" altLang="en-US" sz="1400" dirty="0">
                <a:latin typeface="微软雅黑" panose="020B0503020204020204" charset="-122"/>
                <a:ea typeface="微软雅黑" panose="020B0503020204020204" charset="-122"/>
                <a:sym typeface="宋体" panose="02010600030101010101" pitchFamily="2" charset="-122"/>
              </a:rPr>
              <a:t>问题报道，2019年，红河州在第四次全国经济普查登记工作中，州、县相关职能部门和乡镇政府采取出具虚假批文，代填代报，授意、指使、强令普查对象提供虚假资料等方式干预统计工作，建水县、泸西县统计数据严重失实。在上级检查期间，部分单位和领导干部还采取解散QQ工作群、毁弃证明资料、提供虚假情况等方式阻碍监督检查。</a:t>
            </a:r>
            <a:r>
              <a:rPr lang="en-US" altLang="zh-CN" sz="1400" dirty="0">
                <a:latin typeface="微软雅黑" panose="020B0503020204020204" charset="-122"/>
                <a:ea typeface="微软雅黑" panose="020B0503020204020204" charset="-122"/>
                <a:sym typeface="宋体" panose="02010600030101010101" pitchFamily="2" charset="-122"/>
              </a:rPr>
              <a:t>......</a:t>
            </a:r>
            <a:r>
              <a:rPr lang="zh-CN" altLang="en-US" sz="1400" dirty="0">
                <a:latin typeface="微软雅黑" panose="020B0503020204020204" charset="-122"/>
                <a:ea typeface="微软雅黑" panose="020B0503020204020204" charset="-122"/>
                <a:sym typeface="宋体" panose="02010600030101010101" pitchFamily="2" charset="-122"/>
              </a:rPr>
              <a:t>分管统计工作的州政府党组成员、副州长周踊负主要领导责任，受到党内警告处分；建水县原县委书记毛宗晦受到党内严重警告处分，并被免去县委书记职务；建水县原县委副书记、县长冯林春受到党内严重警告、政务降级处分；泸西县委书记王家林受到党内警告处分；泸西县原县委副书记、县长莫伟受到党内严重警告处分。其他相关责任人分别因出具虚假批文、授意企业报送虚假数据、阻碍监督检查等问题受到相应的处理。</a:t>
            </a:r>
            <a:endParaRPr lang="zh-CN" altLang="en-US" sz="1400" dirty="0">
              <a:latin typeface="微软雅黑" panose="020B0503020204020204" charset="-122"/>
              <a:ea typeface="微软雅黑" panose="020B0503020204020204" charset="-122"/>
              <a:sym typeface="宋体" panose="02010600030101010101" pitchFamily="2" charset="-122"/>
            </a:endParaRPr>
          </a:p>
          <a:p>
            <a:pPr indent="0" fontAlgn="auto">
              <a:lnSpc>
                <a:spcPct val="150000"/>
              </a:lnSpc>
              <a:spcBef>
                <a:spcPts val="1200"/>
              </a:spcBef>
            </a:pPr>
            <a:r>
              <a:rPr lang="en-US" altLang="zh-CN" sz="1400" dirty="0">
                <a:latin typeface="微软雅黑" panose="020B0503020204020204" charset="-122"/>
                <a:ea typeface="微软雅黑" panose="020B0503020204020204" charset="-122"/>
                <a:sym typeface="+mn-ea"/>
              </a:rPr>
              <a:t>      3</a:t>
            </a:r>
            <a:r>
              <a:rPr lang="zh-CN" altLang="en-US" sz="1400" dirty="0">
                <a:latin typeface="微软雅黑" panose="020B0503020204020204" charset="-122"/>
                <a:ea typeface="微软雅黑" panose="020B0503020204020204" charset="-122"/>
                <a:sym typeface="+mn-ea"/>
              </a:rPr>
              <a:t>.湖南科技学院原党委书记佘国华</a:t>
            </a:r>
            <a:r>
              <a:rPr lang="zh-CN" altLang="en-US" sz="1400" b="1" dirty="0">
                <a:solidFill>
                  <a:srgbClr val="C00000"/>
                </a:solidFill>
                <a:latin typeface="微软雅黑" panose="020B0503020204020204" charset="-122"/>
                <a:ea typeface="微软雅黑" panose="020B0503020204020204" charset="-122"/>
                <a:sym typeface="+mn-ea"/>
              </a:rPr>
              <a:t>干预和插手建设工程项目</a:t>
            </a:r>
            <a:r>
              <a:rPr lang="zh-CN" altLang="en-US" sz="1400" dirty="0">
                <a:latin typeface="微软雅黑" panose="020B0503020204020204" charset="-122"/>
                <a:ea typeface="微软雅黑" panose="020B0503020204020204" charset="-122"/>
                <a:sym typeface="+mn-ea"/>
              </a:rPr>
              <a:t>的问题。2010年至2011年，佘国华接受私营业主郑某某的请托，给学院分管基建工作的副院长吴某某打招呼，帮助郑某某先后承揽了学院音乐楼土建，第四、五教学楼改造，学生公寓1号楼等基建工程。为此，郑某某共送给佘国华人民币21万元。佘国华受到开除党籍、开除公职处分，2015年6月1日，因受贿罪一审判处有期徒刑八年。</a:t>
            </a:r>
            <a:endParaRPr lang="en-US" altLang="zh-CN" sz="1400" dirty="0">
              <a:latin typeface="微软雅黑" panose="020B0503020204020204" charset="-122"/>
              <a:ea typeface="微软雅黑" panose="020B0503020204020204" charset="-122"/>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生活纪律</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5" name="组合 44"/>
          <p:cNvGrpSpPr/>
          <p:nvPr/>
        </p:nvGrpSpPr>
        <p:grpSpPr>
          <a:xfrm rot="0">
            <a:off x="811530" y="1212850"/>
            <a:ext cx="10593070" cy="4966334"/>
            <a:chOff x="722744" y="2131490"/>
            <a:chExt cx="10592955" cy="3872976"/>
          </a:xfrm>
        </p:grpSpPr>
        <p:sp>
          <p:nvSpPr>
            <p:cNvPr id="47" name="矩形 46"/>
            <p:cNvSpPr/>
            <p:nvPr/>
          </p:nvSpPr>
          <p:spPr>
            <a:xfrm>
              <a:off x="722744" y="2131490"/>
              <a:ext cx="10592955" cy="819560"/>
            </a:xfrm>
            <a:prstGeom prst="rect">
              <a:avLst/>
            </a:prstGeom>
            <a:noFill/>
          </p:spPr>
          <p:txBody>
            <a:bodyPr wrap="square">
              <a:spAutoFit/>
            </a:bodyPr>
            <a:lstStyle/>
            <a:p>
              <a:pPr algn="just">
                <a:lnSpc>
                  <a:spcPct val="130000"/>
                </a:lnSpc>
                <a:buClrTx/>
                <a:buSzTx/>
                <a:buFontTx/>
              </a:pP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生活</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纪律是党员在日常生活和社会交往中应当遵守的行为规则，涉及党员个人品德、家庭美德、社会公德等各个方面，关系党的形象。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just">
                <a:lnSpc>
                  <a:spcPct val="130000"/>
                </a:lnSpc>
                <a:buClrTx/>
                <a:buSzTx/>
                <a:buFontTx/>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分则第十章是关于对违反生活纪律行为的处分规定，从第一百五十条到第一百五十四条，共</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5</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条。</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nvGrpSpPr>
            <p:cNvPr id="48" name="组合 47"/>
            <p:cNvGrpSpPr/>
            <p:nvPr/>
          </p:nvGrpSpPr>
          <p:grpSpPr>
            <a:xfrm>
              <a:off x="808944" y="3099156"/>
              <a:ext cx="7558323" cy="1151832"/>
              <a:chOff x="808944" y="3099156"/>
              <a:chExt cx="7558323" cy="1151832"/>
            </a:xfrm>
          </p:grpSpPr>
          <p:grpSp>
            <p:nvGrpSpPr>
              <p:cNvPr id="59" name="组合 58"/>
              <p:cNvGrpSpPr/>
              <p:nvPr/>
            </p:nvGrpSpPr>
            <p:grpSpPr>
              <a:xfrm>
                <a:off x="808944" y="3099156"/>
                <a:ext cx="7558323" cy="1151832"/>
                <a:chOff x="808944" y="3099157"/>
                <a:chExt cx="7558323" cy="951258"/>
              </a:xfrm>
            </p:grpSpPr>
            <p:sp>
              <p:nvSpPr>
                <p:cNvPr id="63" name="矩形 62"/>
                <p:cNvSpPr/>
                <p:nvPr>
                  <p:custDataLst>
                    <p:tags r:id="rId2"/>
                  </p:custDataLst>
                </p:nvPr>
              </p:nvSpPr>
              <p:spPr>
                <a:xfrm>
                  <a:off x="808944" y="3099157"/>
                  <a:ext cx="323846" cy="944715"/>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83" name="矩形 82"/>
                <p:cNvSpPr/>
                <p:nvPr>
                  <p:custDataLst>
                    <p:tags r:id="rId3"/>
                  </p:custDataLst>
                </p:nvPr>
              </p:nvSpPr>
              <p:spPr>
                <a:xfrm>
                  <a:off x="1005792" y="3099157"/>
                  <a:ext cx="7361475" cy="951258"/>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60" name="组合 59"/>
              <p:cNvGrpSpPr/>
              <p:nvPr/>
            </p:nvGrpSpPr>
            <p:grpSpPr>
              <a:xfrm>
                <a:off x="1271062" y="3122647"/>
                <a:ext cx="6803951" cy="1102313"/>
                <a:chOff x="1185609" y="3005900"/>
                <a:chExt cx="6803951" cy="1102313"/>
              </a:xfrm>
            </p:grpSpPr>
            <p:sp>
              <p:nvSpPr>
                <p:cNvPr id="61" name="文本框 60"/>
                <p:cNvSpPr txBox="1"/>
                <p:nvPr>
                  <p:custDataLst>
                    <p:tags r:id="rId4"/>
                  </p:custDataLst>
                </p:nvPr>
              </p:nvSpPr>
              <p:spPr>
                <a:xfrm>
                  <a:off x="1185646" y="3005900"/>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本次调整</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62" name="矩形 61"/>
                <p:cNvSpPr/>
                <p:nvPr>
                  <p:custDataLst>
                    <p:tags r:id="rId5"/>
                  </p:custDataLst>
                </p:nvPr>
              </p:nvSpPr>
              <p:spPr>
                <a:xfrm>
                  <a:off x="1185609" y="3377299"/>
                  <a:ext cx="6803951" cy="730914"/>
                </a:xfrm>
                <a:prstGeom prst="rect">
                  <a:avLst/>
                </a:prstGeom>
                <a:noFill/>
              </p:spPr>
              <p:txBody>
                <a:bodyPr wrap="square">
                  <a:noAutofit/>
                </a:bodyPr>
                <a:lstStyle/>
                <a:p>
                  <a:pPr algn="just">
                    <a:lnSpc>
                      <a:spcPct val="150000"/>
                    </a:lnSpc>
                  </a:pPr>
                  <a:r>
                    <a:rPr kumimoji="1" lang="en-US" altLang="zh-CN" sz="14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修改</a:t>
                  </a:r>
                  <a:r>
                    <a:rPr kumimoji="1" lang="en-US" altLang="zh-CN" sz="1400" dirty="0">
                      <a:solidFill>
                        <a:srgbClr val="C00000"/>
                      </a:solidFill>
                      <a:latin typeface="微软雅黑" panose="020B0503020204020204" charset="-122"/>
                      <a:ea typeface="微软雅黑" panose="020B0503020204020204" charset="-122"/>
                      <a:cs typeface="微软雅黑" panose="020B0503020204020204" charset="-122"/>
                    </a:rPr>
                    <a:t>2</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条，条目无增减，还是保持</a:t>
                  </a:r>
                  <a:r>
                    <a:rPr kumimoji="1" lang="en-US" altLang="zh-CN" sz="1400" dirty="0">
                      <a:solidFill>
                        <a:srgbClr val="C00000"/>
                      </a:solidFill>
                      <a:latin typeface="微软雅黑" panose="020B0503020204020204" charset="-122"/>
                      <a:ea typeface="微软雅黑" panose="020B0503020204020204" charset="-122"/>
                      <a:cs typeface="微软雅黑" panose="020B0503020204020204" charset="-122"/>
                    </a:rPr>
                    <a:t>5</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条。规定了对生活奢靡、违反社会公德和家庭美德等行为的处分。</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nvGrpSpPr>
            <p:cNvPr id="49" name="组合 48"/>
            <p:cNvGrpSpPr/>
            <p:nvPr/>
          </p:nvGrpSpPr>
          <p:grpSpPr>
            <a:xfrm>
              <a:off x="808944" y="4359163"/>
              <a:ext cx="7558323" cy="1645303"/>
              <a:chOff x="808944" y="2828617"/>
              <a:chExt cx="7558323" cy="1645303"/>
            </a:xfrm>
          </p:grpSpPr>
          <p:grpSp>
            <p:nvGrpSpPr>
              <p:cNvPr id="53" name="组合 52"/>
              <p:cNvGrpSpPr/>
              <p:nvPr/>
            </p:nvGrpSpPr>
            <p:grpSpPr>
              <a:xfrm>
                <a:off x="808944" y="2860562"/>
                <a:ext cx="7558323" cy="1613358"/>
                <a:chOff x="808944" y="2902111"/>
                <a:chExt cx="7558323" cy="1332416"/>
              </a:xfrm>
            </p:grpSpPr>
            <p:sp>
              <p:nvSpPr>
                <p:cNvPr id="57" name="矩形 56"/>
                <p:cNvSpPr/>
                <p:nvPr>
                  <p:custDataLst>
                    <p:tags r:id="rId6"/>
                  </p:custDataLst>
                </p:nvPr>
              </p:nvSpPr>
              <p:spPr>
                <a:xfrm>
                  <a:off x="808944" y="2908246"/>
                  <a:ext cx="323846" cy="131279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7"/>
                  </p:custDataLst>
                </p:nvPr>
              </p:nvSpPr>
              <p:spPr>
                <a:xfrm>
                  <a:off x="1005792" y="2902111"/>
                  <a:ext cx="7361475" cy="1332416"/>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grpSp>
            <p:nvGrpSpPr>
              <p:cNvPr id="54" name="组合 53"/>
              <p:cNvGrpSpPr/>
              <p:nvPr/>
            </p:nvGrpSpPr>
            <p:grpSpPr>
              <a:xfrm>
                <a:off x="1258997" y="2828617"/>
                <a:ext cx="6804129" cy="1256123"/>
                <a:chOff x="1173544" y="2711870"/>
                <a:chExt cx="6804129" cy="1256123"/>
              </a:xfrm>
            </p:grpSpPr>
            <p:sp>
              <p:nvSpPr>
                <p:cNvPr id="55" name="文本框 54"/>
                <p:cNvSpPr txBox="1"/>
                <p:nvPr>
                  <p:custDataLst>
                    <p:tags r:id="rId8"/>
                  </p:custDataLst>
                </p:nvPr>
              </p:nvSpPr>
              <p:spPr>
                <a:xfrm>
                  <a:off x="1185646" y="2711870"/>
                  <a:ext cx="2649754" cy="407056"/>
                </a:xfrm>
                <a:prstGeom prst="rect">
                  <a:avLst/>
                </a:prstGeom>
                <a:noFill/>
                <a:ln>
                  <a:noFill/>
                </a:ln>
              </p:spPr>
              <p:txBody>
                <a:bodyPr vert="horz" wrap="square" rtlCol="0">
                  <a:spAutoFit/>
                </a:bodyPr>
                <a:lstStyle>
                  <a:defPPr>
                    <a:defRPr lang="zh-CN"/>
                  </a:defPPr>
                  <a:lvl1pPr algn="dist">
                    <a:lnSpc>
                      <a:spcPct val="140000"/>
                    </a:lnSpc>
                    <a:defRPr sz="36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defRPr>
                  </a:lvl1pPr>
                </a:lstStyle>
                <a:p>
                  <a:pPr algn="l"/>
                  <a:r>
                    <a:rPr lang="zh-CN" altLang="en-US" sz="2000" dirty="0">
                      <a:solidFill>
                        <a:schemeClr val="accent1"/>
                      </a:solidFill>
                      <a:effectLst/>
                      <a:latin typeface="微软雅黑" panose="020B0503020204020204" charset="-122"/>
                      <a:ea typeface="微软雅黑" panose="020B0503020204020204" charset="-122"/>
                    </a:rPr>
                    <a:t>主要修改</a:t>
                  </a:r>
                  <a:endParaRPr lang="zh-CN" altLang="en-US" sz="2000" dirty="0">
                    <a:solidFill>
                      <a:schemeClr val="accent1"/>
                    </a:solidFill>
                    <a:effectLst/>
                    <a:latin typeface="微软雅黑" panose="020B0503020204020204" charset="-122"/>
                    <a:ea typeface="微软雅黑" panose="020B0503020204020204" charset="-122"/>
                  </a:endParaRPr>
                </a:p>
              </p:txBody>
            </p:sp>
            <p:sp>
              <p:nvSpPr>
                <p:cNvPr id="56" name="矩形 55"/>
                <p:cNvSpPr/>
                <p:nvPr>
                  <p:custDataLst>
                    <p:tags r:id="rId9"/>
                  </p:custDataLst>
                </p:nvPr>
              </p:nvSpPr>
              <p:spPr>
                <a:xfrm>
                  <a:off x="1173544" y="3203583"/>
                  <a:ext cx="6804129" cy="764410"/>
                </a:xfrm>
                <a:prstGeom prst="rect">
                  <a:avLst/>
                </a:prstGeom>
                <a:noFill/>
              </p:spPr>
              <p:txBody>
                <a:bodyPr wrap="square">
                  <a:spAutoFit/>
                </a:bodyPr>
                <a:lstStyle/>
                <a:p>
                  <a:pPr algn="l">
                    <a:lnSpc>
                      <a:spcPct val="150000"/>
                    </a:lnSpc>
                    <a:buClrTx/>
                    <a:buSzTx/>
                    <a:buFontTx/>
                  </a:pP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增写内容</a:t>
                  </a:r>
                  <a:r>
                    <a:rPr kumimoji="1" 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落实习近平总书记反腐强调的“坚持勤俭节约、反对铺张浪费”重要要求，引导广大党员崇尚简朴生活，如第一百五十条；切实规范约束党员网络言行，如第一百五十三条。</a:t>
                  </a:r>
                  <a:endParaRPr kumimoji="1" 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pic>
        <p:nvPicPr>
          <p:cNvPr id="9" name="图片 8"/>
          <p:cNvPicPr>
            <a:picLocks noChangeAspect="1"/>
          </p:cNvPicPr>
          <p:nvPr>
            <p:custDataLst>
              <p:tags r:id="rId10"/>
            </p:custDataLst>
          </p:nvPr>
        </p:nvPicPr>
        <p:blipFill>
          <a:blip r:embed="rId11"/>
          <a:srcRect/>
          <a:stretch>
            <a:fillRect/>
          </a:stretch>
        </p:blipFill>
        <p:spPr>
          <a:xfrm>
            <a:off x="8845550" y="2264410"/>
            <a:ext cx="2559685" cy="1854835"/>
          </a:xfrm>
          <a:prstGeom prst="rect">
            <a:avLst/>
          </a:prstGeom>
        </p:spPr>
      </p:pic>
      <p:pic>
        <p:nvPicPr>
          <p:cNvPr id="15" name="图片 14"/>
          <p:cNvPicPr>
            <a:picLocks noChangeAspect="1"/>
          </p:cNvPicPr>
          <p:nvPr>
            <p:custDataLst>
              <p:tags r:id="rId12"/>
            </p:custDataLst>
          </p:nvPr>
        </p:nvPicPr>
        <p:blipFill>
          <a:blip r:embed="rId13"/>
          <a:srcRect/>
          <a:stretch>
            <a:fillRect/>
          </a:stretch>
        </p:blipFill>
        <p:spPr>
          <a:xfrm>
            <a:off x="8846185" y="4283075"/>
            <a:ext cx="2558415" cy="191262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6" name="矩形 25"/>
          <p:cNvSpPr/>
          <p:nvPr/>
        </p:nvSpPr>
        <p:spPr>
          <a:xfrm>
            <a:off x="574040" y="1322705"/>
            <a:ext cx="11024235" cy="2584450"/>
          </a:xfrm>
          <a:prstGeom prst="rect">
            <a:avLst/>
          </a:prstGeom>
        </p:spPr>
        <p:txBody>
          <a:bodyPr wrap="square">
            <a:spAutoFit/>
          </a:bodyPr>
          <a:lstStyle/>
          <a:p>
            <a:pPr indent="0">
              <a:lnSpc>
                <a:spcPct val="150000"/>
              </a:lnSpc>
              <a:spcBef>
                <a:spcPct val="0"/>
              </a:spcBef>
              <a:spcAft>
                <a:spcPct val="0"/>
              </a:spcAft>
              <a:buFont typeface="+mj-lt"/>
              <a:buNone/>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lang="en-US" altLang="zh-CN" b="1" dirty="0">
                <a:latin typeface="微软雅黑" panose="020B0503020204020204" charset="-122"/>
                <a:ea typeface="微软雅黑" panose="020B0503020204020204" charset="-122"/>
                <a:cs typeface="微软雅黑" panose="020B0503020204020204" charset="-122"/>
                <a:sym typeface="+mn-ea"/>
              </a:rPr>
              <a:t>第一百五十条</a:t>
            </a:r>
            <a:r>
              <a:rPr lang="en-US" altLang="zh-CN" dirty="0">
                <a:latin typeface="微软雅黑" panose="020B0503020204020204" charset="-122"/>
                <a:ea typeface="微软雅黑" panose="020B0503020204020204" charset="-122"/>
                <a:cs typeface="微软雅黑" panose="020B0503020204020204" charset="-122"/>
                <a:sym typeface="+mn-ea"/>
              </a:rPr>
              <a:t>　</a:t>
            </a:r>
            <a:r>
              <a:rPr lang="zh-CN" altLang="en-US" dirty="0">
                <a:latin typeface="微软雅黑" panose="020B0503020204020204" charset="-122"/>
                <a:ea typeface="微软雅黑" panose="020B0503020204020204" charset="-122"/>
                <a:cs typeface="微软雅黑" panose="020B0503020204020204" charset="-122"/>
                <a:sym typeface="+mn-ea"/>
              </a:rPr>
              <a:t>生活奢靡、</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rPr>
              <a:t>铺张浪费、</a:t>
            </a:r>
            <a:r>
              <a:rPr lang="zh-CN" altLang="en-US" dirty="0">
                <a:latin typeface="微软雅黑" panose="020B0503020204020204" charset="-122"/>
                <a:ea typeface="微软雅黑" panose="020B0503020204020204" charset="-122"/>
                <a:cs typeface="微软雅黑" panose="020B0503020204020204" charset="-122"/>
                <a:sym typeface="+mn-ea"/>
              </a:rPr>
              <a:t>贪图享乐、追求低级趣味，造成不良影响的，给予警告或者严重警告处分；情节严重的，给予撤销党内职务处分。</a:t>
            </a:r>
            <a:endParaRPr lang="zh-CN" altLang="en-US" dirty="0">
              <a:latin typeface="微软雅黑" panose="020B0503020204020204" charset="-122"/>
              <a:ea typeface="微软雅黑" panose="020B0503020204020204" charset="-122"/>
              <a:cs typeface="微软雅黑" panose="020B0503020204020204" charset="-122"/>
              <a:sym typeface="+mn-ea"/>
            </a:endParaRPr>
          </a:p>
          <a:p>
            <a:pPr indent="0">
              <a:lnSpc>
                <a:spcPct val="150000"/>
              </a:lnSpc>
              <a:spcBef>
                <a:spcPct val="0"/>
              </a:spcBef>
              <a:spcAft>
                <a:spcPct val="0"/>
              </a:spcAft>
              <a:buFont typeface="+mj-lt"/>
              <a:buNone/>
            </a:pPr>
            <a:endPar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mj-lt"/>
              <a:buNone/>
            </a:pP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b="1" dirty="0">
                <a:latin typeface="微软雅黑" panose="020B0503020204020204" charset="-122"/>
                <a:ea typeface="微软雅黑" panose="020B0503020204020204" charset="-122"/>
                <a:cs typeface="微软雅黑" panose="020B0503020204020204" charset="-122"/>
                <a:sym typeface="+mn-ea"/>
              </a:rPr>
              <a:t>第一百五十三条</a:t>
            </a:r>
            <a:r>
              <a:rPr lang="en-US" altLang="zh-CN" dirty="0">
                <a:latin typeface="微软雅黑" panose="020B0503020204020204" charset="-122"/>
                <a:ea typeface="微软雅黑" panose="020B0503020204020204" charset="-122"/>
                <a:cs typeface="微软雅黑" panose="020B0503020204020204" charset="-122"/>
                <a:sym typeface="+mn-ea"/>
              </a:rPr>
              <a:t>　违背社会公序良俗，在公共场所</a:t>
            </a:r>
            <a:r>
              <a:rPr lang="en-US" altLang="zh-CN"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网络空间有不当言行</a:t>
            </a:r>
            <a:r>
              <a:rPr lang="en-US" altLang="zh-CN" dirty="0">
                <a:latin typeface="微软雅黑" panose="020B0503020204020204" charset="-122"/>
                <a:ea typeface="微软雅黑" panose="020B0503020204020204" charset="-122"/>
                <a:cs typeface="微软雅黑" panose="020B0503020204020204" charset="-122"/>
                <a:sym typeface="+mn-ea"/>
              </a:rPr>
              <a:t>，造成不良影响的，给予警告或者严重警告处分；情节较重的，给予撤销党内职务或者留党察看处分；情节严重的，给予开除党籍处分</a:t>
            </a:r>
            <a:r>
              <a:rPr lang="zh-CN" altLang="en-US" dirty="0">
                <a:latin typeface="微软雅黑" panose="020B0503020204020204" charset="-122"/>
                <a:ea typeface="微软雅黑" panose="020B0503020204020204" charset="-122"/>
                <a:cs typeface="微软雅黑" panose="020B0503020204020204" charset="-122"/>
                <a:sym typeface="+mn-ea"/>
              </a:rPr>
              <a:t>。</a:t>
            </a:r>
            <a:endParaRPr lang="zh-CN" altLang="en-US" dirty="0">
              <a:latin typeface="微软雅黑" panose="020B0503020204020204" charset="-122"/>
              <a:ea typeface="微软雅黑" panose="020B0503020204020204" charset="-122"/>
              <a:cs typeface="微软雅黑" panose="020B0503020204020204" charset="-122"/>
              <a:sym typeface="+mn-ea"/>
            </a:endParaRPr>
          </a:p>
          <a:p>
            <a:pPr indent="0">
              <a:lnSpc>
                <a:spcPct val="150000"/>
              </a:lnSpc>
              <a:spcBef>
                <a:spcPct val="0"/>
              </a:spcBef>
              <a:spcAft>
                <a:spcPct val="0"/>
              </a:spcAft>
              <a:buFont typeface="+mj-lt"/>
              <a:buNone/>
            </a:pPr>
            <a:endPar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lstStyle/>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修订的主要内容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nvSpPr>
        <p:spPr>
          <a:xfrm>
            <a:off x="656590" y="1149985"/>
            <a:ext cx="11024235" cy="3002280"/>
          </a:xfrm>
          <a:prstGeom prst="rect">
            <a:avLst/>
          </a:prstGeom>
        </p:spPr>
        <p:txBody>
          <a:bodyPr wrap="square">
            <a:spAutoFit/>
          </a:bodyPr>
          <a:p>
            <a:pPr algn="l">
              <a:lnSpc>
                <a:spcPct val="120000"/>
              </a:lnSpc>
              <a:buClrTx/>
              <a:buSzTx/>
              <a:buFontTx/>
            </a:pPr>
            <a:r>
              <a:rPr lang="en-US" altLang="zh-CN" sz="16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a:t>
            </a: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tx1"/>
                </a:solidFill>
                <a:latin typeface="微软雅黑" panose="020B0503020204020204" charset="-122"/>
                <a:ea typeface="微软雅黑" panose="020B0503020204020204" charset="-122"/>
                <a:sym typeface="+mn-ea"/>
              </a:rPr>
              <a:t>相关案例</a:t>
            </a:r>
            <a:r>
              <a:rPr lang="zh-CN" altLang="en-US" sz="1600" dirty="0">
                <a:solidFill>
                  <a:schemeClr val="tx1"/>
                </a:solidFill>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a:p>
            <a:pPr indent="0" algn="l" fontAlgn="auto">
              <a:lnSpc>
                <a:spcPct val="150000"/>
              </a:lnSpc>
              <a:spcBef>
                <a:spcPts val="1200"/>
              </a:spcBef>
              <a:spcAft>
                <a:spcPts val="0"/>
              </a:spcAft>
              <a:buClrTx/>
              <a:buSzTx/>
              <a:buFontTx/>
            </a:pPr>
            <a:r>
              <a:rPr lang="zh-CN" altLang="en-US" sz="1600" dirty="0">
                <a:solidFill>
                  <a:schemeClr val="tx1"/>
                </a:solidFill>
                <a:latin typeface="微软雅黑" panose="020B0503020204020204" charset="-122"/>
                <a:ea typeface="微软雅黑" panose="020B0503020204020204" charset="-122"/>
                <a:sym typeface="+mn-ea"/>
              </a:rPr>
              <a:t> </a:t>
            </a:r>
            <a:r>
              <a:rPr lang="en-US" altLang="zh-CN" sz="1600" dirty="0">
                <a:solidFill>
                  <a:schemeClr val="tx1"/>
                </a:solidFill>
                <a:latin typeface="微软雅黑" panose="020B0503020204020204" charset="-122"/>
                <a:ea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sym typeface="+mn-ea"/>
              </a:rPr>
              <a:t>   1.</a:t>
            </a:r>
            <a:r>
              <a:rPr lang="en-US" altLang="zh-CN" sz="1400" dirty="0">
                <a:latin typeface="微软雅黑" panose="020B0503020204020204" charset="-122"/>
                <a:ea typeface="微软雅黑" panose="020B0503020204020204" charset="-122"/>
                <a:sym typeface="+mn-ea"/>
              </a:rPr>
              <a:t>2017年3月23日，</a:t>
            </a:r>
            <a:r>
              <a:rPr lang="zh-CN" altLang="en-US" sz="1400" dirty="0">
                <a:latin typeface="微软雅黑" panose="020B0503020204020204" charset="-122"/>
                <a:ea typeface="微软雅黑" panose="020B0503020204020204" charset="-122"/>
                <a:sym typeface="+mn-ea"/>
              </a:rPr>
              <a:t>温州市</a:t>
            </a:r>
            <a:r>
              <a:rPr lang="en-US" altLang="zh-CN" sz="1400" dirty="0">
                <a:latin typeface="微软雅黑" panose="020B0503020204020204" charset="-122"/>
                <a:ea typeface="微软雅黑" panose="020B0503020204020204" charset="-122"/>
                <a:sym typeface="+mn-ea"/>
              </a:rPr>
              <a:t>洞头区综合行政执法局</a:t>
            </a:r>
            <a:r>
              <a:rPr lang="zh-CN" altLang="en-US" sz="1400" dirty="0">
                <a:latin typeface="微软雅黑" panose="020B0503020204020204" charset="-122"/>
                <a:ea typeface="微软雅黑" panose="020B0503020204020204" charset="-122"/>
                <a:sym typeface="+mn-ea"/>
              </a:rPr>
              <a:t>大门镇</a:t>
            </a:r>
            <a:r>
              <a:rPr lang="en-US" altLang="zh-CN" sz="1400" dirty="0">
                <a:latin typeface="微软雅黑" panose="020B0503020204020204" charset="-122"/>
                <a:ea typeface="微软雅黑" panose="020B0503020204020204" charset="-122"/>
                <a:sym typeface="+mn-ea"/>
              </a:rPr>
              <a:t>中队负责人杨某某因其儿子就读的温州外国语学校校长更换问题，以“深蓝·本色”的微信名在学生家长群中发布了“应该组织家长委员会，策划方案、募集资金、组织发动队伍封锁市教育局”等言论。杨某某身为一名党员干部，</a:t>
            </a:r>
            <a:r>
              <a:rPr lang="en-US" altLang="zh-CN" sz="1400" b="1" dirty="0">
                <a:solidFill>
                  <a:srgbClr val="C00000"/>
                </a:solidFill>
                <a:latin typeface="微软雅黑" panose="020B0503020204020204" charset="-122"/>
                <a:ea typeface="微软雅黑" panose="020B0503020204020204" charset="-122"/>
                <a:sym typeface="+mn-ea"/>
              </a:rPr>
              <a:t>发布不当言论，造成不良影响</a:t>
            </a:r>
            <a:r>
              <a:rPr lang="en-US" altLang="zh-CN" sz="1400" dirty="0">
                <a:latin typeface="微软雅黑" panose="020B0503020204020204" charset="-122"/>
                <a:ea typeface="微软雅黑" panose="020B0503020204020204" charset="-122"/>
                <a:sym typeface="+mn-ea"/>
              </a:rPr>
              <a:t>。3月25日杨某某</a:t>
            </a:r>
            <a:r>
              <a:rPr lang="zh-CN" altLang="en-US" sz="1400" dirty="0">
                <a:latin typeface="微软雅黑" panose="020B0503020204020204" charset="-122"/>
                <a:ea typeface="微软雅黑" panose="020B0503020204020204" charset="-122"/>
                <a:sym typeface="+mn-ea"/>
              </a:rPr>
              <a:t>被处以</a:t>
            </a:r>
            <a:r>
              <a:rPr lang="en-US" altLang="zh-CN" sz="1400" dirty="0">
                <a:latin typeface="微软雅黑" panose="020B0503020204020204" charset="-122"/>
                <a:ea typeface="微软雅黑" panose="020B0503020204020204" charset="-122"/>
                <a:sym typeface="+mn-ea"/>
              </a:rPr>
              <a:t>党内警告处分，免去大门镇中队负责人职务，并责令其作出深刻书面检查。</a:t>
            </a:r>
            <a:endParaRPr lang="en-US" altLang="zh-CN" sz="1400" dirty="0">
              <a:latin typeface="微软雅黑" panose="020B0503020204020204" charset="-122"/>
              <a:ea typeface="微软雅黑" panose="020B0503020204020204" charset="-122"/>
              <a:sym typeface="+mn-ea"/>
            </a:endParaRPr>
          </a:p>
          <a:p>
            <a:pPr indent="0" algn="l" fontAlgn="auto">
              <a:lnSpc>
                <a:spcPct val="150000"/>
              </a:lnSpc>
              <a:spcBef>
                <a:spcPts val="1200"/>
              </a:spcBef>
              <a:spcAft>
                <a:spcPts val="0"/>
              </a:spcAft>
              <a:buClrTx/>
              <a:buSzTx/>
              <a:buFontTx/>
            </a:pPr>
            <a:r>
              <a:rPr lang="en-US" altLang="zh-CN" sz="1400" dirty="0">
                <a:latin typeface="微软雅黑" panose="020B0503020204020204" charset="-122"/>
                <a:ea typeface="微软雅黑" panose="020B0503020204020204" charset="-122"/>
                <a:sym typeface="+mn-ea"/>
              </a:rPr>
              <a:t>       2.2016年，先进技术与装备研究院办公室主任李某甲请财务处办公室主任李某乙吃饭，邀请曹某、周某、汪某等6人作陪。聚餐时共饮白酒1斤多，李某乙饮酒少许。晚饭后曹某、李某乙、周某、汪某4人打带彩麻将。当晚23:00左右，李某乙在打麻将过程中突发疾病陷入昏迷，经抢救无效死亡。2016年7月，曹某、周某、汪某受到党内警告处分。</a:t>
            </a:r>
            <a:endParaRPr lang="en-US" altLang="zh-CN" sz="1400" dirty="0">
              <a:latin typeface="微软雅黑" panose="020B0503020204020204" charset="-122"/>
              <a:ea typeface="微软雅黑" panose="020B0503020204020204" charset="-122"/>
              <a:sym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nSpc>
                <a:spcPct val="150000"/>
              </a:lnSpc>
              <a:spcBef>
                <a:spcPct val="0"/>
              </a:spcBef>
              <a:spcAft>
                <a:spcPct val="0"/>
              </a:spcAft>
              <a:buFont typeface="+mj-lt"/>
              <a:buNone/>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 </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r>
              <a:rPr lang="en-US" altLang="zh-CN" b="1" dirty="0">
                <a:latin typeface="微软雅黑" panose="020B0503020204020204" charset="-122"/>
                <a:ea typeface="微软雅黑" panose="020B0503020204020204" charset="-122"/>
                <a:cs typeface="微软雅黑" panose="020B0503020204020204" charset="-122"/>
                <a:sym typeface="+mn-ea"/>
              </a:rPr>
              <a:t>第一百五十条</a:t>
            </a:r>
            <a:r>
              <a:rPr lang="en-US" altLang="zh-CN" dirty="0">
                <a:latin typeface="微软雅黑" panose="020B0503020204020204" charset="-122"/>
                <a:ea typeface="微软雅黑" panose="020B0503020204020204" charset="-122"/>
                <a:cs typeface="微软雅黑" panose="020B0503020204020204" charset="-122"/>
                <a:sym typeface="+mn-ea"/>
              </a:rPr>
              <a:t>　</a:t>
            </a:r>
            <a:r>
              <a:rPr lang="zh-CN" altLang="en-US" dirty="0">
                <a:latin typeface="微软雅黑" panose="020B0503020204020204" charset="-122"/>
                <a:ea typeface="微软雅黑" panose="020B0503020204020204" charset="-122"/>
                <a:cs typeface="微软雅黑" panose="020B0503020204020204" charset="-122"/>
                <a:sym typeface="+mn-ea"/>
              </a:rPr>
              <a:t>生活奢靡、</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rPr>
              <a:t>铺张浪费、</a:t>
            </a:r>
            <a:r>
              <a:rPr lang="zh-CN" altLang="en-US" dirty="0">
                <a:latin typeface="微软雅黑" panose="020B0503020204020204" charset="-122"/>
                <a:ea typeface="微软雅黑" panose="020B0503020204020204" charset="-122"/>
                <a:cs typeface="微软雅黑" panose="020B0503020204020204" charset="-122"/>
                <a:sym typeface="+mn-ea"/>
              </a:rPr>
              <a:t>贪图享乐、追求低级趣味，造成不良影响的，给予警告或者严重警告处分；情节严重的，给予撤销党内职务处分。</a:t>
            </a: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521970"/>
            <a:chOff x="2984183" y="559450"/>
            <a:chExt cx="6230145" cy="521970"/>
          </a:xfrm>
        </p:grpSpPr>
        <p:sp>
          <p:nvSpPr>
            <p:cNvPr id="38" name="文本框 37"/>
            <p:cNvSpPr txBox="1"/>
            <p:nvPr/>
          </p:nvSpPr>
          <p:spPr>
            <a:xfrm>
              <a:off x="4408483" y="559450"/>
              <a:ext cx="3378844" cy="521970"/>
            </a:xfrm>
            <a:prstGeom prst="rect">
              <a:avLst/>
            </a:prstGeom>
            <a:noFill/>
          </p:spPr>
          <p:txBody>
            <a:bodyPr wrap="square" rtlCol="0">
              <a:spAutoFit/>
            </a:bodyPr>
            <a:lstStyle/>
            <a:p>
              <a:pPr algn="ctr"/>
              <a:r>
                <a:rPr lang="zh-CN" altLang="en-US" sz="2800" b="1" dirty="0">
                  <a:solidFill>
                    <a:schemeClr val="accent1"/>
                  </a:solidFill>
                  <a:latin typeface="思源黑体 CN Medium" panose="020B0600000000000000" pitchFamily="34" charset="-122"/>
                  <a:ea typeface="思源黑体 CN Medium" panose="020B0600000000000000" pitchFamily="34" charset="-122"/>
                </a:rPr>
                <a:t>附则</a:t>
              </a:r>
              <a:endParaRPr lang="zh-CN" altLang="en-US" sz="28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49" name="组合 48"/>
          <p:cNvGrpSpPr/>
          <p:nvPr/>
        </p:nvGrpSpPr>
        <p:grpSpPr>
          <a:xfrm rot="0">
            <a:off x="1067435" y="2712083"/>
            <a:ext cx="10571481" cy="3547111"/>
            <a:chOff x="930259" y="3387339"/>
            <a:chExt cx="7564230" cy="1146311"/>
          </a:xfrm>
        </p:grpSpPr>
        <p:grpSp>
          <p:nvGrpSpPr>
            <p:cNvPr id="53" name="组合 52"/>
            <p:cNvGrpSpPr/>
            <p:nvPr/>
          </p:nvGrpSpPr>
          <p:grpSpPr>
            <a:xfrm>
              <a:off x="930259" y="3387339"/>
              <a:ext cx="7564230" cy="1146311"/>
              <a:chOff x="930259" y="3337158"/>
              <a:chExt cx="7564230" cy="946698"/>
            </a:xfrm>
          </p:grpSpPr>
          <p:sp>
            <p:nvSpPr>
              <p:cNvPr id="57" name="矩形 56"/>
              <p:cNvSpPr/>
              <p:nvPr>
                <p:custDataLst>
                  <p:tags r:id="rId2"/>
                </p:custDataLst>
              </p:nvPr>
            </p:nvSpPr>
            <p:spPr>
              <a:xfrm>
                <a:off x="930259" y="3337191"/>
                <a:ext cx="202646" cy="933257"/>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sp>
            <p:nvSpPr>
              <p:cNvPr id="58" name="矩形 57"/>
              <p:cNvSpPr/>
              <p:nvPr>
                <p:custDataLst>
                  <p:tags r:id="rId3"/>
                </p:custDataLst>
              </p:nvPr>
            </p:nvSpPr>
            <p:spPr>
              <a:xfrm>
                <a:off x="1005229" y="3337158"/>
                <a:ext cx="7489260" cy="946698"/>
              </a:xfrm>
              <a:prstGeom prst="rect">
                <a:avLst/>
              </a:prstGeom>
              <a:solidFill>
                <a:srgbClr val="FFFCF7"/>
              </a:solidFill>
              <a:ln>
                <a:noFill/>
              </a:ln>
              <a:effectLst>
                <a:outerShdw blurRad="2667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grpSp>
        <p:sp>
          <p:nvSpPr>
            <p:cNvPr id="56" name="矩形 55"/>
            <p:cNvSpPr/>
            <p:nvPr>
              <p:custDataLst>
                <p:tags r:id="rId4"/>
              </p:custDataLst>
            </p:nvPr>
          </p:nvSpPr>
          <p:spPr>
            <a:xfrm>
              <a:off x="1310561" y="3413196"/>
              <a:ext cx="6804081" cy="1100549"/>
            </a:xfrm>
            <a:prstGeom prst="rect">
              <a:avLst/>
            </a:prstGeom>
            <a:noFill/>
          </p:spPr>
          <p:txBody>
            <a:bodyPr wrap="square">
              <a:noAutofit/>
            </a:bodyPr>
            <a:lstStyle/>
            <a:p>
              <a:pPr algn="ctr">
                <a:lnSpc>
                  <a:spcPct val="150000"/>
                </a:lnSpc>
                <a:buClrTx/>
                <a:buSzTx/>
                <a:buFontTx/>
              </a:pPr>
              <a:r>
                <a:rPr kumimoji="1" lang="zh-CN" sz="1400" b="1" dirty="0">
                  <a:solidFill>
                    <a:schemeClr val="tx1"/>
                  </a:solidFill>
                  <a:latin typeface="微软雅黑" panose="020B0503020204020204" charset="-122"/>
                  <a:ea typeface="微软雅黑" panose="020B0503020204020204" charset="-122"/>
                  <a:cs typeface="微软雅黑" panose="020B0503020204020204" charset="-122"/>
                  <a:sym typeface="+mn-ea"/>
                </a:rPr>
                <a:t>《中国共产党纪律处分条例》施行后如何规范适用新旧条例问题</a:t>
              </a:r>
              <a:endParaRPr kumimoji="1" lang="zh-CN"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buClrTx/>
                <a:buSzTx/>
                <a:buFontTx/>
              </a:pPr>
              <a:endParaRPr kumimoji="1" lang="zh-CN" sz="1400" dirty="0">
                <a:solidFill>
                  <a:schemeClr val="tx1"/>
                </a:solidFill>
                <a:latin typeface="微软雅黑" panose="020B0503020204020204" charset="-122"/>
                <a:ea typeface="微软雅黑" panose="020B0503020204020204" charset="-122"/>
                <a:cs typeface="微软雅黑" panose="020B0503020204020204" charset="-122"/>
              </a:endParaRPr>
            </a:p>
            <a:p>
              <a:pPr lvl="1" algn="l">
                <a:lnSpc>
                  <a:spcPct val="150000"/>
                </a:lnSpc>
                <a:buClrTx/>
                <a:buSzTx/>
                <a:buFontTx/>
              </a:pPr>
              <a:endParaRPr kumimoji="1" lang="zh-CN" sz="1400" dirty="0">
                <a:solidFill>
                  <a:schemeClr val="tx1"/>
                </a:solidFill>
                <a:latin typeface="微软雅黑" panose="020B0503020204020204" charset="-122"/>
                <a:ea typeface="微软雅黑" panose="020B0503020204020204" charset="-122"/>
                <a:cs typeface="微软雅黑" panose="020B0503020204020204" charset="-122"/>
              </a:endParaRPr>
            </a:p>
            <a:p>
              <a:pPr marL="0" lvl="1" indent="0" algn="l" fontAlgn="auto">
                <a:lnSpc>
                  <a:spcPct val="150000"/>
                </a:lnSpc>
                <a:spcBef>
                  <a:spcPts val="1200"/>
                </a:spcBef>
                <a:buClrTx/>
                <a:buSzTx/>
                <a:buFontTx/>
              </a:pPr>
              <a:r>
                <a:rPr kumimoji="1"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一是对2024年1月1日</a:t>
              </a:r>
              <a:r>
                <a:rPr kumimoji="1" lang="zh-CN" sz="1400" b="1" dirty="0">
                  <a:solidFill>
                    <a:srgbClr val="C00000"/>
                  </a:solidFill>
                  <a:latin typeface="微软雅黑" panose="020B0503020204020204" charset="-122"/>
                  <a:ea typeface="微软雅黑" panose="020B0503020204020204" charset="-122"/>
                  <a:cs typeface="微软雅黑" panose="020B0503020204020204" charset="-122"/>
                </a:rPr>
                <a:t>后</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发生的违纪行为，一律适用</a:t>
              </a:r>
              <a:r>
                <a:rPr kumimoji="1" lang="zh-CN" sz="1400" b="1" dirty="0">
                  <a:solidFill>
                    <a:srgbClr val="C00000"/>
                  </a:solidFill>
                  <a:latin typeface="微软雅黑" panose="020B0503020204020204" charset="-122"/>
                  <a:ea typeface="微软雅黑" panose="020B0503020204020204" charset="-122"/>
                  <a:cs typeface="微软雅黑" panose="020B0503020204020204" charset="-122"/>
                </a:rPr>
                <a:t>新修订条例</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a:t>
              </a:r>
              <a:endParaRPr kumimoji="1" lang="zh-CN" sz="1400" dirty="0">
                <a:solidFill>
                  <a:schemeClr val="tx1"/>
                </a:solidFill>
                <a:latin typeface="微软雅黑" panose="020B0503020204020204" charset="-122"/>
                <a:ea typeface="微软雅黑" panose="020B0503020204020204" charset="-122"/>
                <a:cs typeface="微软雅黑" panose="020B0503020204020204" charset="-122"/>
              </a:endParaRPr>
            </a:p>
            <a:p>
              <a:pPr marL="0" lvl="1" indent="0" algn="l" fontAlgn="auto">
                <a:lnSpc>
                  <a:spcPct val="150000"/>
                </a:lnSpc>
                <a:spcBef>
                  <a:spcPts val="1200"/>
                </a:spcBef>
                <a:buClrTx/>
                <a:buSzTx/>
                <a:buFontTx/>
              </a:pPr>
              <a:r>
                <a:rPr kumimoji="1"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二是对2024年1月1日</a:t>
              </a:r>
              <a:r>
                <a:rPr kumimoji="1" lang="zh-CN" sz="1400" b="1" dirty="0">
                  <a:solidFill>
                    <a:srgbClr val="C00000"/>
                  </a:solidFill>
                  <a:latin typeface="微软雅黑" panose="020B0503020204020204" charset="-122"/>
                  <a:ea typeface="微软雅黑" panose="020B0503020204020204" charset="-122"/>
                  <a:cs typeface="微软雅黑" panose="020B0503020204020204" charset="-122"/>
                </a:rPr>
                <a:t>前</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发生的违纪行为，应遵循“</a:t>
              </a:r>
              <a:r>
                <a:rPr kumimoji="1" lang="zh-CN" sz="1400" b="1" dirty="0">
                  <a:solidFill>
                    <a:srgbClr val="C00000"/>
                  </a:solidFill>
                  <a:latin typeface="微软雅黑" panose="020B0503020204020204" charset="-122"/>
                  <a:ea typeface="微软雅黑" panose="020B0503020204020204" charset="-122"/>
                  <a:cs typeface="微软雅黑" panose="020B0503020204020204" charset="-122"/>
                </a:rPr>
                <a:t>从旧兼从轻”</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原则，一般情况下适用违纪行为发生时的规定处理，只有新修订条例不认为是违纪或者处理较轻的，才适用新修订条例处理。</a:t>
              </a:r>
              <a:endParaRPr kumimoji="1" lang="zh-CN" sz="1400" dirty="0">
                <a:solidFill>
                  <a:schemeClr val="tx1"/>
                </a:solidFill>
                <a:latin typeface="微软雅黑" panose="020B0503020204020204" charset="-122"/>
                <a:ea typeface="微软雅黑" panose="020B0503020204020204" charset="-122"/>
                <a:cs typeface="微软雅黑" panose="020B0503020204020204" charset="-122"/>
              </a:endParaRPr>
            </a:p>
            <a:p>
              <a:pPr marL="0" lvl="1" indent="0" algn="l" fontAlgn="auto">
                <a:lnSpc>
                  <a:spcPct val="150000"/>
                </a:lnSpc>
                <a:spcBef>
                  <a:spcPts val="1200"/>
                </a:spcBef>
                <a:buClrTx/>
                <a:buSzTx/>
                <a:buFontTx/>
              </a:pPr>
              <a:r>
                <a:rPr kumimoji="1"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三是对开始于2024年1月1日以前，</a:t>
              </a:r>
              <a:r>
                <a:rPr kumimoji="1" lang="zh-CN" sz="1400" b="1" dirty="0">
                  <a:solidFill>
                    <a:srgbClr val="C00000"/>
                  </a:solidFill>
                  <a:latin typeface="微软雅黑" panose="020B0503020204020204" charset="-122"/>
                  <a:ea typeface="微软雅黑" panose="020B0503020204020204" charset="-122"/>
                  <a:cs typeface="微软雅黑" panose="020B0503020204020204" charset="-122"/>
                </a:rPr>
                <a:t>继续或者连续</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到2024年1月1日以后的行为，应当适用</a:t>
              </a:r>
              <a:r>
                <a:rPr kumimoji="1" lang="zh-CN" sz="1400" b="1" dirty="0">
                  <a:solidFill>
                    <a:srgbClr val="C00000"/>
                  </a:solidFill>
                  <a:latin typeface="微软雅黑" panose="020B0503020204020204" charset="-122"/>
                  <a:ea typeface="微软雅黑" panose="020B0503020204020204" charset="-122"/>
                  <a:cs typeface="微软雅黑" panose="020B0503020204020204" charset="-122"/>
                </a:rPr>
                <a:t>新</a:t>
              </a:r>
              <a:r>
                <a:rPr kumimoji="1" lang="zh-CN" sz="1400" dirty="0">
                  <a:solidFill>
                    <a:schemeClr val="tx1"/>
                  </a:solidFill>
                  <a:latin typeface="微软雅黑" panose="020B0503020204020204" charset="-122"/>
                  <a:ea typeface="微软雅黑" panose="020B0503020204020204" charset="-122"/>
                  <a:cs typeface="微软雅黑" panose="020B0503020204020204" charset="-122"/>
                </a:rPr>
                <a:t>修订条例。需要注意的是，2024年1月1日起施行的《中国共产党纪律处分条例》第二十九条、第三十条纪法衔接条款系实体性条款，应适用上述原则。</a:t>
              </a:r>
              <a:endParaRPr kumimoji="1" lang="zh-CN" sz="1400" dirty="0">
                <a:solidFill>
                  <a:schemeClr val="tx1"/>
                </a:solidFill>
                <a:latin typeface="微软雅黑" panose="020B0503020204020204" charset="-122"/>
                <a:ea typeface="微软雅黑" panose="020B0503020204020204" charset="-122"/>
                <a:cs typeface="微软雅黑" panose="020B0503020204020204" charset="-122"/>
              </a:endParaRPr>
            </a:p>
          </p:txBody>
        </p:sp>
      </p:grpSp>
      <p:sp>
        <p:nvSpPr>
          <p:cNvPr id="2" name="文本框 1"/>
          <p:cNvSpPr txBox="1"/>
          <p:nvPr/>
        </p:nvSpPr>
        <p:spPr>
          <a:xfrm>
            <a:off x="1067435" y="1317625"/>
            <a:ext cx="10572115" cy="1599565"/>
          </a:xfrm>
          <a:prstGeom prst="rect">
            <a:avLst/>
          </a:prstGeom>
          <a:noFill/>
        </p:spPr>
        <p:txBody>
          <a:bodyPr wrap="square" rtlCol="0">
            <a:spAutoFit/>
          </a:bodyPr>
          <a:p>
            <a:pPr>
              <a:lnSpc>
                <a:spcPct val="150000"/>
              </a:lnSpc>
            </a:pPr>
            <a:r>
              <a:rPr lang="zh-CN" altLang="en-US" sz="1400" b="1" dirty="0">
                <a:latin typeface="微软雅黑" panose="020B0503020204020204" charset="-122"/>
                <a:ea typeface="微软雅黑" panose="020B0503020204020204" charset="-122"/>
                <a:cs typeface="微软雅黑" panose="020B0503020204020204" charset="-122"/>
                <a:sym typeface="+mn-ea"/>
              </a:rPr>
              <a:t>第一百五十八条</a:t>
            </a:r>
            <a:r>
              <a:rPr lang="zh-CN" altLang="en-US" sz="1400" dirty="0">
                <a:latin typeface="微软雅黑" panose="020B0503020204020204" charset="-122"/>
                <a:ea typeface="微软雅黑" panose="020B0503020204020204" charset="-122"/>
                <a:cs typeface="微软雅黑" panose="020B0503020204020204" charset="-122"/>
                <a:sym typeface="+mn-ea"/>
              </a:rPr>
              <a:t>　本条例自</a:t>
            </a:r>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sym typeface="+mn-ea"/>
              </a:rPr>
              <a:t>2024年1月1日</a:t>
            </a:r>
            <a:r>
              <a:rPr lang="zh-CN" altLang="en-US" sz="1400" dirty="0">
                <a:latin typeface="微软雅黑" panose="020B0503020204020204" charset="-122"/>
                <a:ea typeface="微软雅黑" panose="020B0503020204020204" charset="-122"/>
                <a:cs typeface="微软雅黑" panose="020B0503020204020204" charset="-122"/>
                <a:sym typeface="+mn-ea"/>
              </a:rPr>
              <a:t>起施行。本条例施行前，已结案的案件如需进行复查复议，适用当时的规定或者政策。尚未结案的案件，如果行为发生时的规定或者政策不认为是违纪，而本条例认为是违纪的，依照当时的规定或者政策处理；如果行为发生时的规定或者政策认为是违纪的，依照当时的规定或者政策处理，但是如果本条例不认为是违纪或者处理较轻的，依照本条例规定处理。</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endParaRPr lang="zh-CN" altLang="en-US" sz="1400"/>
          </a:p>
        </p:txBody>
      </p:sp>
      <p:sp>
        <p:nvSpPr>
          <p:cNvPr id="52" name="文本框2"/>
          <p:cNvSpPr/>
          <p:nvPr/>
        </p:nvSpPr>
        <p:spPr>
          <a:xfrm>
            <a:off x="5149215" y="3422650"/>
            <a:ext cx="2143760" cy="321945"/>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微软雅黑" panose="020B0503020204020204" charset="-122"/>
                <a:ea typeface="微软雅黑" panose="020B0503020204020204" charset="-122"/>
              </a:rPr>
              <a:t>三个原则</a:t>
            </a:r>
            <a:endParaRPr lang="zh-CN" altLang="en-US" sz="1600" b="1" dirty="0">
              <a:latin typeface="微软雅黑" panose="020B0503020204020204" charset="-122"/>
              <a:ea typeface="微软雅黑" panose="020B0503020204020204" charset="-122"/>
            </a:endParaRPr>
          </a:p>
        </p:txBody>
      </p:sp>
      <p:sp>
        <p:nvSpPr>
          <p:cNvPr id="5" name="文本框 4"/>
          <p:cNvSpPr txBox="1"/>
          <p:nvPr/>
        </p:nvSpPr>
        <p:spPr>
          <a:xfrm>
            <a:off x="1716405" y="3973195"/>
            <a:ext cx="369570" cy="368300"/>
          </a:xfrm>
          <a:prstGeom prst="rect">
            <a:avLst/>
          </a:prstGeom>
          <a:noFill/>
        </p:spPr>
        <p:txBody>
          <a:bodyPr wrap="none" rtlCol="0" anchor="t">
            <a:spAutoFit/>
          </a:bodyPr>
          <a:p>
            <a:r>
              <a:rPr lang="zh-CN" altLang="en-US">
                <a:latin typeface="微软雅黑" panose="020B0503020204020204" charset="-122"/>
                <a:ea typeface="微软雅黑" panose="020B0503020204020204" charset="-122"/>
              </a:rPr>
              <a:t>★</a:t>
            </a:r>
            <a:endParaRPr lang="zh-CN" altLang="en-US">
              <a:latin typeface="微软雅黑" panose="020B0503020204020204" charset="-122"/>
              <a:ea typeface="微软雅黑" panose="020B0503020204020204" charset="-122"/>
            </a:endParaRPr>
          </a:p>
        </p:txBody>
      </p:sp>
      <p:sp>
        <p:nvSpPr>
          <p:cNvPr id="7" name="文本框 6"/>
          <p:cNvSpPr txBox="1"/>
          <p:nvPr/>
        </p:nvSpPr>
        <p:spPr>
          <a:xfrm>
            <a:off x="1716405" y="4436745"/>
            <a:ext cx="369570" cy="368300"/>
          </a:xfrm>
          <a:prstGeom prst="rect">
            <a:avLst/>
          </a:prstGeom>
          <a:noFill/>
        </p:spPr>
        <p:txBody>
          <a:bodyPr wrap="none" rtlCol="0" anchor="t">
            <a:spAutoFit/>
          </a:bodyPr>
          <a:p>
            <a:r>
              <a:rPr lang="zh-CN" altLang="en-US">
                <a:latin typeface="微软雅黑" panose="020B0503020204020204" charset="-122"/>
                <a:ea typeface="微软雅黑" panose="020B0503020204020204" charset="-122"/>
              </a:rPr>
              <a:t>★</a:t>
            </a:r>
            <a:endParaRPr lang="zh-CN" altLang="en-US">
              <a:latin typeface="微软雅黑" panose="020B0503020204020204" charset="-122"/>
              <a:ea typeface="微软雅黑" panose="020B0503020204020204" charset="-122"/>
            </a:endParaRPr>
          </a:p>
        </p:txBody>
      </p:sp>
      <p:sp>
        <p:nvSpPr>
          <p:cNvPr id="17" name="文本框 16"/>
          <p:cNvSpPr txBox="1"/>
          <p:nvPr/>
        </p:nvSpPr>
        <p:spPr>
          <a:xfrm>
            <a:off x="1716405" y="5247640"/>
            <a:ext cx="369570" cy="368300"/>
          </a:xfrm>
          <a:prstGeom prst="rect">
            <a:avLst/>
          </a:prstGeom>
          <a:noFill/>
        </p:spPr>
        <p:txBody>
          <a:bodyPr wrap="none" rtlCol="0" anchor="t">
            <a:spAutoFit/>
          </a:bodyPr>
          <a:p>
            <a:r>
              <a:rPr lang="zh-CN" altLang="en-US">
                <a:latin typeface="微软雅黑" panose="020B0503020204020204" charset="-122"/>
                <a:ea typeface="微软雅黑" panose="020B0503020204020204" charset="-122"/>
              </a:rPr>
              <a:t>★</a:t>
            </a:r>
            <a:endParaRPr lang="zh-CN" altLang="en-US">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984183" y="559450"/>
            <a:ext cx="6230145"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《条例》修订意义</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sp>
        <p:nvSpPr>
          <p:cNvPr id="13" name="文本框 12"/>
          <p:cNvSpPr txBox="1"/>
          <p:nvPr>
            <p:custDataLst>
              <p:tags r:id="rId2"/>
            </p:custDataLst>
          </p:nvPr>
        </p:nvSpPr>
        <p:spPr>
          <a:xfrm>
            <a:off x="746760" y="1050925"/>
            <a:ext cx="5195570" cy="583565"/>
          </a:xfrm>
          <a:prstGeom prst="rect">
            <a:avLst/>
          </a:prstGeom>
          <a:solidFill>
            <a:srgbClr val="C00000"/>
          </a:solidFill>
        </p:spPr>
        <p:txBody>
          <a:bodyPr wrap="square" rtlCol="0">
            <a:spAutoFit/>
          </a:bodyPr>
          <a:p>
            <a:pPr>
              <a:buClrTx/>
              <a:buSzTx/>
              <a:buFontTx/>
            </a:pP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sym typeface="+mn-ea"/>
              </a:rPr>
              <a:t>① </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rPr>
              <a:t>是</a:t>
            </a:r>
            <a:r>
              <a:rPr lang="en-US" altLang="zh-CN" sz="1600" b="1" dirty="0" err="1" smtClean="0">
                <a:solidFill>
                  <a:schemeClr val="bg1"/>
                </a:solidFill>
                <a:latin typeface="微软雅黑" panose="020B0503020204020204" charset="-122"/>
                <a:ea typeface="微软雅黑" panose="020B0503020204020204" charset="-122"/>
                <a:cs typeface="微软雅黑" panose="020B0503020204020204" charset="-122"/>
                <a:sym typeface="+mn-ea"/>
              </a:rPr>
              <a:t>促进全党深刻领悟“两个确立”的决定性意义、坚决做到“两个维护”的必然要求</a:t>
            </a:r>
            <a:endParaRPr lang="en-US" altLang="zh-CN" sz="1600" b="1" dirty="0" err="1"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custDataLst>
              <p:tags r:id="rId3"/>
            </p:custDataLst>
          </p:nvPr>
        </p:nvSpPr>
        <p:spPr>
          <a:xfrm>
            <a:off x="6049010" y="1050925"/>
            <a:ext cx="5118100" cy="583565"/>
          </a:xfrm>
          <a:prstGeom prst="rect">
            <a:avLst/>
          </a:prstGeom>
          <a:solidFill>
            <a:srgbClr val="C00000"/>
          </a:solidFill>
        </p:spPr>
        <p:txBody>
          <a:bodyPr wrap="square" rtlCol="0">
            <a:spAutoFit/>
          </a:bodyPr>
          <a:p>
            <a:pPr>
              <a:buClrTx/>
              <a:buSzTx/>
              <a:buFontTx/>
            </a:pP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② 贯彻落实习近平新时代中国特色社会主义思想的具体行动</a:t>
            </a:r>
            <a:endPar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4"/>
            </p:custDataLst>
          </p:nvPr>
        </p:nvSpPr>
        <p:spPr>
          <a:xfrm>
            <a:off x="746760" y="1752600"/>
            <a:ext cx="5195570" cy="583565"/>
          </a:xfrm>
          <a:prstGeom prst="rect">
            <a:avLst/>
          </a:prstGeom>
          <a:solidFill>
            <a:schemeClr val="accent2"/>
          </a:solidFill>
          <a:ln>
            <a:solidFill>
              <a:schemeClr val="accent1"/>
            </a:solidFill>
          </a:ln>
        </p:spPr>
        <p:txBody>
          <a:bodyPr wrap="square" rtlCol="0">
            <a:spAutoFit/>
          </a:bodyPr>
          <a:p>
            <a:pPr>
              <a:buClrTx/>
              <a:buSzTx/>
              <a:buFontTx/>
            </a:pP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sym typeface="+mn-ea"/>
              </a:rPr>
              <a:t>③是坚持问题导向，用严明的纪律管全党治全党的现实需要 </a:t>
            </a:r>
            <a:endParaRPr lang="en-US" altLang="zh-CN" sz="16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p:cNvSpPr txBox="1"/>
          <p:nvPr>
            <p:custDataLst>
              <p:tags r:id="rId5"/>
            </p:custDataLst>
          </p:nvPr>
        </p:nvSpPr>
        <p:spPr>
          <a:xfrm>
            <a:off x="6068060" y="1752600"/>
            <a:ext cx="5118100" cy="583565"/>
          </a:xfrm>
          <a:prstGeom prst="rect">
            <a:avLst/>
          </a:prstGeom>
          <a:solidFill>
            <a:srgbClr val="C00000"/>
          </a:solidFill>
        </p:spPr>
        <p:txBody>
          <a:bodyPr wrap="square" rtlCol="0">
            <a:spAutoFit/>
          </a:bodyPr>
          <a:p>
            <a:pPr>
              <a:buClrTx/>
              <a:buSzTx/>
              <a:buFontTx/>
            </a:pPr>
            <a:r>
              <a:rPr lang="en-US" altLang="zh-CN" sz="1600" b="1" dirty="0">
                <a:solidFill>
                  <a:schemeClr val="bg1"/>
                </a:solidFill>
                <a:latin typeface="微软雅黑" panose="020B0503020204020204" charset="-122"/>
                <a:ea typeface="微软雅黑" panose="020B0503020204020204" charset="-122"/>
                <a:cs typeface="华康俪金黑W8" panose="020B0809000000000000" charset="-122"/>
                <a:sym typeface="+mn-ea"/>
              </a:rPr>
              <a:t>④是总结从严管党治党经验、实现制度与时俱进的实践要求</a:t>
            </a:r>
            <a:endParaRPr lang="en-US" altLang="zh-CN" sz="1600" b="1" dirty="0">
              <a:solidFill>
                <a:schemeClr val="bg1"/>
              </a:solidFill>
              <a:latin typeface="微软雅黑" panose="020B0503020204020204" charset="-122"/>
              <a:ea typeface="微软雅黑" panose="020B0503020204020204" charset="-122"/>
              <a:cs typeface="华康俪金黑W8" panose="020B0809000000000000" charset="-122"/>
              <a:sym typeface="+mn-ea"/>
            </a:endParaRPr>
          </a:p>
        </p:txBody>
      </p:sp>
      <p:pic>
        <p:nvPicPr>
          <p:cNvPr id="17" name="C9F754DE-2CAD-44b6-B708-469DEB6407EB-1" descr="C:/Users/jw/AppData/Local/Temp/wpp.vdJFVNwpp"/>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46760" y="2551430"/>
            <a:ext cx="10544810" cy="37744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52095"/>
            <a:ext cx="1184529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832100" y="559435"/>
            <a:ext cx="664083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《条例》修订的特点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84" name="组合 83"/>
          <p:cNvGrpSpPr/>
          <p:nvPr>
            <p:custDataLst>
              <p:tags r:id="rId2"/>
            </p:custDataLst>
          </p:nvPr>
        </p:nvGrpSpPr>
        <p:grpSpPr>
          <a:xfrm>
            <a:off x="1570990" y="1638095"/>
            <a:ext cx="9445846" cy="3850032"/>
            <a:chOff x="1506" y="3829"/>
            <a:chExt cx="11029" cy="3902"/>
          </a:xfrm>
        </p:grpSpPr>
        <p:grpSp>
          <p:nvGrpSpPr>
            <p:cNvPr id="19" name="组合 18"/>
            <p:cNvGrpSpPr/>
            <p:nvPr>
              <p:custDataLst>
                <p:tags r:id="rId3"/>
              </p:custDataLst>
            </p:nvPr>
          </p:nvGrpSpPr>
          <p:grpSpPr>
            <a:xfrm>
              <a:off x="1506" y="3829"/>
              <a:ext cx="11029" cy="3902"/>
              <a:chOff x="816434" y="3497283"/>
              <a:chExt cx="10559132" cy="4327274"/>
            </a:xfrm>
          </p:grpSpPr>
          <p:grpSp>
            <p:nvGrpSpPr>
              <p:cNvPr id="28" name="组合 27"/>
              <p:cNvGrpSpPr/>
              <p:nvPr/>
            </p:nvGrpSpPr>
            <p:grpSpPr>
              <a:xfrm>
                <a:off x="816434" y="3497283"/>
                <a:ext cx="10559132" cy="4327274"/>
                <a:chOff x="816434" y="3526311"/>
                <a:chExt cx="10559132" cy="4327274"/>
              </a:xfrm>
            </p:grpSpPr>
            <p:sp>
              <p:nvSpPr>
                <p:cNvPr id="29" name="椭圆 28"/>
                <p:cNvSpPr/>
                <p:nvPr>
                  <p:custDataLst>
                    <p:tags r:id="rId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1</a:t>
                  </a:r>
                  <a:endParaRPr lang="en-US" altLang="zh-CN" sz="1600" dirty="0">
                    <a:latin typeface="思源黑体 CN Medium" panose="020B0600000000000000" pitchFamily="34" charset="-122"/>
                    <a:ea typeface="思源黑体 CN Medium" panose="020B0600000000000000" pitchFamily="34" charset="-122"/>
                  </a:endParaRPr>
                </a:p>
              </p:txBody>
            </p:sp>
            <p:sp>
              <p:nvSpPr>
                <p:cNvPr id="37" name="等腰三角形 36"/>
                <p:cNvSpPr/>
                <p:nvPr>
                  <p:custDataLst>
                    <p:tags r:id="rId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46" name="矩形: 圆角 46"/>
                <p:cNvSpPr/>
                <p:nvPr>
                  <p:custDataLst>
                    <p:tags r:id="rId6"/>
                  </p:custDataLst>
                </p:nvPr>
              </p:nvSpPr>
              <p:spPr>
                <a:xfrm>
                  <a:off x="4763653" y="3526311"/>
                  <a:ext cx="6611913"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50" name="箭头: V 形 47"/>
                <p:cNvSpPr/>
                <p:nvPr>
                  <p:custDataLst>
                    <p:tags r:id="rId7"/>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52" name="箭头: V 形 48"/>
                <p:cNvSpPr/>
                <p:nvPr>
                  <p:custDataLst>
                    <p:tags r:id="rId8"/>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53" name="矩形 52"/>
                <p:cNvSpPr/>
                <p:nvPr>
                  <p:custDataLst>
                    <p:tags r:id="rId9"/>
                  </p:custDataLst>
                </p:nvPr>
              </p:nvSpPr>
              <p:spPr>
                <a:xfrm>
                  <a:off x="4980361" y="3694749"/>
                  <a:ext cx="6144383" cy="473906"/>
                </a:xfrm>
                <a:prstGeom prst="rect">
                  <a:avLst/>
                </a:prstGeom>
              </p:spPr>
              <p:txBody>
                <a:bodyPr wrap="square">
                  <a:noAutofit/>
                </a:bodyPr>
                <a:lstStyle/>
                <a:p>
                  <a:r>
                    <a:rPr lang="zh-CN" altLang="en-US" sz="1600" dirty="0">
                      <a:solidFill>
                        <a:schemeClr val="tx1">
                          <a:lumMod val="85000"/>
                          <a:lumOff val="15000"/>
                        </a:schemeClr>
                      </a:solidFill>
                      <a:latin typeface="微软雅黑" panose="020B0503020204020204" charset="-122"/>
                      <a:ea typeface="微软雅黑" panose="020B0503020204020204" charset="-122"/>
                    </a:rPr>
                    <a:t>总则、政治纪律部分的调整</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54" name="矩形 53"/>
                <p:cNvSpPr/>
                <p:nvPr>
                  <p:custDataLst>
                    <p:tags r:id="rId10"/>
                  </p:custDataLst>
                </p:nvPr>
              </p:nvSpPr>
              <p:spPr>
                <a:xfrm>
                  <a:off x="5035121" y="4606890"/>
                  <a:ext cx="6144394" cy="578056"/>
                </a:xfrm>
                <a:prstGeom prst="rect">
                  <a:avLst/>
                </a:prstGeom>
              </p:spPr>
              <p:txBody>
                <a:bodyPr wrap="square">
                  <a:noAutofit/>
                </a:bodyPr>
                <a:p>
                  <a:pPr algn="l">
                    <a:buClrTx/>
                    <a:buSzTx/>
                    <a:buFontTx/>
                  </a:pPr>
                  <a:r>
                    <a:rPr lang="zh-CN" altLang="en-US" sz="1600" dirty="0">
                      <a:solidFill>
                        <a:schemeClr val="tx1">
                          <a:lumMod val="85000"/>
                          <a:lumOff val="15000"/>
                        </a:schemeClr>
                      </a:solidFill>
                      <a:latin typeface="微软雅黑" panose="020B0503020204020204" charset="-122"/>
                      <a:ea typeface="微软雅黑" panose="020B0503020204020204" charset="-122"/>
                    </a:rPr>
                    <a:t>总则、廉洁纪律、生活纪律部分的调整</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55" name="矩形 54"/>
                <p:cNvSpPr/>
                <p:nvPr>
                  <p:custDataLst>
                    <p:tags r:id="rId11"/>
                  </p:custDataLst>
                </p:nvPr>
              </p:nvSpPr>
              <p:spPr>
                <a:xfrm>
                  <a:off x="5035683" y="5533484"/>
                  <a:ext cx="6339883" cy="577757"/>
                </a:xfrm>
                <a:prstGeom prst="rect">
                  <a:avLst/>
                </a:prstGeom>
              </p:spPr>
              <p:txBody>
                <a:bodyPr wrap="square">
                  <a:noAutofit/>
                </a:bodyPr>
                <a:p>
                  <a:pPr algn="l">
                    <a:buClrTx/>
                    <a:buSzTx/>
                    <a:buFontTx/>
                  </a:pPr>
                  <a:r>
                    <a:rPr lang="zh-CN" altLang="en-US" sz="1600" dirty="0">
                      <a:solidFill>
                        <a:schemeClr val="tx1">
                          <a:lumMod val="85000"/>
                          <a:lumOff val="15000"/>
                        </a:schemeClr>
                      </a:solidFill>
                      <a:latin typeface="微软雅黑" panose="020B0503020204020204" charset="-122"/>
                      <a:ea typeface="微软雅黑" panose="020B0503020204020204" charset="-122"/>
                    </a:rPr>
                    <a:t>总则、政治纪律、组织纪律、群众纪律部分的调整</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56" name="矩形 55"/>
                <p:cNvSpPr/>
                <p:nvPr>
                  <p:custDataLst>
                    <p:tags r:id="rId12"/>
                  </p:custDataLst>
                </p:nvPr>
              </p:nvSpPr>
              <p:spPr>
                <a:xfrm>
                  <a:off x="4980154" y="6396492"/>
                  <a:ext cx="6339883" cy="577757"/>
                </a:xfrm>
                <a:prstGeom prst="rect">
                  <a:avLst/>
                </a:prstGeom>
              </p:spPr>
              <p:txBody>
                <a:bodyPr wrap="square">
                  <a:noAutofit/>
                </a:bodyPr>
                <a:p>
                  <a:pPr algn="l">
                    <a:buClrTx/>
                    <a:buSzTx/>
                    <a:buFontTx/>
                  </a:pPr>
                  <a:r>
                    <a:rPr lang="zh-CN" altLang="en-US" sz="1600" dirty="0">
                      <a:solidFill>
                        <a:schemeClr val="tx1">
                          <a:lumMod val="85000"/>
                          <a:lumOff val="15000"/>
                        </a:schemeClr>
                      </a:solidFill>
                      <a:latin typeface="微软雅黑" panose="020B0503020204020204" charset="-122"/>
                      <a:ea typeface="微软雅黑" panose="020B0503020204020204" charset="-122"/>
                    </a:rPr>
                    <a:t>总则、廉洁纪律、群众纪律、工作纪律部分的调整</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57" name="矩形 56"/>
                <p:cNvSpPr/>
                <p:nvPr>
                  <p:custDataLst>
                    <p:tags r:id="rId13"/>
                  </p:custDataLst>
                </p:nvPr>
              </p:nvSpPr>
              <p:spPr>
                <a:xfrm>
                  <a:off x="5034725" y="7275828"/>
                  <a:ext cx="6090003" cy="577757"/>
                </a:xfrm>
                <a:prstGeom prst="rect">
                  <a:avLst/>
                </a:prstGeom>
              </p:spPr>
              <p:txBody>
                <a:bodyPr wrap="square">
                  <a:noAutofit/>
                </a:bodyPr>
                <a:p>
                  <a:r>
                    <a:rPr lang="zh-CN" altLang="en-US" sz="1600" dirty="0">
                      <a:solidFill>
                        <a:schemeClr val="tx1">
                          <a:lumMod val="85000"/>
                          <a:lumOff val="15000"/>
                        </a:schemeClr>
                      </a:solidFill>
                      <a:latin typeface="微软雅黑" panose="020B0503020204020204" charset="-122"/>
                      <a:ea typeface="微软雅黑" panose="020B0503020204020204" charset="-122"/>
                    </a:rPr>
                    <a:t>总则、工作纪律部分的调整</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58" name="组合 57"/>
              <p:cNvGrpSpPr/>
              <p:nvPr/>
            </p:nvGrpSpPr>
            <p:grpSpPr>
              <a:xfrm>
                <a:off x="816434" y="3513515"/>
                <a:ext cx="10559132" cy="2420389"/>
                <a:chOff x="816434" y="2625853"/>
                <a:chExt cx="10559132" cy="2420389"/>
              </a:xfrm>
            </p:grpSpPr>
            <p:sp>
              <p:nvSpPr>
                <p:cNvPr id="59" name="椭圆 58"/>
                <p:cNvSpPr/>
                <p:nvPr>
                  <p:custDataLst>
                    <p:tags r:id="rId1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2</a:t>
                  </a:r>
                  <a:endParaRPr lang="en-US" altLang="zh-CN" sz="1600" dirty="0">
                    <a:latin typeface="思源黑体 CN Medium" panose="020B0600000000000000" pitchFamily="34" charset="-122"/>
                    <a:ea typeface="思源黑体 CN Medium" panose="020B0600000000000000" pitchFamily="34" charset="-122"/>
                  </a:endParaRPr>
                </a:p>
              </p:txBody>
            </p:sp>
            <p:sp>
              <p:nvSpPr>
                <p:cNvPr id="60" name="等腰三角形 59"/>
                <p:cNvSpPr/>
                <p:nvPr>
                  <p:custDataLst>
                    <p:tags r:id="rId1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1" name="矩形: 圆角 31"/>
                <p:cNvSpPr/>
                <p:nvPr>
                  <p:custDataLst>
                    <p:tags r:id="rId16"/>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2" name="矩形: 圆角 32"/>
                <p:cNvSpPr/>
                <p:nvPr>
                  <p:custDataLst>
                    <p:tags r:id="rId17"/>
                  </p:custDataLst>
                </p:nvPr>
              </p:nvSpPr>
              <p:spPr>
                <a:xfrm>
                  <a:off x="4763653" y="3526311"/>
                  <a:ext cx="6611913"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3" name="箭头: V 形 33"/>
                <p:cNvSpPr/>
                <p:nvPr>
                  <p:custDataLst>
                    <p:tags r:id="rId18"/>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64" name="箭头: V 形 34"/>
                <p:cNvSpPr/>
                <p:nvPr>
                  <p:custDataLst>
                    <p:tags r:id="rId19"/>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65" name="文本框 64"/>
                <p:cNvSpPr txBox="1"/>
                <p:nvPr>
                  <p:custDataLst>
                    <p:tags r:id="rId20"/>
                  </p:custDataLst>
                </p:nvPr>
              </p:nvSpPr>
              <p:spPr>
                <a:xfrm>
                  <a:off x="1983746" y="3546893"/>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加强全方位管理和经常性监督</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66" name="文本框 65"/>
                <p:cNvSpPr txBox="1"/>
                <p:nvPr>
                  <p:custDataLst>
                    <p:tags r:id="rId21"/>
                  </p:custDataLst>
                </p:nvPr>
              </p:nvSpPr>
              <p:spPr>
                <a:xfrm>
                  <a:off x="1995424" y="2630565"/>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endParaRPr lang="zh-CN" altLang="en-US" sz="1600" dirty="0">
                    <a:solidFill>
                      <a:schemeClr val="accent1"/>
                    </a:solidFill>
                    <a:latin typeface="思源黑体 CN Medium" panose="020B0600000000000000" pitchFamily="34" charset="-122"/>
                    <a:ea typeface="思源黑体 CN Medium" panose="020B0600000000000000" pitchFamily="34" charset="-122"/>
                  </a:endParaRPr>
                </a:p>
              </p:txBody>
            </p:sp>
            <p:sp>
              <p:nvSpPr>
                <p:cNvPr id="67" name="文本框 66"/>
                <p:cNvSpPr txBox="1"/>
                <p:nvPr>
                  <p:custDataLst>
                    <p:tags r:id="rId22"/>
                  </p:custDataLst>
                </p:nvPr>
              </p:nvSpPr>
              <p:spPr>
                <a:xfrm>
                  <a:off x="1994990" y="2657568"/>
                  <a:ext cx="1917666" cy="744098"/>
                </a:xfrm>
                <a:prstGeom prst="rect">
                  <a:avLst/>
                </a:prstGeom>
                <a:noFill/>
              </p:spPr>
              <p:txBody>
                <a:bodyPr wrap="square" rtlCol="0">
                  <a:noAutofit/>
                </a:bodyPr>
                <a:lstStyle>
                  <a:defPPr>
                    <a:defRPr lang="zh-CN"/>
                  </a:defPPr>
                  <a:lvl1pPr algn="dist">
                    <a:defRPr sz="2400">
                      <a:solidFill>
                        <a:srgbClr val="C3121B"/>
                      </a:solidFill>
                    </a:defRPr>
                  </a:lvl1pPr>
                </a:lstStyle>
                <a:p>
                  <a:pPr algn="ct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进一步严明政治纪律和政治规矩</a:t>
                  </a:r>
                  <a:endParaRPr lang="zh-CN" altLang="en-US" sz="140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68" name="矩形: 圆角 31"/>
                <p:cNvSpPr/>
                <p:nvPr>
                  <p:custDataLst>
                    <p:tags r:id="rId23"/>
                  </p:custDataLst>
                </p:nvPr>
              </p:nvSpPr>
              <p:spPr>
                <a:xfrm>
                  <a:off x="1820474" y="2625853"/>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9" name="文本框 68"/>
                <p:cNvSpPr txBox="1"/>
                <p:nvPr>
                  <p:custDataLst>
                    <p:tags r:id="rId24"/>
                  </p:custDataLst>
                </p:nvPr>
              </p:nvSpPr>
              <p:spPr>
                <a:xfrm>
                  <a:off x="1821701" y="4478466"/>
                  <a:ext cx="2263287" cy="56777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70" name="组合 69"/>
              <p:cNvGrpSpPr/>
              <p:nvPr/>
            </p:nvGrpSpPr>
            <p:grpSpPr>
              <a:xfrm>
                <a:off x="816434" y="5330663"/>
                <a:ext cx="10559132" cy="706089"/>
                <a:chOff x="816434" y="3526311"/>
                <a:chExt cx="10559132" cy="706089"/>
              </a:xfrm>
            </p:grpSpPr>
            <p:sp>
              <p:nvSpPr>
                <p:cNvPr id="71" name="椭圆 70"/>
                <p:cNvSpPr/>
                <p:nvPr>
                  <p:custDataLst>
                    <p:tags r:id="rId25"/>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3</a:t>
                  </a:r>
                  <a:endParaRPr lang="en-US" altLang="zh-CN" sz="1600" dirty="0">
                    <a:latin typeface="思源黑体 CN Medium" panose="020B0600000000000000" pitchFamily="34" charset="-122"/>
                    <a:ea typeface="思源黑体 CN Medium" panose="020B0600000000000000" pitchFamily="34" charset="-122"/>
                  </a:endParaRPr>
                </a:p>
              </p:txBody>
            </p:sp>
            <p:sp>
              <p:nvSpPr>
                <p:cNvPr id="72" name="等腰三角形 71"/>
                <p:cNvSpPr/>
                <p:nvPr>
                  <p:custDataLst>
                    <p:tags r:id="rId26"/>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73" name="矩形: 圆角 23"/>
                <p:cNvSpPr/>
                <p:nvPr>
                  <p:custDataLst>
                    <p:tags r:id="rId27"/>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引导激励党员干部敢于担当、积极作为</a:t>
                  </a:r>
                  <a:endParaRPr lang="zh-CN" altLang="en-US" sz="140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74" name="矩形: 圆角 24"/>
                <p:cNvSpPr/>
                <p:nvPr>
                  <p:custDataLst>
                    <p:tags r:id="rId28"/>
                  </p:custDataLst>
                </p:nvPr>
              </p:nvSpPr>
              <p:spPr>
                <a:xfrm>
                  <a:off x="4763653" y="3526311"/>
                  <a:ext cx="6611913"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75" name="箭头: V 形 25"/>
                <p:cNvSpPr/>
                <p:nvPr>
                  <p:custDataLst>
                    <p:tags r:id="rId29"/>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79" name="箭头: V 形 26"/>
                <p:cNvSpPr/>
                <p:nvPr>
                  <p:custDataLst>
                    <p:tags r:id="rId30"/>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grpSp>
        </p:grpSp>
        <p:grpSp>
          <p:nvGrpSpPr>
            <p:cNvPr id="85" name="组合 84"/>
            <p:cNvGrpSpPr/>
            <p:nvPr>
              <p:custDataLst>
                <p:tags r:id="rId31"/>
              </p:custDataLst>
            </p:nvPr>
          </p:nvGrpSpPr>
          <p:grpSpPr>
            <a:xfrm>
              <a:off x="1506" y="6288"/>
              <a:ext cx="11029" cy="1396"/>
              <a:chOff x="816434" y="4413973"/>
              <a:chExt cx="10559132" cy="1641865"/>
            </a:xfrm>
          </p:grpSpPr>
          <p:grpSp>
            <p:nvGrpSpPr>
              <p:cNvPr id="86" name="组合 85"/>
              <p:cNvGrpSpPr/>
              <p:nvPr/>
            </p:nvGrpSpPr>
            <p:grpSpPr>
              <a:xfrm>
                <a:off x="816434" y="4413973"/>
                <a:ext cx="10559132" cy="1641865"/>
                <a:chOff x="816434" y="3526311"/>
                <a:chExt cx="10559132" cy="1641865"/>
              </a:xfrm>
            </p:grpSpPr>
            <p:sp>
              <p:nvSpPr>
                <p:cNvPr id="87" name="椭圆 86"/>
                <p:cNvSpPr/>
                <p:nvPr>
                  <p:custDataLst>
                    <p:tags r:id="rId32"/>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4</a:t>
                  </a:r>
                  <a:endParaRPr lang="en-US" altLang="zh-CN" sz="1600" dirty="0">
                    <a:latin typeface="思源黑体 CN Medium" panose="020B0600000000000000" pitchFamily="34" charset="-122"/>
                    <a:ea typeface="思源黑体 CN Medium" panose="020B0600000000000000" pitchFamily="34" charset="-122"/>
                  </a:endParaRPr>
                </a:p>
              </p:txBody>
            </p:sp>
            <p:sp>
              <p:nvSpPr>
                <p:cNvPr id="88" name="等腰三角形 87"/>
                <p:cNvSpPr/>
                <p:nvPr>
                  <p:custDataLst>
                    <p:tags r:id="rId33"/>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89" name="矩形: 圆角 31"/>
                <p:cNvSpPr/>
                <p:nvPr>
                  <p:custDataLst>
                    <p:tags r:id="rId34"/>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0" name="矩形: 圆角 32"/>
                <p:cNvSpPr/>
                <p:nvPr>
                  <p:custDataLst>
                    <p:tags r:id="rId35"/>
                  </p:custDataLst>
                </p:nvPr>
              </p:nvSpPr>
              <p:spPr>
                <a:xfrm>
                  <a:off x="4763653" y="3526311"/>
                  <a:ext cx="6611913"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1" name="箭头: V 形 33"/>
                <p:cNvSpPr/>
                <p:nvPr>
                  <p:custDataLst>
                    <p:tags r:id="rId36"/>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92" name="箭头: V 形 34"/>
                <p:cNvSpPr/>
                <p:nvPr>
                  <p:custDataLst>
                    <p:tags r:id="rId37"/>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93" name="文本框 92"/>
                <p:cNvSpPr txBox="1"/>
                <p:nvPr>
                  <p:custDataLst>
                    <p:tags r:id="rId38"/>
                  </p:custDataLst>
                </p:nvPr>
              </p:nvSpPr>
              <p:spPr>
                <a:xfrm>
                  <a:off x="2010720" y="3612974"/>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坚持党性党风党纪一起抓</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94" name="文本框 93"/>
                <p:cNvSpPr txBox="1"/>
                <p:nvPr>
                  <p:custDataLst>
                    <p:tags r:id="rId39"/>
                  </p:custDataLst>
                </p:nvPr>
              </p:nvSpPr>
              <p:spPr>
                <a:xfrm>
                  <a:off x="2012516" y="4466460"/>
                  <a:ext cx="1917990" cy="70171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促进执纪执法贯通衔接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95" name="组合 94"/>
              <p:cNvGrpSpPr/>
              <p:nvPr/>
            </p:nvGrpSpPr>
            <p:grpSpPr>
              <a:xfrm>
                <a:off x="816434" y="5330663"/>
                <a:ext cx="10559132" cy="706089"/>
                <a:chOff x="816434" y="3526311"/>
                <a:chExt cx="10559132" cy="706089"/>
              </a:xfrm>
            </p:grpSpPr>
            <p:sp>
              <p:nvSpPr>
                <p:cNvPr id="96" name="椭圆 95"/>
                <p:cNvSpPr/>
                <p:nvPr>
                  <p:custDataLst>
                    <p:tags r:id="rId40"/>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5</a:t>
                  </a:r>
                  <a:endParaRPr lang="en-US" altLang="zh-CN" sz="1600" dirty="0">
                    <a:latin typeface="思源黑体 CN Medium" panose="020B0600000000000000" pitchFamily="34" charset="-122"/>
                    <a:ea typeface="思源黑体 CN Medium" panose="020B0600000000000000" pitchFamily="34" charset="-122"/>
                  </a:endParaRPr>
                </a:p>
              </p:txBody>
            </p:sp>
            <p:sp>
              <p:nvSpPr>
                <p:cNvPr id="97" name="等腰三角形 96"/>
                <p:cNvSpPr/>
                <p:nvPr>
                  <p:custDataLst>
                    <p:tags r:id="rId41"/>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8" name="矩形: 圆角 23"/>
                <p:cNvSpPr/>
                <p:nvPr>
                  <p:custDataLst>
                    <p:tags r:id="rId42"/>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9" name="矩形: 圆角 24"/>
                <p:cNvSpPr/>
                <p:nvPr>
                  <p:custDataLst>
                    <p:tags r:id="rId43"/>
                  </p:custDataLst>
                </p:nvPr>
              </p:nvSpPr>
              <p:spPr>
                <a:xfrm>
                  <a:off x="4763653" y="3526311"/>
                  <a:ext cx="6611913"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100" name="箭头: V 形 25"/>
                <p:cNvSpPr/>
                <p:nvPr>
                  <p:custDataLst>
                    <p:tags r:id="rId44"/>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101" name="箭头: V 形 26"/>
                <p:cNvSpPr/>
                <p:nvPr>
                  <p:custDataLst>
                    <p:tags r:id="rId45"/>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gr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832100" y="559435"/>
            <a:ext cx="664083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《条例》修订的特点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84" name="组合 83"/>
          <p:cNvGrpSpPr/>
          <p:nvPr>
            <p:custDataLst>
              <p:tags r:id="rId2"/>
            </p:custDataLst>
          </p:nvPr>
        </p:nvGrpSpPr>
        <p:grpSpPr>
          <a:xfrm>
            <a:off x="473075" y="1583951"/>
            <a:ext cx="3428957" cy="3794937"/>
            <a:chOff x="1506" y="3838"/>
            <a:chExt cx="4004" cy="3846"/>
          </a:xfrm>
        </p:grpSpPr>
        <p:grpSp>
          <p:nvGrpSpPr>
            <p:cNvPr id="19" name="组合 18"/>
            <p:cNvGrpSpPr/>
            <p:nvPr>
              <p:custDataLst>
                <p:tags r:id="rId3"/>
              </p:custDataLst>
            </p:nvPr>
          </p:nvGrpSpPr>
          <p:grpSpPr>
            <a:xfrm>
              <a:off x="1506" y="3838"/>
              <a:ext cx="4004" cy="2281"/>
              <a:chOff x="816434" y="3507085"/>
              <a:chExt cx="3833093" cy="2529667"/>
            </a:xfrm>
          </p:grpSpPr>
          <p:grpSp>
            <p:nvGrpSpPr>
              <p:cNvPr id="28" name="组合 27"/>
              <p:cNvGrpSpPr/>
              <p:nvPr/>
            </p:nvGrpSpPr>
            <p:grpSpPr>
              <a:xfrm>
                <a:off x="816434" y="3531524"/>
                <a:ext cx="3833093" cy="671848"/>
                <a:chOff x="816434" y="3560552"/>
                <a:chExt cx="3833093" cy="671848"/>
              </a:xfrm>
            </p:grpSpPr>
            <p:sp>
              <p:nvSpPr>
                <p:cNvPr id="29" name="椭圆 28"/>
                <p:cNvSpPr/>
                <p:nvPr>
                  <p:custDataLst>
                    <p:tags r:id="rId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1</a:t>
                  </a:r>
                  <a:endParaRPr lang="en-US" altLang="zh-CN" sz="1600" dirty="0">
                    <a:latin typeface="思源黑体 CN Medium" panose="020B0600000000000000" pitchFamily="34" charset="-122"/>
                    <a:ea typeface="思源黑体 CN Medium" panose="020B0600000000000000" pitchFamily="34" charset="-122"/>
                  </a:endParaRPr>
                </a:p>
              </p:txBody>
            </p:sp>
            <p:sp>
              <p:nvSpPr>
                <p:cNvPr id="37" name="等腰三角形 36"/>
                <p:cNvSpPr/>
                <p:nvPr>
                  <p:custDataLst>
                    <p:tags r:id="rId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50" name="箭头: V 形 47"/>
                <p:cNvSpPr/>
                <p:nvPr>
                  <p:custDataLst>
                    <p:tags r:id="rId6"/>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52" name="箭头: V 形 48"/>
                <p:cNvSpPr/>
                <p:nvPr>
                  <p:custDataLst>
                    <p:tags r:id="rId7"/>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grpSp>
          <p:grpSp>
            <p:nvGrpSpPr>
              <p:cNvPr id="58" name="组合 57"/>
              <p:cNvGrpSpPr/>
              <p:nvPr/>
            </p:nvGrpSpPr>
            <p:grpSpPr>
              <a:xfrm>
                <a:off x="816434" y="3507085"/>
                <a:ext cx="3270967" cy="2426819"/>
                <a:chOff x="816434" y="2619423"/>
                <a:chExt cx="3270967" cy="2426819"/>
              </a:xfrm>
            </p:grpSpPr>
            <p:sp>
              <p:nvSpPr>
                <p:cNvPr id="59" name="椭圆 58"/>
                <p:cNvSpPr/>
                <p:nvPr>
                  <p:custDataLst>
                    <p:tags r:id="rId8"/>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2</a:t>
                  </a:r>
                  <a:endParaRPr lang="en-US" altLang="zh-CN" sz="1600" dirty="0">
                    <a:latin typeface="思源黑体 CN Medium" panose="020B0600000000000000" pitchFamily="34" charset="-122"/>
                    <a:ea typeface="思源黑体 CN Medium" panose="020B0600000000000000" pitchFamily="34" charset="-122"/>
                  </a:endParaRPr>
                </a:p>
              </p:txBody>
            </p:sp>
            <p:sp>
              <p:nvSpPr>
                <p:cNvPr id="60" name="等腰三角形 59"/>
                <p:cNvSpPr/>
                <p:nvPr>
                  <p:custDataLst>
                    <p:tags r:id="rId9"/>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1" name="矩形: 圆角 31"/>
                <p:cNvSpPr/>
                <p:nvPr>
                  <p:custDataLst>
                    <p:tags r:id="rId10"/>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5" name="文本框 64"/>
                <p:cNvSpPr txBox="1"/>
                <p:nvPr>
                  <p:custDataLst>
                    <p:tags r:id="rId11"/>
                  </p:custDataLst>
                </p:nvPr>
              </p:nvSpPr>
              <p:spPr>
                <a:xfrm>
                  <a:off x="1983746" y="3546893"/>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加强全方位管理和经常性监督</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66" name="文本框 65"/>
                <p:cNvSpPr txBox="1"/>
                <p:nvPr>
                  <p:custDataLst>
                    <p:tags r:id="rId12"/>
                  </p:custDataLst>
                </p:nvPr>
              </p:nvSpPr>
              <p:spPr>
                <a:xfrm>
                  <a:off x="1995424" y="2630565"/>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endParaRPr lang="zh-CN" altLang="en-US" sz="1600" dirty="0">
                    <a:solidFill>
                      <a:schemeClr val="accent1"/>
                    </a:solidFill>
                    <a:latin typeface="思源黑体 CN Medium" panose="020B0600000000000000" pitchFamily="34" charset="-122"/>
                    <a:ea typeface="思源黑体 CN Medium" panose="020B0600000000000000" pitchFamily="34" charset="-122"/>
                  </a:endParaRPr>
                </a:p>
              </p:txBody>
            </p:sp>
            <p:sp>
              <p:nvSpPr>
                <p:cNvPr id="68" name="矩形: 圆角 31"/>
                <p:cNvSpPr/>
                <p:nvPr>
                  <p:custDataLst>
                    <p:tags r:id="rId13"/>
                  </p:custDataLst>
                </p:nvPr>
              </p:nvSpPr>
              <p:spPr>
                <a:xfrm>
                  <a:off x="1820474" y="2619423"/>
                  <a:ext cx="2266927" cy="706089"/>
                </a:xfrm>
                <a:prstGeom prst="roundRect">
                  <a:avLst>
                    <a:gd name="adj" fmla="val 50000"/>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9" name="文本框 68"/>
                <p:cNvSpPr txBox="1"/>
                <p:nvPr>
                  <p:custDataLst>
                    <p:tags r:id="rId14"/>
                  </p:custDataLst>
                </p:nvPr>
              </p:nvSpPr>
              <p:spPr>
                <a:xfrm>
                  <a:off x="1821701" y="4478466"/>
                  <a:ext cx="2263287" cy="56777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67" name="文本框 66"/>
                <p:cNvSpPr txBox="1"/>
                <p:nvPr>
                  <p:custDataLst>
                    <p:tags r:id="rId15"/>
                  </p:custDataLst>
                </p:nvPr>
              </p:nvSpPr>
              <p:spPr>
                <a:xfrm>
                  <a:off x="1994990" y="2657568"/>
                  <a:ext cx="1917666" cy="744098"/>
                </a:xfrm>
                <a:prstGeom prst="rect">
                  <a:avLst/>
                </a:prstGeom>
                <a:noFill/>
              </p:spPr>
              <p:txBody>
                <a:bodyPr wrap="square" rtlCol="0">
                  <a:noAutofit/>
                </a:bodyPr>
                <a:lstStyle>
                  <a:defPPr>
                    <a:defRPr lang="zh-CN"/>
                  </a:defPPr>
                  <a:lvl1pPr algn="dist">
                    <a:defRPr sz="2400">
                      <a:solidFill>
                        <a:srgbClr val="C3121B"/>
                      </a:solidFill>
                    </a:defRPr>
                  </a:lvl1pPr>
                </a:lstStyle>
                <a:p>
                  <a:pPr algn="ctr"/>
                  <a:r>
                    <a:rPr lang="zh-CN" altLang="en-US" sz="1400" b="1" dirty="0">
                      <a:solidFill>
                        <a:schemeClr val="bg1"/>
                      </a:solidFill>
                      <a:latin typeface="微软雅黑" panose="020B0503020204020204" charset="-122"/>
                      <a:ea typeface="微软雅黑" panose="020B0503020204020204" charset="-122"/>
                      <a:sym typeface="+mn-ea"/>
                    </a:rPr>
                    <a:t>进一步严明政治纪律和政治规矩</a:t>
                  </a:r>
                  <a:endParaRPr lang="zh-CN" altLang="en-US" sz="1400" b="1" dirty="0">
                    <a:solidFill>
                      <a:schemeClr val="bg1"/>
                    </a:solidFill>
                    <a:latin typeface="微软雅黑" panose="020B0503020204020204" charset="-122"/>
                    <a:ea typeface="微软雅黑" panose="020B0503020204020204" charset="-122"/>
                    <a:sym typeface="+mn-ea"/>
                  </a:endParaRPr>
                </a:p>
              </p:txBody>
            </p:sp>
          </p:grpSp>
          <p:grpSp>
            <p:nvGrpSpPr>
              <p:cNvPr id="70" name="组合 69"/>
              <p:cNvGrpSpPr/>
              <p:nvPr/>
            </p:nvGrpSpPr>
            <p:grpSpPr>
              <a:xfrm>
                <a:off x="816434" y="5330663"/>
                <a:ext cx="3269790" cy="706089"/>
                <a:chOff x="816434" y="3526311"/>
                <a:chExt cx="3269790" cy="706089"/>
              </a:xfrm>
            </p:grpSpPr>
            <p:sp>
              <p:nvSpPr>
                <p:cNvPr id="71" name="椭圆 70"/>
                <p:cNvSpPr/>
                <p:nvPr>
                  <p:custDataLst>
                    <p:tags r:id="rId16"/>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3</a:t>
                  </a:r>
                  <a:endParaRPr lang="en-US" altLang="zh-CN" sz="1600" dirty="0">
                    <a:latin typeface="思源黑体 CN Medium" panose="020B0600000000000000" pitchFamily="34" charset="-122"/>
                    <a:ea typeface="思源黑体 CN Medium" panose="020B0600000000000000" pitchFamily="34" charset="-122"/>
                  </a:endParaRPr>
                </a:p>
              </p:txBody>
            </p:sp>
            <p:sp>
              <p:nvSpPr>
                <p:cNvPr id="72" name="等腰三角形 71"/>
                <p:cNvSpPr/>
                <p:nvPr>
                  <p:custDataLst>
                    <p:tags r:id="rId17"/>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73" name="矩形: 圆角 23"/>
                <p:cNvSpPr/>
                <p:nvPr>
                  <p:custDataLst>
                    <p:tags r:id="rId18"/>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引导激励党员干部敢于担当、积极作为</a:t>
                  </a:r>
                  <a:endParaRPr lang="zh-CN" altLang="en-US" sz="1400" dirty="0">
                    <a:solidFill>
                      <a:schemeClr val="tx1">
                        <a:lumMod val="85000"/>
                        <a:lumOff val="15000"/>
                      </a:schemeClr>
                    </a:solidFill>
                    <a:latin typeface="微软雅黑" panose="020B0503020204020204" charset="-122"/>
                    <a:ea typeface="微软雅黑" panose="020B0503020204020204" charset="-122"/>
                    <a:sym typeface="+mn-ea"/>
                  </a:endParaRPr>
                </a:p>
              </p:txBody>
            </p:sp>
          </p:grpSp>
        </p:grpSp>
        <p:grpSp>
          <p:nvGrpSpPr>
            <p:cNvPr id="85" name="组合 84"/>
            <p:cNvGrpSpPr/>
            <p:nvPr>
              <p:custDataLst>
                <p:tags r:id="rId19"/>
              </p:custDataLst>
            </p:nvPr>
          </p:nvGrpSpPr>
          <p:grpSpPr>
            <a:xfrm>
              <a:off x="1506" y="6288"/>
              <a:ext cx="3416" cy="1396"/>
              <a:chOff x="816434" y="4413973"/>
              <a:chExt cx="3269790" cy="1641865"/>
            </a:xfrm>
          </p:grpSpPr>
          <p:grpSp>
            <p:nvGrpSpPr>
              <p:cNvPr id="86" name="组合 85"/>
              <p:cNvGrpSpPr/>
              <p:nvPr/>
            </p:nvGrpSpPr>
            <p:grpSpPr>
              <a:xfrm>
                <a:off x="816434" y="4413973"/>
                <a:ext cx="3269790" cy="1641865"/>
                <a:chOff x="816434" y="3526311"/>
                <a:chExt cx="3269790" cy="1641865"/>
              </a:xfrm>
            </p:grpSpPr>
            <p:sp>
              <p:nvSpPr>
                <p:cNvPr id="87" name="椭圆 86"/>
                <p:cNvSpPr/>
                <p:nvPr>
                  <p:custDataLst>
                    <p:tags r:id="rId20"/>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4</a:t>
                  </a:r>
                  <a:endParaRPr lang="en-US" altLang="zh-CN" sz="1600" dirty="0">
                    <a:latin typeface="思源黑体 CN Medium" panose="020B0600000000000000" pitchFamily="34" charset="-122"/>
                    <a:ea typeface="思源黑体 CN Medium" panose="020B0600000000000000" pitchFamily="34" charset="-122"/>
                  </a:endParaRPr>
                </a:p>
              </p:txBody>
            </p:sp>
            <p:sp>
              <p:nvSpPr>
                <p:cNvPr id="5" name="等腰三角形 4"/>
                <p:cNvSpPr/>
                <p:nvPr>
                  <p:custDataLst>
                    <p:tags r:id="rId21"/>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89" name="矩形: 圆角 31"/>
                <p:cNvSpPr/>
                <p:nvPr>
                  <p:custDataLst>
                    <p:tags r:id="rId22"/>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3" name="文本框 92"/>
                <p:cNvSpPr txBox="1"/>
                <p:nvPr>
                  <p:custDataLst>
                    <p:tags r:id="rId23"/>
                  </p:custDataLst>
                </p:nvPr>
              </p:nvSpPr>
              <p:spPr>
                <a:xfrm>
                  <a:off x="2010720" y="3612974"/>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坚持党性党风党纪一起抓</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94" name="文本框 93"/>
                <p:cNvSpPr txBox="1"/>
                <p:nvPr>
                  <p:custDataLst>
                    <p:tags r:id="rId24"/>
                  </p:custDataLst>
                </p:nvPr>
              </p:nvSpPr>
              <p:spPr>
                <a:xfrm>
                  <a:off x="2012516" y="4466460"/>
                  <a:ext cx="1917990" cy="70171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促进执纪执法贯通衔接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95" name="组合 94"/>
              <p:cNvGrpSpPr/>
              <p:nvPr/>
            </p:nvGrpSpPr>
            <p:grpSpPr>
              <a:xfrm>
                <a:off x="816434" y="5330663"/>
                <a:ext cx="3269790" cy="706089"/>
                <a:chOff x="816434" y="3526311"/>
                <a:chExt cx="3269790" cy="706089"/>
              </a:xfrm>
            </p:grpSpPr>
            <p:sp>
              <p:nvSpPr>
                <p:cNvPr id="96" name="椭圆 95"/>
                <p:cNvSpPr/>
                <p:nvPr>
                  <p:custDataLst>
                    <p:tags r:id="rId25"/>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5</a:t>
                  </a:r>
                  <a:endParaRPr lang="en-US" altLang="zh-CN" sz="1600" dirty="0">
                    <a:latin typeface="思源黑体 CN Medium" panose="020B0600000000000000" pitchFamily="34" charset="-122"/>
                    <a:ea typeface="思源黑体 CN Medium" panose="020B0600000000000000" pitchFamily="34" charset="-122"/>
                  </a:endParaRPr>
                </a:p>
              </p:txBody>
            </p:sp>
            <p:sp>
              <p:nvSpPr>
                <p:cNvPr id="97" name="等腰三角形 96"/>
                <p:cNvSpPr/>
                <p:nvPr>
                  <p:custDataLst>
                    <p:tags r:id="rId26"/>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8" name="矩形: 圆角 23"/>
                <p:cNvSpPr/>
                <p:nvPr>
                  <p:custDataLst>
                    <p:tags r:id="rId27"/>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grpSp>
      <p:sp>
        <p:nvSpPr>
          <p:cNvPr id="47" name="矩形: 圆角 46"/>
          <p:cNvSpPr/>
          <p:nvPr/>
        </p:nvSpPr>
        <p:spPr>
          <a:xfrm>
            <a:off x="4085590" y="1617980"/>
            <a:ext cx="7322820" cy="3800475"/>
          </a:xfrm>
          <a:prstGeom prst="roundRect">
            <a:avLst>
              <a:gd name="adj" fmla="val 490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2" name="文本框 1"/>
          <p:cNvSpPr txBox="1"/>
          <p:nvPr/>
        </p:nvSpPr>
        <p:spPr>
          <a:xfrm>
            <a:off x="4201795" y="1617980"/>
            <a:ext cx="7047230" cy="3799840"/>
          </a:xfrm>
          <a:prstGeom prst="rect">
            <a:avLst/>
          </a:prstGeom>
          <a:noFill/>
        </p:spPr>
        <p:txBody>
          <a:bodyPr wrap="square" rtlCol="0">
            <a:spAutoFit/>
          </a:bodyPr>
          <a:p>
            <a:pPr indent="0" fontAlgn="auto">
              <a:lnSpc>
                <a:spcPct val="150000"/>
              </a:lnSpc>
              <a:spcBef>
                <a:spcPts val="1200"/>
              </a:spcBef>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新修订的《条例》在总则部分增写了</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“坚持自我革命”，“为以中国式现代化全面推进强国建设、民族复兴伟业提供坚强纪律保障”</a:t>
            </a:r>
            <a:r>
              <a:rPr lang="zh-CN" altLang="en-US" sz="1400">
                <a:latin typeface="微软雅黑" panose="020B0503020204020204" charset="-122"/>
                <a:ea typeface="微软雅黑" panose="020B0503020204020204" charset="-122"/>
                <a:cs typeface="微软雅黑" panose="020B0503020204020204" charset="-122"/>
              </a:rPr>
              <a:t>等内容，并在分则具体条文中贯通体现，牢牢把握了党的纪律建设的政治属性和时代特征，贯彻落实了习近平总书记关于全面加强党的纪律建设重要论述的要求。</a:t>
            </a:r>
            <a:endParaRPr lang="zh-CN" altLang="en-US" sz="14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新修订的《条例》第六章“对违反政治纪律行为的处分”中，增加了“</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不顾党和国家大局，搞部门或者地方保护主义的，依照前款规定处理”</a:t>
            </a:r>
            <a:r>
              <a:rPr lang="zh-CN" altLang="en-US" sz="1400">
                <a:latin typeface="微软雅黑" panose="020B0503020204020204" charset="-122"/>
                <a:ea typeface="微软雅黑" panose="020B0503020204020204" charset="-122"/>
                <a:cs typeface="微软雅黑" panose="020B0503020204020204" charset="-122"/>
              </a:rPr>
              <a:t>这一内容；将“</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贯彻党中央决策部署只表态不落实”</a:t>
            </a:r>
            <a:r>
              <a:rPr lang="zh-CN" altLang="en-US" sz="1400">
                <a:latin typeface="微软雅黑" panose="020B0503020204020204" charset="-122"/>
                <a:ea typeface="微软雅黑" panose="020B0503020204020204" charset="-122"/>
                <a:cs typeface="微软雅黑" panose="020B0503020204020204" charset="-122"/>
              </a:rPr>
              <a:t>行为的处分，由违反工作纪律部分</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调整到违反政治纪律</a:t>
            </a:r>
            <a:r>
              <a:rPr lang="zh-CN" altLang="en-US" sz="1400">
                <a:latin typeface="微软雅黑" panose="020B0503020204020204" charset="-122"/>
                <a:ea typeface="微软雅黑" panose="020B0503020204020204" charset="-122"/>
                <a:cs typeface="微软雅黑" panose="020B0503020204020204" charset="-122"/>
              </a:rPr>
              <a:t>部分；将</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“搞劳民伤财的‘形象工程’、‘政绩工程</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行为的处分，由违反群众纪律部分调整到违反政治纪律部分；</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增写“政治攀附”，“结交政治骗子”</a:t>
            </a:r>
            <a:r>
              <a:rPr lang="zh-CN" altLang="en-US" sz="1400">
                <a:latin typeface="微软雅黑" panose="020B0503020204020204" charset="-122"/>
                <a:ea typeface="微软雅黑" panose="020B0503020204020204" charset="-122"/>
                <a:cs typeface="微软雅黑" panose="020B0503020204020204" charset="-122"/>
              </a:rPr>
              <a:t>等行为的处分规定；</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增写“私自阅看、浏览、收听”有严重政治问题资料行为</a:t>
            </a:r>
            <a:r>
              <a:rPr lang="zh-CN" altLang="en-US" sz="1400">
                <a:latin typeface="微软雅黑" panose="020B0503020204020204" charset="-122"/>
                <a:ea typeface="微软雅黑" panose="020B0503020204020204" charset="-122"/>
                <a:cs typeface="微软雅黑" panose="020B0503020204020204" charset="-122"/>
              </a:rPr>
              <a:t>的处分规定；进一步完善了对</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党员“信仰宗教”，“个人搞迷信活动”</a:t>
            </a:r>
            <a:r>
              <a:rPr lang="zh-CN" altLang="en-US" sz="1400">
                <a:latin typeface="微软雅黑" panose="020B0503020204020204" charset="-122"/>
                <a:ea typeface="微软雅黑" panose="020B0503020204020204" charset="-122"/>
                <a:cs typeface="微软雅黑" panose="020B0503020204020204" charset="-122"/>
              </a:rPr>
              <a:t>行为的处分规定。</a:t>
            </a:r>
            <a:endParaRPr lang="zh-CN" altLang="en-US" sz="14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p:nvSpPr>
        <p:spPr>
          <a:xfrm>
            <a:off x="190500" y="276225"/>
            <a:ext cx="11830050" cy="6343650"/>
          </a:xfrm>
          <a:prstGeom prst="roundRect">
            <a:avLst>
              <a:gd name="adj" fmla="val 3153"/>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2" name="组合 11"/>
          <p:cNvGrpSpPr/>
          <p:nvPr/>
        </p:nvGrpSpPr>
        <p:grpSpPr>
          <a:xfrm>
            <a:off x="2832100" y="559435"/>
            <a:ext cx="6640830" cy="491490"/>
            <a:chOff x="2984183" y="559450"/>
            <a:chExt cx="6230145" cy="491490"/>
          </a:xfrm>
        </p:grpSpPr>
        <p:sp>
          <p:nvSpPr>
            <p:cNvPr id="38" name="文本框 37"/>
            <p:cNvSpPr txBox="1"/>
            <p:nvPr/>
          </p:nvSpPr>
          <p:spPr>
            <a:xfrm>
              <a:off x="4408483" y="559450"/>
              <a:ext cx="3378844" cy="491490"/>
            </a:xfrm>
            <a:prstGeom prst="rect">
              <a:avLst/>
            </a:prstGeom>
            <a:noFill/>
          </p:spPr>
          <p:txBody>
            <a:bodyPr wrap="square" rtlCol="0">
              <a:spAutoFit/>
            </a:bodyPr>
            <a:p>
              <a:pPr algn="ctr"/>
              <a:r>
                <a:rPr lang="zh-CN" altLang="en-US" sz="2600" b="1" dirty="0">
                  <a:solidFill>
                    <a:schemeClr val="accent1"/>
                  </a:solidFill>
                  <a:latin typeface="思源黑体 CN Medium" panose="020B0600000000000000" pitchFamily="34" charset="-122"/>
                  <a:ea typeface="思源黑体 CN Medium" panose="020B0600000000000000" pitchFamily="34" charset="-122"/>
                </a:rPr>
                <a:t>《条例》修订的特点</a:t>
              </a:r>
              <a:endParaRPr lang="zh-CN" altLang="en-US" sz="2600" b="1" dirty="0">
                <a:solidFill>
                  <a:schemeClr val="accent1"/>
                </a:solidFill>
                <a:latin typeface="思源黑体 CN Medium" panose="020B0600000000000000" pitchFamily="34" charset="-122"/>
                <a:ea typeface="思源黑体 CN Medium" panose="020B0600000000000000" pitchFamily="34" charset="-122"/>
              </a:endParaRPr>
            </a:p>
          </p:txBody>
        </p:sp>
        <p:grpSp>
          <p:nvGrpSpPr>
            <p:cNvPr id="11" name="组合 10"/>
            <p:cNvGrpSpPr/>
            <p:nvPr/>
          </p:nvGrpSpPr>
          <p:grpSpPr>
            <a:xfrm>
              <a:off x="2984183" y="636981"/>
              <a:ext cx="6230145" cy="295763"/>
              <a:chOff x="3014663" y="644601"/>
              <a:chExt cx="6230145" cy="295763"/>
            </a:xfrm>
          </p:grpSpPr>
          <p:grpSp>
            <p:nvGrpSpPr>
              <p:cNvPr id="6" name="组合 5"/>
              <p:cNvGrpSpPr/>
              <p:nvPr/>
            </p:nvGrpSpPr>
            <p:grpSpPr>
              <a:xfrm>
                <a:off x="3014663" y="644601"/>
                <a:ext cx="1681163" cy="295763"/>
                <a:chOff x="-131458" y="-2239660"/>
                <a:chExt cx="1893224" cy="333070"/>
              </a:xfrm>
            </p:grpSpPr>
            <p:sp>
              <p:nvSpPr>
                <p:cNvPr id="39" name="星形: 五角 38"/>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0" name="直接连接符 39"/>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flipH="1">
                <a:off x="7563645" y="644601"/>
                <a:ext cx="1681163" cy="295763"/>
                <a:chOff x="-131458" y="-2239660"/>
                <a:chExt cx="1893224" cy="333070"/>
              </a:xfrm>
            </p:grpSpPr>
            <p:sp>
              <p:nvSpPr>
                <p:cNvPr id="42" name="星形: 五角 41"/>
                <p:cNvSpPr/>
                <p:nvPr/>
              </p:nvSpPr>
              <p:spPr>
                <a:xfrm>
                  <a:off x="1428696" y="-2239660"/>
                  <a:ext cx="333070" cy="33307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cxnSp>
              <p:nvCxnSpPr>
                <p:cNvPr id="43" name="直接连接符 42"/>
                <p:cNvCxnSpPr/>
                <p:nvPr/>
              </p:nvCxnSpPr>
              <p:spPr>
                <a:xfrm flipH="1">
                  <a:off x="-131458" y="-2066927"/>
                  <a:ext cx="1411870" cy="0"/>
                </a:xfrm>
                <a:prstGeom prst="line">
                  <a:avLst/>
                </a:prstGeom>
                <a:ln w="28575">
                  <a:gradFill flip="none" rotWithShape="1">
                    <a:gsLst>
                      <a:gs pos="0">
                        <a:schemeClr val="bg1">
                          <a:alpha val="0"/>
                        </a:schemeClr>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84" name="组合 83"/>
          <p:cNvGrpSpPr/>
          <p:nvPr>
            <p:custDataLst>
              <p:tags r:id="rId2"/>
            </p:custDataLst>
          </p:nvPr>
        </p:nvGrpSpPr>
        <p:grpSpPr>
          <a:xfrm>
            <a:off x="473075" y="1583951"/>
            <a:ext cx="3428957" cy="3794937"/>
            <a:chOff x="1506" y="3838"/>
            <a:chExt cx="4004" cy="3846"/>
          </a:xfrm>
        </p:grpSpPr>
        <p:grpSp>
          <p:nvGrpSpPr>
            <p:cNvPr id="19" name="组合 18"/>
            <p:cNvGrpSpPr/>
            <p:nvPr>
              <p:custDataLst>
                <p:tags r:id="rId3"/>
              </p:custDataLst>
            </p:nvPr>
          </p:nvGrpSpPr>
          <p:grpSpPr>
            <a:xfrm>
              <a:off x="1506" y="3838"/>
              <a:ext cx="4004" cy="2281"/>
              <a:chOff x="816434" y="3507085"/>
              <a:chExt cx="3833093" cy="2529667"/>
            </a:xfrm>
          </p:grpSpPr>
          <p:grpSp>
            <p:nvGrpSpPr>
              <p:cNvPr id="28" name="组合 27"/>
              <p:cNvGrpSpPr/>
              <p:nvPr/>
            </p:nvGrpSpPr>
            <p:grpSpPr>
              <a:xfrm>
                <a:off x="816434" y="3531524"/>
                <a:ext cx="899864" cy="671848"/>
                <a:chOff x="816434" y="3560552"/>
                <a:chExt cx="899864" cy="671848"/>
              </a:xfrm>
            </p:grpSpPr>
            <p:sp>
              <p:nvSpPr>
                <p:cNvPr id="29" name="椭圆 28"/>
                <p:cNvSpPr/>
                <p:nvPr>
                  <p:custDataLst>
                    <p:tags r:id="rId4"/>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1</a:t>
                  </a:r>
                  <a:endParaRPr lang="en-US" altLang="zh-CN" sz="1600" dirty="0">
                    <a:latin typeface="思源黑体 CN Medium" panose="020B0600000000000000" pitchFamily="34" charset="-122"/>
                    <a:ea typeface="思源黑体 CN Medium" panose="020B0600000000000000" pitchFamily="34" charset="-122"/>
                  </a:endParaRPr>
                </a:p>
              </p:txBody>
            </p:sp>
            <p:sp>
              <p:nvSpPr>
                <p:cNvPr id="37" name="等腰三角形 36"/>
                <p:cNvSpPr/>
                <p:nvPr>
                  <p:custDataLst>
                    <p:tags r:id="rId5"/>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nvGrpSpPr>
              <p:cNvPr id="58" name="组合 57"/>
              <p:cNvGrpSpPr/>
              <p:nvPr/>
            </p:nvGrpSpPr>
            <p:grpSpPr>
              <a:xfrm>
                <a:off x="816434" y="3507085"/>
                <a:ext cx="3833093" cy="2426819"/>
                <a:chOff x="816434" y="2619423"/>
                <a:chExt cx="3833093" cy="2426819"/>
              </a:xfrm>
            </p:grpSpPr>
            <p:sp>
              <p:nvSpPr>
                <p:cNvPr id="59" name="椭圆 58"/>
                <p:cNvSpPr/>
                <p:nvPr>
                  <p:custDataLst>
                    <p:tags r:id="rId6"/>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2</a:t>
                  </a:r>
                  <a:endParaRPr lang="en-US" altLang="zh-CN" sz="1600" dirty="0">
                    <a:latin typeface="思源黑体 CN Medium" panose="020B0600000000000000" pitchFamily="34" charset="-122"/>
                    <a:ea typeface="思源黑体 CN Medium" panose="020B0600000000000000" pitchFamily="34" charset="-122"/>
                  </a:endParaRPr>
                </a:p>
              </p:txBody>
            </p:sp>
            <p:sp>
              <p:nvSpPr>
                <p:cNvPr id="60" name="等腰三角形 59"/>
                <p:cNvSpPr/>
                <p:nvPr>
                  <p:custDataLst>
                    <p:tags r:id="rId7"/>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1" name="矩形: 圆角 31"/>
                <p:cNvSpPr/>
                <p:nvPr>
                  <p:custDataLst>
                    <p:tags r:id="rId8"/>
                  </p:custDataLst>
                </p:nvPr>
              </p:nvSpPr>
              <p:spPr>
                <a:xfrm>
                  <a:off x="1819297" y="3526311"/>
                  <a:ext cx="2266927" cy="706089"/>
                </a:xfrm>
                <a:prstGeom prst="roundRect">
                  <a:avLst>
                    <a:gd name="adj" fmla="val 50000"/>
                  </a:avLst>
                </a:prstGeom>
                <a:solidFill>
                  <a:srgbClr val="C00000"/>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3" name="箭头: V 形 33"/>
                <p:cNvSpPr/>
                <p:nvPr>
                  <p:custDataLst>
                    <p:tags r:id="rId9"/>
                  </p:custDataLst>
                </p:nvPr>
              </p:nvSpPr>
              <p:spPr>
                <a:xfrm>
                  <a:off x="4224078"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64" name="箭头: V 形 34"/>
                <p:cNvSpPr/>
                <p:nvPr>
                  <p:custDataLst>
                    <p:tags r:id="rId10"/>
                  </p:custDataLst>
                </p:nvPr>
              </p:nvSpPr>
              <p:spPr>
                <a:xfrm>
                  <a:off x="4420926" y="3736138"/>
                  <a:ext cx="228601" cy="3206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66" name="文本框 65"/>
                <p:cNvSpPr txBox="1"/>
                <p:nvPr>
                  <p:custDataLst>
                    <p:tags r:id="rId11"/>
                  </p:custDataLst>
                </p:nvPr>
              </p:nvSpPr>
              <p:spPr>
                <a:xfrm>
                  <a:off x="1995424" y="2630565"/>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endParaRPr lang="zh-CN" altLang="en-US" sz="1600" dirty="0">
                    <a:solidFill>
                      <a:schemeClr val="accent1"/>
                    </a:solidFill>
                    <a:latin typeface="思源黑体 CN Medium" panose="020B0600000000000000" pitchFamily="34" charset="-122"/>
                    <a:ea typeface="思源黑体 CN Medium" panose="020B0600000000000000" pitchFamily="34" charset="-122"/>
                  </a:endParaRPr>
                </a:p>
              </p:txBody>
            </p:sp>
            <p:sp>
              <p:nvSpPr>
                <p:cNvPr id="68" name="矩形: 圆角 31"/>
                <p:cNvSpPr/>
                <p:nvPr>
                  <p:custDataLst>
                    <p:tags r:id="rId12"/>
                  </p:custDataLst>
                </p:nvPr>
              </p:nvSpPr>
              <p:spPr>
                <a:xfrm>
                  <a:off x="1820474" y="2619423"/>
                  <a:ext cx="2266927" cy="706089"/>
                </a:xfrm>
                <a:prstGeom prst="roundRect">
                  <a:avLst>
                    <a:gd name="adj" fmla="val 50000"/>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0">
                  <a:srgbClr val="FFFFFF"/>
                </a:lnRef>
                <a:fillRef idx="1">
                  <a:schemeClr val="accent1"/>
                </a:fillRef>
                <a:effectRef idx="0">
                  <a:srgbClr val="FFFFFF"/>
                </a:effectRef>
                <a:fontRef idx="minor">
                  <a:schemeClr val="lt1"/>
                </a:fontRef>
              </p:style>
              <p:txBody>
                <a:bodyPr rtlCol="0" anchor="ctr"/>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69" name="文本框 68"/>
                <p:cNvSpPr txBox="1"/>
                <p:nvPr>
                  <p:custDataLst>
                    <p:tags r:id="rId13"/>
                  </p:custDataLst>
                </p:nvPr>
              </p:nvSpPr>
              <p:spPr>
                <a:xfrm>
                  <a:off x="1821701" y="4478466"/>
                  <a:ext cx="2263287" cy="56777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67" name="文本框 66"/>
                <p:cNvSpPr txBox="1"/>
                <p:nvPr>
                  <p:custDataLst>
                    <p:tags r:id="rId14"/>
                  </p:custDataLst>
                </p:nvPr>
              </p:nvSpPr>
              <p:spPr>
                <a:xfrm>
                  <a:off x="1994990" y="2657568"/>
                  <a:ext cx="1917666" cy="744098"/>
                </a:xfrm>
                <a:prstGeom prst="rect">
                  <a:avLst/>
                </a:prstGeom>
                <a:noFill/>
              </p:spPr>
              <p:txBody>
                <a:bodyPr wrap="square" rtlCol="0">
                  <a:noAutofit/>
                </a:bodyPr>
                <a:lstStyle>
                  <a:defPPr>
                    <a:defRPr lang="zh-CN"/>
                  </a:defPPr>
                  <a:lvl1pPr algn="dist">
                    <a:defRPr sz="2400">
                      <a:solidFill>
                        <a:srgbClr val="C3121B"/>
                      </a:solidFill>
                    </a:defRPr>
                  </a:lvl1pPr>
                </a:lstStyle>
                <a:p>
                  <a:pPr algn="ctr"/>
                  <a:r>
                    <a:rPr lang="zh-CN" altLang="en-US" sz="1400" dirty="0">
                      <a:solidFill>
                        <a:schemeClr val="tx1"/>
                      </a:solidFill>
                      <a:latin typeface="微软雅黑" panose="020B0503020204020204" charset="-122"/>
                      <a:ea typeface="微软雅黑" panose="020B0503020204020204" charset="-122"/>
                      <a:sym typeface="+mn-ea"/>
                    </a:rPr>
                    <a:t>进一步严明政治纪律和政治规矩</a:t>
                  </a:r>
                  <a:endParaRPr lang="zh-CN" altLang="en-US" sz="1400" dirty="0">
                    <a:solidFill>
                      <a:schemeClr val="tx1"/>
                    </a:solidFill>
                    <a:latin typeface="微软雅黑" panose="020B0503020204020204" charset="-122"/>
                    <a:ea typeface="微软雅黑" panose="020B0503020204020204" charset="-122"/>
                    <a:sym typeface="+mn-ea"/>
                  </a:endParaRPr>
                </a:p>
              </p:txBody>
            </p:sp>
            <p:sp>
              <p:nvSpPr>
                <p:cNvPr id="65" name="文本框 64"/>
                <p:cNvSpPr txBox="1"/>
                <p:nvPr>
                  <p:custDataLst>
                    <p:tags r:id="rId15"/>
                  </p:custDataLst>
                </p:nvPr>
              </p:nvSpPr>
              <p:spPr>
                <a:xfrm>
                  <a:off x="1983746" y="3546893"/>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b="1" dirty="0">
                      <a:solidFill>
                        <a:schemeClr val="bg1"/>
                      </a:solidFill>
                      <a:latin typeface="微软雅黑" panose="020B0503020204020204" charset="-122"/>
                      <a:ea typeface="微软雅黑" panose="020B0503020204020204" charset="-122"/>
                    </a:rPr>
                    <a:t>加强全方位管理和经常性监督</a:t>
                  </a:r>
                  <a:endParaRPr lang="zh-CN" altLang="en-US" sz="1400" b="1" dirty="0">
                    <a:solidFill>
                      <a:schemeClr val="bg1"/>
                    </a:solidFill>
                    <a:latin typeface="微软雅黑" panose="020B0503020204020204" charset="-122"/>
                    <a:ea typeface="微软雅黑" panose="020B0503020204020204" charset="-122"/>
                  </a:endParaRPr>
                </a:p>
              </p:txBody>
            </p:sp>
          </p:grpSp>
          <p:grpSp>
            <p:nvGrpSpPr>
              <p:cNvPr id="70" name="组合 69"/>
              <p:cNvGrpSpPr/>
              <p:nvPr/>
            </p:nvGrpSpPr>
            <p:grpSpPr>
              <a:xfrm>
                <a:off x="816434" y="5330663"/>
                <a:ext cx="3269790" cy="706089"/>
                <a:chOff x="816434" y="3526311"/>
                <a:chExt cx="3269790" cy="706089"/>
              </a:xfrm>
            </p:grpSpPr>
            <p:sp>
              <p:nvSpPr>
                <p:cNvPr id="71" name="椭圆 70"/>
                <p:cNvSpPr/>
                <p:nvPr>
                  <p:custDataLst>
                    <p:tags r:id="rId16"/>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3</a:t>
                  </a:r>
                  <a:endParaRPr lang="en-US" altLang="zh-CN" sz="1600" dirty="0">
                    <a:latin typeface="思源黑体 CN Medium" panose="020B0600000000000000" pitchFamily="34" charset="-122"/>
                    <a:ea typeface="思源黑体 CN Medium" panose="020B0600000000000000" pitchFamily="34" charset="-122"/>
                  </a:endParaRPr>
                </a:p>
              </p:txBody>
            </p:sp>
            <p:sp>
              <p:nvSpPr>
                <p:cNvPr id="72" name="等腰三角形 71"/>
                <p:cNvSpPr/>
                <p:nvPr>
                  <p:custDataLst>
                    <p:tags r:id="rId17"/>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73" name="矩形: 圆角 23"/>
                <p:cNvSpPr/>
                <p:nvPr>
                  <p:custDataLst>
                    <p:tags r:id="rId18"/>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引导激励党员干部敢于担当、积极作为</a:t>
                  </a:r>
                  <a:endParaRPr lang="zh-CN" altLang="en-US" sz="1400" dirty="0">
                    <a:solidFill>
                      <a:schemeClr val="tx1">
                        <a:lumMod val="85000"/>
                        <a:lumOff val="15000"/>
                      </a:schemeClr>
                    </a:solidFill>
                    <a:latin typeface="微软雅黑" panose="020B0503020204020204" charset="-122"/>
                    <a:ea typeface="微软雅黑" panose="020B0503020204020204" charset="-122"/>
                    <a:sym typeface="+mn-ea"/>
                  </a:endParaRPr>
                </a:p>
              </p:txBody>
            </p:sp>
          </p:grpSp>
        </p:grpSp>
        <p:grpSp>
          <p:nvGrpSpPr>
            <p:cNvPr id="85" name="组合 84"/>
            <p:cNvGrpSpPr/>
            <p:nvPr>
              <p:custDataLst>
                <p:tags r:id="rId19"/>
              </p:custDataLst>
            </p:nvPr>
          </p:nvGrpSpPr>
          <p:grpSpPr>
            <a:xfrm>
              <a:off x="1506" y="6288"/>
              <a:ext cx="3416" cy="1396"/>
              <a:chOff x="816434" y="4413973"/>
              <a:chExt cx="3269790" cy="1641865"/>
            </a:xfrm>
          </p:grpSpPr>
          <p:grpSp>
            <p:nvGrpSpPr>
              <p:cNvPr id="86" name="组合 85"/>
              <p:cNvGrpSpPr/>
              <p:nvPr/>
            </p:nvGrpSpPr>
            <p:grpSpPr>
              <a:xfrm>
                <a:off x="816434" y="4413973"/>
                <a:ext cx="3269790" cy="1641865"/>
                <a:chOff x="816434" y="3526311"/>
                <a:chExt cx="3269790" cy="1641865"/>
              </a:xfrm>
            </p:grpSpPr>
            <p:sp>
              <p:nvSpPr>
                <p:cNvPr id="87" name="椭圆 86"/>
                <p:cNvSpPr/>
                <p:nvPr>
                  <p:custDataLst>
                    <p:tags r:id="rId20"/>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4</a:t>
                  </a:r>
                  <a:endParaRPr lang="en-US" altLang="zh-CN" sz="1600" dirty="0">
                    <a:latin typeface="思源黑体 CN Medium" panose="020B0600000000000000" pitchFamily="34" charset="-122"/>
                    <a:ea typeface="思源黑体 CN Medium" panose="020B0600000000000000" pitchFamily="34" charset="-122"/>
                  </a:endParaRPr>
                </a:p>
              </p:txBody>
            </p:sp>
            <p:sp>
              <p:nvSpPr>
                <p:cNvPr id="5" name="等腰三角形 4"/>
                <p:cNvSpPr/>
                <p:nvPr>
                  <p:custDataLst>
                    <p:tags r:id="rId21"/>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89" name="矩形: 圆角 31"/>
                <p:cNvSpPr/>
                <p:nvPr>
                  <p:custDataLst>
                    <p:tags r:id="rId22"/>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3" name="文本框 92"/>
                <p:cNvSpPr txBox="1"/>
                <p:nvPr>
                  <p:custDataLst>
                    <p:tags r:id="rId23"/>
                  </p:custDataLst>
                </p:nvPr>
              </p:nvSpPr>
              <p:spPr>
                <a:xfrm>
                  <a:off x="2010720" y="3612974"/>
                  <a:ext cx="1917917" cy="567570"/>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坚持党性党风党纪一起抓</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94" name="文本框 93"/>
                <p:cNvSpPr txBox="1"/>
                <p:nvPr>
                  <p:custDataLst>
                    <p:tags r:id="rId24"/>
                  </p:custDataLst>
                </p:nvPr>
              </p:nvSpPr>
              <p:spPr>
                <a:xfrm>
                  <a:off x="2012516" y="4466460"/>
                  <a:ext cx="1917990" cy="701716"/>
                </a:xfrm>
                <a:prstGeom prst="rect">
                  <a:avLst/>
                </a:prstGeom>
                <a:noFill/>
              </p:spPr>
              <p:txBody>
                <a:bodyPr wrap="square" rtlCol="0">
                  <a:noAutofit/>
                </a:bodyPr>
                <a:lstStyle>
                  <a:defPPr>
                    <a:defRPr lang="zh-CN"/>
                  </a:defPPr>
                  <a:lvl1pPr algn="dist">
                    <a:defRPr sz="2400">
                      <a:solidFill>
                        <a:srgbClr val="C3121B"/>
                      </a:solidFill>
                    </a:defRPr>
                  </a:lvl1pPr>
                </a:lstStyle>
                <a:p>
                  <a:pPr algn="ctr">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rPr>
                    <a:t>促进执纪执法贯通衔接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95" name="组合 94"/>
              <p:cNvGrpSpPr/>
              <p:nvPr/>
            </p:nvGrpSpPr>
            <p:grpSpPr>
              <a:xfrm>
                <a:off x="816434" y="5330663"/>
                <a:ext cx="3269790" cy="706089"/>
                <a:chOff x="816434" y="3526311"/>
                <a:chExt cx="3269790" cy="706089"/>
              </a:xfrm>
            </p:grpSpPr>
            <p:sp>
              <p:nvSpPr>
                <p:cNvPr id="96" name="椭圆 95"/>
                <p:cNvSpPr/>
                <p:nvPr>
                  <p:custDataLst>
                    <p:tags r:id="rId25"/>
                  </p:custDataLst>
                </p:nvPr>
              </p:nvSpPr>
              <p:spPr>
                <a:xfrm>
                  <a:off x="816434" y="3560552"/>
                  <a:ext cx="671848" cy="6718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思源黑体 CN Medium" panose="020B0600000000000000" pitchFamily="34" charset="-122"/>
                      <a:ea typeface="思源黑体 CN Medium" panose="020B0600000000000000" pitchFamily="34" charset="-122"/>
                    </a:rPr>
                    <a:t>5</a:t>
                  </a:r>
                  <a:endParaRPr lang="en-US" altLang="zh-CN" sz="1600" dirty="0">
                    <a:latin typeface="思源黑体 CN Medium" panose="020B0600000000000000" pitchFamily="34" charset="-122"/>
                    <a:ea typeface="思源黑体 CN Medium" panose="020B0600000000000000" pitchFamily="34" charset="-122"/>
                  </a:endParaRPr>
                </a:p>
              </p:txBody>
            </p:sp>
            <p:sp>
              <p:nvSpPr>
                <p:cNvPr id="97" name="等腰三角形 96"/>
                <p:cNvSpPr/>
                <p:nvPr>
                  <p:custDataLst>
                    <p:tags r:id="rId26"/>
                  </p:custDataLst>
                </p:nvPr>
              </p:nvSpPr>
              <p:spPr>
                <a:xfrm rot="5400000">
                  <a:off x="1533537" y="3833968"/>
                  <a:ext cx="240506" cy="12501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sp>
              <p:nvSpPr>
                <p:cNvPr id="98" name="矩形: 圆角 23"/>
                <p:cNvSpPr/>
                <p:nvPr>
                  <p:custDataLst>
                    <p:tags r:id="rId27"/>
                  </p:custDataLst>
                </p:nvPr>
              </p:nvSpPr>
              <p:spPr>
                <a:xfrm>
                  <a:off x="1819297" y="3526311"/>
                  <a:ext cx="2266927" cy="706089"/>
                </a:xfrm>
                <a:prstGeom prst="roundRect">
                  <a:avLst>
                    <a:gd name="adj"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思源黑体 CN Medium" panose="020B0600000000000000" pitchFamily="34" charset="-122"/>
                    <a:ea typeface="思源黑体 CN Medium" panose="020B0600000000000000" pitchFamily="34" charset="-122"/>
                  </a:endParaRPr>
                </a:p>
              </p:txBody>
            </p:sp>
          </p:grpSp>
        </p:grpSp>
      </p:grpSp>
      <p:sp>
        <p:nvSpPr>
          <p:cNvPr id="47" name="矩形: 圆角 46"/>
          <p:cNvSpPr/>
          <p:nvPr/>
        </p:nvSpPr>
        <p:spPr>
          <a:xfrm>
            <a:off x="4085590" y="1617980"/>
            <a:ext cx="7322820" cy="3800475"/>
          </a:xfrm>
          <a:prstGeom prst="roundRect">
            <a:avLst>
              <a:gd name="adj" fmla="val 490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sp>
        <p:nvSpPr>
          <p:cNvPr id="2" name="文本框 1"/>
          <p:cNvSpPr txBox="1"/>
          <p:nvPr/>
        </p:nvSpPr>
        <p:spPr>
          <a:xfrm>
            <a:off x="4201795" y="1617980"/>
            <a:ext cx="7047230" cy="3799840"/>
          </a:xfrm>
          <a:prstGeom prst="rect">
            <a:avLst/>
          </a:prstGeom>
          <a:noFill/>
        </p:spPr>
        <p:txBody>
          <a:bodyPr wrap="square" rtlCol="0">
            <a:spAutoFit/>
          </a:bodyPr>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新修订的《条例》坚持严的基调，在总则部分增写</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“贯彻全面从严治党战略方针”，“推动解决大党独有难题、健全全面从严治党体系”</a:t>
            </a:r>
            <a:r>
              <a:rPr lang="zh-CN" altLang="en-US" sz="1400">
                <a:latin typeface="微软雅黑" panose="020B0503020204020204" charset="-122"/>
                <a:ea typeface="微软雅黑" panose="020B0503020204020204" charset="-122"/>
                <a:cs typeface="微软雅黑" panose="020B0503020204020204" charset="-122"/>
              </a:rPr>
              <a:t>等内容；总则第四条强调，</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“把严的基调、严的措施、严的氛围长期坚持下去”</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1200"/>
              </a:spcBef>
              <a:spcAft>
                <a:spcPts val="0"/>
              </a:spcAft>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新修订的《条例》不仅对党员干部自身不履行或不正确履行职责行为作出处分规定，还坚持把纪律挺在前面，</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促进执纪执法贯通，准确运用“四种形态”</a:t>
            </a:r>
            <a:r>
              <a:rPr lang="zh-CN" altLang="en-US" sz="1400">
                <a:latin typeface="微软雅黑" panose="020B0503020204020204" charset="-122"/>
                <a:ea typeface="微软雅黑" panose="020B0503020204020204" charset="-122"/>
                <a:cs typeface="微软雅黑" panose="020B0503020204020204" charset="-122"/>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明确了对党员干部的配偶、子女及其配偶等亲属和其他特定关系人违规行为</a:t>
            </a:r>
            <a:r>
              <a:rPr lang="zh-CN" altLang="en-US" sz="1400">
                <a:latin typeface="微软雅黑" panose="020B0503020204020204" charset="-122"/>
                <a:ea typeface="微软雅黑" panose="020B0503020204020204" charset="-122"/>
                <a:cs typeface="微软雅黑" panose="020B0503020204020204" charset="-122"/>
              </a:rPr>
              <a:t>的处分规定，明确指出，“党员领导干部的配偶、子女及其配偶，违反有关规定在该党员领导干部管辖的地区和业务范围内从事可能影响其公正执行公务的经营活动，或者有其他违反经商办企业禁业规定行为的，该党员领导干部应当按照规定予以纠正；拒不纠正的，其本人应当辞去现任职务或者由组织予以调整职务；不辞去现任职务或者不服从组织调整职务的，给予撤销党内职务处分”。</a:t>
            </a:r>
            <a:endParaRPr lang="zh-CN" altLang="en-US" sz="14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DIAGRAM_VIRTUALLY_FRAME" val="{&quot;height&quot;:393.5,&quot;left&quot;:36.9,&quot;top&quot;:82.35,&quot;width&quot;:626.15}"/>
</p:tagLst>
</file>

<file path=ppt/tags/tag10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5.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0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0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xml><?xml version="1.0" encoding="utf-8"?>
<p:tagLst xmlns:p="http://schemas.openxmlformats.org/presentationml/2006/main">
  <p:tag name="KSO_WM_DIAGRAM_VIRTUALLY_FRAME" val="{&quot;height&quot;:393.5,&quot;left&quot;:36.9,&quot;top&quot;:82.35,&quot;width&quot;:626.15}"/>
</p:tagLst>
</file>

<file path=ppt/tags/tag11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3.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1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5.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1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1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xml><?xml version="1.0" encoding="utf-8"?>
<p:tagLst xmlns:p="http://schemas.openxmlformats.org/presentationml/2006/main">
  <p:tag name="KSO_WM_DIAGRAM_VIRTUALLY_FRAME" val="{&quot;height&quot;:393.5,&quot;left&quot;:36.9,&quot;top&quot;:82.35,&quot;width&quot;:626.15}"/>
</p:tagLst>
</file>

<file path=ppt/tags/tag12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1.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2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2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xml><?xml version="1.0" encoding="utf-8"?>
<p:tagLst xmlns:p="http://schemas.openxmlformats.org/presentationml/2006/main">
  <p:tag name="KSO_WM_DIAGRAM_VIRTUALLY_FRAME" val="{&quot;height&quot;:393.5,&quot;left&quot;:36.9,&quot;top&quot;:82.35,&quot;width&quot;:626.15}"/>
</p:tagLst>
</file>

<file path=ppt/tags/tag13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1.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3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38.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3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xml><?xml version="1.0" encoding="utf-8"?>
<p:tagLst xmlns:p="http://schemas.openxmlformats.org/presentationml/2006/main">
  <p:tag name="KSO_WM_DIAGRAM_VIRTUALLY_FRAME" val="{&quot;height&quot;:393.5,&quot;left&quot;:36.9,&quot;top&quot;:82.35,&quot;width&quot;:626.15}"/>
</p:tagLst>
</file>

<file path=ppt/tags/tag140.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4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7.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4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4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xml><?xml version="1.0" encoding="utf-8"?>
<p:tagLst xmlns:p="http://schemas.openxmlformats.org/presentationml/2006/main">
  <p:tag name="KSO_WM_DIAGRAM_VIRTUALLY_FRAME" val="{&quot;height&quot;:547.55,&quot;left&quot;:11.7,&quot;top&quot;:36.75,&quot;width&quot;:650.15}"/>
</p:tagLst>
</file>

<file path=ppt/tags/tag15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7.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5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5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xml><?xml version="1.0" encoding="utf-8"?>
<p:tagLst xmlns:p="http://schemas.openxmlformats.org/presentationml/2006/main">
  <p:tag name="KSO_WM_DIAGRAM_VIRTUALLY_FRAME" val="{&quot;height&quot;:393.5,&quot;left&quot;:36.9,&quot;top&quot;:82.35,&quot;width&quot;:626.15}"/>
</p:tagLst>
</file>

<file path=ppt/tags/tag16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4.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6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6.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6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6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xml><?xml version="1.0" encoding="utf-8"?>
<p:tagLst xmlns:p="http://schemas.openxmlformats.org/presentationml/2006/main">
  <p:tag name="KSO_WM_DIAGRAM_VIRTUALLY_FRAME" val="{&quot;height&quot;:393.5,&quot;left&quot;:36.9,&quot;top&quot;:82.35,&quot;width&quot;:626.15}"/>
</p:tagLst>
</file>

<file path=ppt/tags/tag17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1.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7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7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8.xml><?xml version="1.0" encoding="utf-8"?>
<p:tagLst xmlns:p="http://schemas.openxmlformats.org/presentationml/2006/main">
  <p:tag name="KSO_WM_DIAGRAM_VIRTUALLY_FRAME" val="{&quot;height&quot;:393.5,&quot;left&quot;:36.9,&quot;top&quot;:82.35,&quot;width&quot;:626.15}"/>
</p:tagLst>
</file>

<file path=ppt/tags/tag18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8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8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183.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84.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85.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86.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87.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88.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89.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9.xml><?xml version="1.0" encoding="utf-8"?>
<p:tagLst xmlns:p="http://schemas.openxmlformats.org/presentationml/2006/main">
  <p:tag name="KSO_WM_DIAGRAM_VIRTUALLY_FRAME" val="{&quot;height&quot;:393.5,&quot;left&quot;:36.9,&quot;top&quot;:82.35,&quot;width&quot;:626.15}"/>
</p:tagLst>
</file>

<file path=ppt/tags/tag190.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91.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92.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93.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94.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95.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96.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97.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198.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199.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DIAGRAM_VIRTUALLY_FRAME" val="{&quot;height&quot;:393.5,&quot;left&quot;:36.9,&quot;top&quot;:82.35,&quot;width&quot;:626.15}"/>
</p:tagLst>
</file>

<file path=ppt/tags/tag200.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201.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202.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203.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204.xml><?xml version="1.0" encoding="utf-8"?>
<p:tagLst xmlns:p="http://schemas.openxmlformats.org/presentationml/2006/main">
  <p:tag name="KSO_WM_DIAGRAM_VIRTUALLY_FRAME" val="{&quot;height&quot;:390.213472415227,&quot;left&quot;:37.24999999999996,&quot;top&quot;:82.77100023091398,&quot;width&quot;:830.2174374319914}"/>
</p:tagLst>
</file>

<file path=ppt/tags/tag20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20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20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208.xml><?xml version="1.0" encoding="utf-8"?>
<p:tagLst xmlns:p="http://schemas.openxmlformats.org/presentationml/2006/main">
  <p:tag name="KSO_WM_DIAGRAM_VIRTUALLY_FRAME" val="{&quot;height&quot;:386.85,&quot;left&quot;:63.9,&quot;top&quot;:95.5,&quot;width&quot;:834.1}"/>
</p:tagLst>
</file>

<file path=ppt/tags/tag209.xml><?xml version="1.0" encoding="utf-8"?>
<p:tagLst xmlns:p="http://schemas.openxmlformats.org/presentationml/2006/main">
  <p:tag name="KSO_WM_DIAGRAM_VIRTUALLY_FRAME" val="{&quot;height&quot;:386.85,&quot;left&quot;:63.9,&quot;top&quot;:95.5,&quot;width&quot;:834.1}"/>
</p:tagLst>
</file>

<file path=ppt/tags/tag21.xml><?xml version="1.0" encoding="utf-8"?>
<p:tagLst xmlns:p="http://schemas.openxmlformats.org/presentationml/2006/main">
  <p:tag name="KSO_WM_DIAGRAM_VIRTUALLY_FRAME" val="{&quot;height&quot;:547.55,&quot;left&quot;:11.7,&quot;top&quot;:36.75,&quot;width&quot;:650.15}"/>
</p:tagLst>
</file>

<file path=ppt/tags/tag210.xml><?xml version="1.0" encoding="utf-8"?>
<p:tagLst xmlns:p="http://schemas.openxmlformats.org/presentationml/2006/main">
  <p:tag name="KSO_WM_DIAGRAM_VIRTUALLY_FRAME" val="{&quot;height&quot;:386.85,&quot;left&quot;:63.9,&quot;top&quot;:95.5,&quot;width&quot;:834.1}"/>
</p:tagLst>
</file>

<file path=ppt/tags/tag211.xml><?xml version="1.0" encoding="utf-8"?>
<p:tagLst xmlns:p="http://schemas.openxmlformats.org/presentationml/2006/main">
  <p:tag name="KSO_WM_DIAGRAM_VIRTUALLY_FRAME" val="{&quot;height&quot;:386.85,&quot;left&quot;:63.9,&quot;top&quot;:95.5,&quot;width&quot;:834.1}"/>
</p:tagLst>
</file>

<file path=ppt/tags/tag212.xml><?xml version="1.0" encoding="utf-8"?>
<p:tagLst xmlns:p="http://schemas.openxmlformats.org/presentationml/2006/main">
  <p:tag name="KSO_WM_DIAGRAM_VIRTUALLY_FRAME" val="{&quot;height&quot;:386.85,&quot;left&quot;:63.9,&quot;top&quot;:95.5,&quot;width&quot;:834.1}"/>
</p:tagLst>
</file>

<file path=ppt/tags/tag213.xml><?xml version="1.0" encoding="utf-8"?>
<p:tagLst xmlns:p="http://schemas.openxmlformats.org/presentationml/2006/main">
  <p:tag name="KSO_WM_DIAGRAM_VIRTUALLY_FRAME" val="{&quot;height&quot;:386.85,&quot;left&quot;:63.9,&quot;top&quot;:95.5,&quot;width&quot;:834.1}"/>
</p:tagLst>
</file>

<file path=ppt/tags/tag214.xml><?xml version="1.0" encoding="utf-8"?>
<p:tagLst xmlns:p="http://schemas.openxmlformats.org/presentationml/2006/main">
  <p:tag name="KSO_WM_DIAGRAM_VIRTUALLY_FRAME" val="{&quot;height&quot;:386.85,&quot;left&quot;:63.9,&quot;top&quot;:95.5,&quot;width&quot;:834.1}"/>
</p:tagLst>
</file>

<file path=ppt/tags/tag215.xml><?xml version="1.0" encoding="utf-8"?>
<p:tagLst xmlns:p="http://schemas.openxmlformats.org/presentationml/2006/main">
  <p:tag name="KSO_WM_DIAGRAM_VIRTUALLY_FRAME" val="{&quot;height&quot;:386.85,&quot;left&quot;:63.9,&quot;top&quot;:95.5,&quot;width&quot;:834.1}"/>
</p:tagLst>
</file>

<file path=ppt/tags/tag2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1_1"/>
  <p:tag name="KSO_WM_TEMPLATE_CATEGORY" val="diagram"/>
  <p:tag name="KSO_WM_TEMPLATE_INDEX" val="20231107"/>
  <p:tag name="KSO_WM_UNIT_LAYERLEVEL" val="1_1_1"/>
  <p:tag name="KSO_WM_TAG_VERSION" val="3.0"/>
  <p:tag name="KSO_WM_UNIT_TYPE" val="o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2_4"/>
  <p:tag name="KSO_WM_TEMPLATE_CATEGORY" val="diagram"/>
  <p:tag name="KSO_WM_TEMPLATE_INDEX" val="20231107"/>
  <p:tag name="KSO_WM_UNIT_LAYERLEVEL" val="1_1_1"/>
  <p:tag name="KSO_WM_TAG_VERSION" val="3.0"/>
  <p:tag name="KSO_WM_UNIT_TYPE" val="o_h_i"/>
  <p:tag name="KSO_WM_UNIT_INDEX" val="1_2_4"/>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3_1"/>
  <p:tag name="KSO_WM_TEMPLATE_CATEGORY" val="diagram"/>
  <p:tag name="KSO_WM_TEMPLATE_INDEX" val="20231107"/>
  <p:tag name="KSO_WM_UNIT_LAYERLEVEL" val="1_1_1"/>
  <p:tag name="KSO_WM_TAG_VERSION" val="3.0"/>
  <p:tag name="KSO_WM_UNIT_TYPE" val="o_h_i"/>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4_1"/>
  <p:tag name="KSO_WM_TEMPLATE_CATEGORY" val="diagram"/>
  <p:tag name="KSO_WM_TEMPLATE_INDEX" val="20231107"/>
  <p:tag name="KSO_WM_UNIT_LAYERLEVEL" val="1_1_1"/>
  <p:tag name="KSO_WM_TAG_VERSION" val="3.0"/>
  <p:tag name="KSO_WM_UNIT_TYPE" val="o_h_i"/>
  <p:tag name="KSO_WM_UNIT_INDEX" val="1_4_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2.xml><?xml version="1.0" encoding="utf-8"?>
<p:tagLst xmlns:p="http://schemas.openxmlformats.org/presentationml/2006/main">
  <p:tag name="KSO_WM_DIAGRAM_VIRTUALLY_FRAME" val="{&quot;height&quot;:393.5,&quot;left&quot;:36.9,&quot;top&quot;:82.35,&quot;width&quot;:626.15}"/>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1_3"/>
  <p:tag name="KSO_WM_TEMPLATE_CATEGORY" val="diagram"/>
  <p:tag name="KSO_WM_TEMPLATE_INDEX" val="20231107"/>
  <p:tag name="KSO_WM_UNIT_LAYERLEVEL" val="1_1_1"/>
  <p:tag name="KSO_WM_TAG_VERSION" val="3.0"/>
  <p:tag name="KSO_WM_UNIT_TYPE" val="o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05000000074505806,&quot;colorType&quot;:1,&quot;foreColorIndex&quot;:5,&quot;pos&quot;:0.25,&quot;transparency&quot;:0},{&quot;brightness&quot;:0.10000000149011612,&quot;colorType&quot;:1,&quot;foreColorIndex&quot;:5,&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1_4"/>
  <p:tag name="KSO_WM_TEMPLATE_CATEGORY" val="diagram"/>
  <p:tag name="KSO_WM_TEMPLATE_INDEX" val="20231107"/>
  <p:tag name="KSO_WM_UNIT_LAYERLEVEL" val="1_1_1"/>
  <p:tag name="KSO_WM_TAG_VERSION" val="3.0"/>
  <p:tag name="KSO_WM_UNIT_TYPE" val="o_h_i"/>
  <p:tag name="KSO_WM_UNIT_INDEX" val="1_1_4"/>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20000000298023224,&quot;colorType&quot;:1,&quot;foreColorIndex&quot;:5,&quot;pos&quot;:0.30000001192092896,&quot;transparency&quot;:0},{&quot;brightness&quot;:-0.05000000074505806,&quot;colorType&quot;:1,&quot;foreColorIndex&quot;:5,&quot;pos&quot;:1,&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7_3*o_h_i*1_1_2"/>
  <p:tag name="KSO_WM_TEMPLATE_CATEGORY" val="diagram"/>
  <p:tag name="KSO_WM_TEMPLATE_INDEX" val="20231107"/>
  <p:tag name="KSO_WM_UNIT_LAYERLEVEL" val="1_1_1"/>
  <p:tag name="KSO_WM_TAG_VERSION" val="3.0"/>
  <p:tag name="KSO_WM_BEAUTIFY_FLAG" val="#wm#"/>
  <p:tag name="KSO_WM_UNIT_SUBTYPE" val="d"/>
  <p:tag name="KSO_WM_UNIT_TYPE" val="o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5,&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PRESET_TEXT" val="01"/>
  <p:tag name="KSO_WM_UNIT_FILL_TYPE" val="3"/>
  <p:tag name="KSO_WM_DIAGRAM_USE_COLOR_VALUE" val="{&quot;color_scheme&quot;:1,&quot;color_type&quot;:1,&quot;theme_color_indexes&quot;:[]}"/>
</p:tagLst>
</file>

<file path=ppt/tags/tag2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2_2"/>
  <p:tag name="KSO_WM_TEMPLATE_CATEGORY" val="diagram"/>
  <p:tag name="KSO_WM_TEMPLATE_INDEX" val="20231107"/>
  <p:tag name="KSO_WM_UNIT_LAYERLEVEL" val="1_1_1"/>
  <p:tag name="KSO_WM_TAG_VERSION" val="3.0"/>
  <p:tag name="KSO_WM_UNIT_TYPE" val="o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20000000298023224,&quot;colorType&quot;:1,&quot;foreColorIndex&quot;:5,&quot;pos&quot;:0.30000001192092896,&quot;transparency&quot;:0},{&quot;brightness&quot;:-0.05000000074505806,&quot;colorType&quot;:1,&quot;foreColorIndex&quot;:5,&quot;pos&quot;:1,&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2_3"/>
  <p:tag name="KSO_WM_TEMPLATE_CATEGORY" val="diagram"/>
  <p:tag name="KSO_WM_TEMPLATE_INDEX" val="20231107"/>
  <p:tag name="KSO_WM_UNIT_LAYERLEVEL" val="1_1_1"/>
  <p:tag name="KSO_WM_TAG_VERSION" val="3.0"/>
  <p:tag name="KSO_WM_UNIT_TYPE" val="o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05000000074505806,&quot;colorType&quot;:1,&quot;foreColorIndex&quot;:5,&quot;pos&quot;:0.25,&quot;transparency&quot;:0},{&quot;brightness&quot;:0.10000000149011612,&quot;colorType&quot;:1,&quot;foreColorIndex&quot;:5,&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3_3"/>
  <p:tag name="KSO_WM_TEMPLATE_CATEGORY" val="diagram"/>
  <p:tag name="KSO_WM_TEMPLATE_INDEX" val="20231107"/>
  <p:tag name="KSO_WM_UNIT_LAYERLEVEL" val="1_1_1"/>
  <p:tag name="KSO_WM_TAG_VERSION" val="3.0"/>
  <p:tag name="KSO_WM_UNIT_TYPE" val="o_h_i"/>
  <p:tag name="KSO_WM_UNIT_INDEX" val="1_3_3"/>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20000000298023224,&quot;colorType&quot;:1,&quot;foreColorIndex&quot;:5,&quot;pos&quot;:0.30000001192092896,&quot;transparency&quot;:0},{&quot;brightness&quot;:-0.05000000074505806,&quot;colorType&quot;:1,&quot;foreColorIndex&quot;:5,&quot;pos&quot;:1,&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3_4"/>
  <p:tag name="KSO_WM_TEMPLATE_CATEGORY" val="diagram"/>
  <p:tag name="KSO_WM_TEMPLATE_INDEX" val="20231107"/>
  <p:tag name="KSO_WM_UNIT_LAYERLEVEL" val="1_1_1"/>
  <p:tag name="KSO_WM_TAG_VERSION" val="3.0"/>
  <p:tag name="KSO_WM_UNIT_TYPE" val="o_h_i"/>
  <p:tag name="KSO_WM_UNIT_INDEX" val="1_3_4"/>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05000000074505806,&quot;colorType&quot;:1,&quot;foreColorIndex&quot;:5,&quot;pos&quot;:0.25,&quot;transparency&quot;:0},{&quot;brightness&quot;:0.10000000149011612,&quot;colorType&quot;:1,&quot;foreColorIndex&quot;:5,&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4_3"/>
  <p:tag name="KSO_WM_TEMPLATE_CATEGORY" val="diagram"/>
  <p:tag name="KSO_WM_TEMPLATE_INDEX" val="20231107"/>
  <p:tag name="KSO_WM_UNIT_LAYERLEVEL" val="1_1_1"/>
  <p:tag name="KSO_WM_TAG_VERSION" val="3.0"/>
  <p:tag name="KSO_WM_UNIT_TYPE" val="o_h_i"/>
  <p:tag name="KSO_WM_UNIT_INDEX" val="1_4_3"/>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05000000074505806,&quot;colorType&quot;:1,&quot;foreColorIndex&quot;:5,&quot;pos&quot;:0.25,&quot;transparency&quot;:0},{&quot;brightness&quot;:0.10000000149011612,&quot;colorType&quot;:1,&quot;foreColorIndex&quot;:5,&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7_3*o_h_i*1_2_1"/>
  <p:tag name="KSO_WM_TEMPLATE_CATEGORY" val="diagram"/>
  <p:tag name="KSO_WM_TEMPLATE_INDEX" val="20231107"/>
  <p:tag name="KSO_WM_UNIT_LAYERLEVEL" val="1_1_1"/>
  <p:tag name="KSO_WM_TAG_VERSION" val="3.0"/>
  <p:tag name="KSO_WM_BEAUTIFY_FLAG" val="#wm#"/>
  <p:tag name="KSO_WM_UNIT_SUBTYPE" val="d"/>
  <p:tag name="KSO_WM_UNIT_TYPE" val="o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5,&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PRESET_TEXT" val="02"/>
  <p:tag name="KSO_WM_UNIT_FILL_TYPE" val="3"/>
  <p:tag name="KSO_WM_DIAGRAM_USE_COLOR_VALUE" val="{&quot;color_scheme&quot;:1,&quot;color_type&quot;:1,&quot;theme_color_indexes&quot;:[]}"/>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7_3*o_h_i*1_3_2"/>
  <p:tag name="KSO_WM_TEMPLATE_CATEGORY" val="diagram"/>
  <p:tag name="KSO_WM_TEMPLATE_INDEX" val="20231107"/>
  <p:tag name="KSO_WM_UNIT_LAYERLEVEL" val="1_1_1"/>
  <p:tag name="KSO_WM_TAG_VERSION" val="3.0"/>
  <p:tag name="KSO_WM_BEAUTIFY_FLAG" val="#wm#"/>
  <p:tag name="KSO_WM_UNIT_SUBTYPE" val="d"/>
  <p:tag name="KSO_WM_UNIT_TYPE" val="o_h_i"/>
  <p:tag name="KSO_WM_UNIT_INDEX" val="1_3_2"/>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5,&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PRESET_TEXT" val="03"/>
  <p:tag name="KSO_WM_UNIT_FILL_TYPE" val="3"/>
  <p:tag name="KSO_WM_DIAGRAM_USE_COLOR_VALUE" val="{&quot;color_scheme&quot;:1,&quot;color_type&quot;:1,&quot;theme_color_indexes&quot;:[]}"/>
</p:tagLst>
</file>

<file path=ppt/tags/tag23.xml><?xml version="1.0" encoding="utf-8"?>
<p:tagLst xmlns:p="http://schemas.openxmlformats.org/presentationml/2006/main">
  <p:tag name="KSO_WM_DIAGRAM_VIRTUALLY_FRAME" val="{&quot;height&quot;:393.5,&quot;left&quot;:36.9,&quot;top&quot;:82.35,&quot;width&quot;:626.15}"/>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7_3*o_h_i*1_4_2"/>
  <p:tag name="KSO_WM_TEMPLATE_CATEGORY" val="diagram"/>
  <p:tag name="KSO_WM_TEMPLATE_INDEX" val="20231107"/>
  <p:tag name="KSO_WM_UNIT_LAYERLEVEL" val="1_1_1"/>
  <p:tag name="KSO_WM_TAG_VERSION" val="3.0"/>
  <p:tag name="KSO_WM_BEAUTIFY_FLAG" val="#wm#"/>
  <p:tag name="KSO_WM_UNIT_SUBTYPE" val="d"/>
  <p:tag name="KSO_WM_UNIT_TYPE" val="o_h_i"/>
  <p:tag name="KSO_WM_UNIT_INDEX" val="1_4_2"/>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gradient&quot;:[{&quot;brightness&quot;:0.5,&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PRESET_TEXT" val="04"/>
  <p:tag name="KSO_WM_UNIT_FILL_TYPE" val="3"/>
  <p:tag name="KSO_WM_DIAGRAM_USE_COLOR_VALUE" val="{&quot;color_scheme&quot;:1,&quot;color_type&quot;:1,&quot;theme_color_indexes&quot;:[]}"/>
</p:tagLst>
</file>

<file path=ppt/tags/tag2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1_1"/>
  <p:tag name="KSO_WM_UNIT_ID" val="diagram20231107_3*o_h_a*1_1_1"/>
  <p:tag name="KSO_WM_TEMPLATE_CATEGORY" val="diagram"/>
  <p:tag name="KSO_WM_TEMPLATE_INDEX" val="20231107"/>
  <p:tag name="KSO_WM_UNIT_LAYERLEVEL" val="1_1_1"/>
  <p:tag name="KSO_WM_TAG_VERSION" val="3.0"/>
  <p:tag name="KSO_WM_BEAUTIFY_FLAG" val="#wm#"/>
  <p:tag name="KSO_WM_DIAGRAM_GROUP_CODE" val="o1-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o1-1"/>
  <p:tag name="KSO_WM_UNIT_TYPE" val="o_h_f"/>
  <p:tag name="KSO_WM_UNIT_INDEX" val="1_1_1"/>
  <p:tag name="KSO_WM_UNIT_ID" val="diagram20231107_3*o_h_f*1_1_1"/>
  <p:tag name="KSO_WM_TEMPLATE_CATEGORY" val="diagram"/>
  <p:tag name="KSO_WM_TEMPLATE_INDEX" val="2023110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2_1"/>
  <p:tag name="KSO_WM_UNIT_ID" val="diagram20231107_3*o_h_a*1_2_1"/>
  <p:tag name="KSO_WM_TEMPLATE_CATEGORY" val="diagram"/>
  <p:tag name="KSO_WM_TEMPLATE_INDEX" val="20231107"/>
  <p:tag name="KSO_WM_UNIT_LAYERLEVEL" val="1_1_1"/>
  <p:tag name="KSO_WM_TAG_VERSION" val="3.0"/>
  <p:tag name="KSO_WM_BEAUTIFY_FLAG" val="#wm#"/>
  <p:tag name="KSO_WM_DIAGRAM_GROUP_CODE" val="o1-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o1-1"/>
  <p:tag name="KSO_WM_UNIT_TYPE" val="o_h_f"/>
  <p:tag name="KSO_WM_UNIT_INDEX" val="1_2_1"/>
  <p:tag name="KSO_WM_UNIT_ID" val="diagram20231107_3*o_h_f*1_2_1"/>
  <p:tag name="KSO_WM_TEMPLATE_CATEGORY" val="diagram"/>
  <p:tag name="KSO_WM_TEMPLATE_INDEX" val="2023110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3_1"/>
  <p:tag name="KSO_WM_UNIT_ID" val="diagram20231107_3*o_h_a*1_3_1"/>
  <p:tag name="KSO_WM_TEMPLATE_CATEGORY" val="diagram"/>
  <p:tag name="KSO_WM_TEMPLATE_INDEX" val="20231107"/>
  <p:tag name="KSO_WM_UNIT_LAYERLEVEL" val="1_1_1"/>
  <p:tag name="KSO_WM_TAG_VERSION" val="3.0"/>
  <p:tag name="KSO_WM_BEAUTIFY_FLAG" val="#wm#"/>
  <p:tag name="KSO_WM_DIAGRAM_GROUP_CODE" val="o1-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o1-1"/>
  <p:tag name="KSO_WM_UNIT_TYPE" val="o_h_f"/>
  <p:tag name="KSO_WM_UNIT_INDEX" val="1_3_1"/>
  <p:tag name="KSO_WM_UNIT_ID" val="diagram20231107_3*o_h_f*1_3_1"/>
  <p:tag name="KSO_WM_TEMPLATE_CATEGORY" val="diagram"/>
  <p:tag name="KSO_WM_TEMPLATE_INDEX" val="2023110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4_1"/>
  <p:tag name="KSO_WM_UNIT_ID" val="diagram20231107_3*o_h_a*1_4_1"/>
  <p:tag name="KSO_WM_TEMPLATE_CATEGORY" val="diagram"/>
  <p:tag name="KSO_WM_TEMPLATE_INDEX" val="20231107"/>
  <p:tag name="KSO_WM_UNIT_LAYERLEVEL" val="1_1_1"/>
  <p:tag name="KSO_WM_TAG_VERSION" val="3.0"/>
  <p:tag name="KSO_WM_BEAUTIFY_FLAG" val="#wm#"/>
  <p:tag name="KSO_WM_DIAGRAM_GROUP_CODE" val="o1-1"/>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o1-1"/>
  <p:tag name="KSO_WM_UNIT_TYPE" val="o_h_f"/>
  <p:tag name="KSO_WM_UNIT_INDEX" val="1_4_1"/>
  <p:tag name="KSO_WM_UNIT_ID" val="diagram20231107_3*o_h_f*1_4_1"/>
  <p:tag name="KSO_WM_TEMPLATE_CATEGORY" val="diagram"/>
  <p:tag name="KSO_WM_TEMPLATE_INDEX" val="2023110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1_5"/>
  <p:tag name="KSO_WM_TEMPLATE_CATEGORY" val="diagram"/>
  <p:tag name="KSO_WM_TEMPLATE_INDEX" val="20231107"/>
  <p:tag name="KSO_WM_UNIT_LAYERLEVEL" val="1_1_1"/>
  <p:tag name="KSO_WM_TAG_VERSION" val="3.0"/>
  <p:tag name="KSO_WM_UNIT_TYPE" val="o_h_i"/>
  <p:tag name="KSO_WM_UNIT_INDEX" val="1_1_5"/>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xml><?xml version="1.0" encoding="utf-8"?>
<p:tagLst xmlns:p="http://schemas.openxmlformats.org/presentationml/2006/main">
  <p:tag name="KSO_WM_DIAGRAM_VIRTUALLY_FRAME" val="{&quot;height&quot;:393.5,&quot;left&quot;:36.9,&quot;top&quot;:82.35,&quot;width&quot;:626.15}"/>
</p:tagLst>
</file>

<file path=ppt/tags/tag2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2_5"/>
  <p:tag name="KSO_WM_TEMPLATE_CATEGORY" val="diagram"/>
  <p:tag name="KSO_WM_TEMPLATE_INDEX" val="20231107"/>
  <p:tag name="KSO_WM_UNIT_LAYERLEVEL" val="1_1_1"/>
  <p:tag name="KSO_WM_TAG_VERSION" val="3.0"/>
  <p:tag name="KSO_WM_UNIT_TYPE" val="o_h_i"/>
  <p:tag name="KSO_WM_UNIT_INDEX" val="1_2_5"/>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3_5"/>
  <p:tag name="KSO_WM_TEMPLATE_CATEGORY" val="diagram"/>
  <p:tag name="KSO_WM_TEMPLATE_INDEX" val="20231107"/>
  <p:tag name="KSO_WM_UNIT_LAYERLEVEL" val="1_1_1"/>
  <p:tag name="KSO_WM_TAG_VERSION" val="3.0"/>
  <p:tag name="KSO_WM_UNIT_TYPE" val="o_h_i"/>
  <p:tag name="KSO_WM_UNIT_INDEX" val="1_3_5"/>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107_3*o_h_i*1_4_4"/>
  <p:tag name="KSO_WM_TEMPLATE_CATEGORY" val="diagram"/>
  <p:tag name="KSO_WM_TEMPLATE_INDEX" val="20231107"/>
  <p:tag name="KSO_WM_UNIT_LAYERLEVEL" val="1_1_1"/>
  <p:tag name="KSO_WM_TAG_VERSION" val="3.0"/>
  <p:tag name="KSO_WM_UNIT_TYPE" val="o_h_i"/>
  <p:tag name="KSO_WM_UNIT_INDEX" val="1_4_4"/>
  <p:tag name="KSO_WM_DIAGRAM_VERSION" val="3"/>
  <p:tag name="KSO_WM_DIAGRAM_COLOR_TRICK" val="1"/>
  <p:tag name="KSO_WM_DIAGRAM_COLOR_TEXT_CAN_REMOVE" val="n"/>
  <p:tag name="KSO_WM_DIAGRAM_MAX_ITEMCNT" val="6"/>
  <p:tag name="KSO_WM_DIAGRAM_MIN_ITEMCNT" val="2"/>
  <p:tag name="KSO_WM_DIAGRAM_VIRTUALLY_FRAME" val="{&quot;height&quot;:173.43397498582416,&quot;left&quot;:59.275002748985024,&quot;top&quot;:269.85,&quot;width&quot;:842.52499725101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3.xml><?xml version="1.0" encoding="utf-8"?>
<p:tagLst xmlns:p="http://schemas.openxmlformats.org/presentationml/2006/main">
  <p:tag name="KSO_WM_DIAGRAM_VIRTUALLY_FRAME" val="{&quot;height&quot;:386.85,&quot;left&quot;:63.9,&quot;top&quot;:95.5,&quot;width&quot;:834.1}"/>
</p:tagLst>
</file>

<file path=ppt/tags/tag244.xml><?xml version="1.0" encoding="utf-8"?>
<p:tagLst xmlns:p="http://schemas.openxmlformats.org/presentationml/2006/main">
  <p:tag name="KSO_WM_DIAGRAM_VIRTUALLY_FRAME" val="{&quot;height&quot;:386.85,&quot;left&quot;:63.9,&quot;top&quot;:95.5,&quot;width&quot;:834.1}"/>
</p:tagLst>
</file>

<file path=ppt/tags/tag245.xml><?xml version="1.0" encoding="utf-8"?>
<p:tagLst xmlns:p="http://schemas.openxmlformats.org/presentationml/2006/main">
  <p:tag name="KSO_WM_DIAGRAM_VIRTUALLY_FRAME" val="{&quot;height&quot;:386.85,&quot;left&quot;:63.9,&quot;top&quot;:95.5,&quot;width&quot;:834.1}"/>
</p:tagLst>
</file>

<file path=ppt/tags/tag246.xml><?xml version="1.0" encoding="utf-8"?>
<p:tagLst xmlns:p="http://schemas.openxmlformats.org/presentationml/2006/main">
  <p:tag name="KSO_WM_DIAGRAM_VIRTUALLY_FRAME" val="{&quot;height&quot;:386.85,&quot;left&quot;:63.9,&quot;top&quot;:95.5,&quot;width&quot;:834.1}"/>
</p:tagLst>
</file>

<file path=ppt/tags/tag247.xml><?xml version="1.0" encoding="utf-8"?>
<p:tagLst xmlns:p="http://schemas.openxmlformats.org/presentationml/2006/main">
  <p:tag name="KSO_WM_DIAGRAM_VIRTUALLY_FRAME" val="{&quot;height&quot;:386.85,&quot;left&quot;:63.9,&quot;top&quot;:95.5,&quot;width&quot;:834.1}"/>
</p:tagLst>
</file>

<file path=ppt/tags/tag248.xml><?xml version="1.0" encoding="utf-8"?>
<p:tagLst xmlns:p="http://schemas.openxmlformats.org/presentationml/2006/main">
  <p:tag name="KSO_WM_DIAGRAM_VIRTUALLY_FRAME" val="{&quot;height&quot;:386.85,&quot;left&quot;:63.9,&quot;top&quot;:95.5,&quot;width&quot;:834.1}"/>
</p:tagLst>
</file>

<file path=ppt/tags/tag249.xml><?xml version="1.0" encoding="utf-8"?>
<p:tagLst xmlns:p="http://schemas.openxmlformats.org/presentationml/2006/main">
  <p:tag name="KSO_WM_DIAGRAM_VIRTUALLY_FRAME" val="{&quot;height&quot;:386.85,&quot;left&quot;:63.9,&quot;top&quot;:95.5,&quot;width&quot;:834.1}"/>
</p:tagLst>
</file>

<file path=ppt/tags/tag25.xml><?xml version="1.0" encoding="utf-8"?>
<p:tagLst xmlns:p="http://schemas.openxmlformats.org/presentationml/2006/main">
  <p:tag name="KSO_WM_DIAGRAM_VIRTUALLY_FRAME" val="{&quot;height&quot;:393.5,&quot;left&quot;:36.9,&quot;top&quot;:82.35,&quot;width&quot;:626.15}"/>
</p:tagLst>
</file>

<file path=ppt/tags/tag250.xml><?xml version="1.0" encoding="utf-8"?>
<p:tagLst xmlns:p="http://schemas.openxmlformats.org/presentationml/2006/main">
  <p:tag name="KSO_WM_DIAGRAM_VIRTUALLY_FRAME" val="{&quot;height&quot;:386.85,&quot;left&quot;:63.9,&quot;top&quot;:95.5,&quot;width&quot;:834.1}"/>
</p:tagLst>
</file>

<file path=ppt/tags/tag251.xml><?xml version="1.0" encoding="utf-8"?>
<p:tagLst xmlns:p="http://schemas.openxmlformats.org/presentationml/2006/main">
  <p:tag name="KSO_WM_DIAGRAM_VIRTUALLY_FRAME" val="{&quot;height&quot;:386.85,&quot;left&quot;:63.9,&quot;top&quot;:95.5,&quot;width&quot;:834.1}"/>
</p:tagLst>
</file>

<file path=ppt/tags/tag252.xml><?xml version="1.0" encoding="utf-8"?>
<p:tagLst xmlns:p="http://schemas.openxmlformats.org/presentationml/2006/main">
  <p:tag name="KSO_WM_DIAGRAM_VIRTUALLY_FRAME" val="{&quot;height&quot;:386.85,&quot;left&quot;:63.9,&quot;top&quot;:95.5,&quot;width&quot;:834.1}"/>
</p:tagLst>
</file>

<file path=ppt/tags/tag253.xml><?xml version="1.0" encoding="utf-8"?>
<p:tagLst xmlns:p="http://schemas.openxmlformats.org/presentationml/2006/main">
  <p:tag name="KSO_WM_DIAGRAM_VIRTUALLY_FRAME" val="{&quot;height&quot;:386.85,&quot;left&quot;:63.9,&quot;top&quot;:95.5,&quot;width&quot;:834.1}"/>
</p:tagLst>
</file>

<file path=ppt/tags/tag254.xml><?xml version="1.0" encoding="utf-8"?>
<p:tagLst xmlns:p="http://schemas.openxmlformats.org/presentationml/2006/main">
  <p:tag name="KSO_WM_DIAGRAM_VIRTUALLY_FRAME" val="{&quot;height&quot;:386.85,&quot;left&quot;:63.9,&quot;top&quot;:95.5,&quot;width&quot;:834.1}"/>
</p:tagLst>
</file>

<file path=ppt/tags/tag255.xml><?xml version="1.0" encoding="utf-8"?>
<p:tagLst xmlns:p="http://schemas.openxmlformats.org/presentationml/2006/main">
  <p:tag name="KSO_WM_DIAGRAM_VIRTUALLY_FRAME" val="{&quot;height&quot;:386.85,&quot;left&quot;:63.9,&quot;top&quot;:95.5,&quot;width&quot;:834.1}"/>
</p:tagLst>
</file>

<file path=ppt/tags/tag256.xml><?xml version="1.0" encoding="utf-8"?>
<p:tagLst xmlns:p="http://schemas.openxmlformats.org/presentationml/2006/main">
  <p:tag name="KSO_WM_DIAGRAM_VIRTUALLY_FRAME" val="{&quot;height&quot;:386.85,&quot;left&quot;:63.9,&quot;top&quot;:95.5,&quot;width&quot;:834.1}"/>
</p:tagLst>
</file>

<file path=ppt/tags/tag257.xml><?xml version="1.0" encoding="utf-8"?>
<p:tagLst xmlns:p="http://schemas.openxmlformats.org/presentationml/2006/main">
  <p:tag name="KSO_WM_DIAGRAM_VIRTUALLY_FRAME" val="{&quot;height&quot;:386.85,&quot;left&quot;:63.9,&quot;top&quot;:95.5,&quot;width&quot;:834.1}"/>
</p:tagLst>
</file>

<file path=ppt/tags/tag258.xml><?xml version="1.0" encoding="utf-8"?>
<p:tagLst xmlns:p="http://schemas.openxmlformats.org/presentationml/2006/main">
  <p:tag name="KSO_WM_DIAGRAM_VIRTUALLY_FRAME" val="{&quot;height&quot;:386.85,&quot;left&quot;:63.9,&quot;top&quot;:95.5,&quot;width&quot;:834.1}"/>
</p:tagLst>
</file>

<file path=ppt/tags/tag259.xml><?xml version="1.0" encoding="utf-8"?>
<p:tagLst xmlns:p="http://schemas.openxmlformats.org/presentationml/2006/main">
  <p:tag name="KSO_WM_DIAGRAM_VIRTUALLY_FRAME" val="{&quot;height&quot;:386.85,&quot;left&quot;:63.9,&quot;top&quot;:95.5,&quot;width&quot;:834.1}"/>
</p:tagLst>
</file>

<file path=ppt/tags/tag26.xml><?xml version="1.0" encoding="utf-8"?>
<p:tagLst xmlns:p="http://schemas.openxmlformats.org/presentationml/2006/main">
  <p:tag name="KSO_WM_DIAGRAM_VIRTUALLY_FRAME" val="{&quot;height&quot;:393.5,&quot;left&quot;:36.9,&quot;top&quot;:82.35,&quot;width&quot;:626.15}"/>
</p:tagLst>
</file>

<file path=ppt/tags/tag260.xml><?xml version="1.0" encoding="utf-8"?>
<p:tagLst xmlns:p="http://schemas.openxmlformats.org/presentationml/2006/main">
  <p:tag name="KSO_WM_DIAGRAM_VIRTUALLY_FRAME" val="{&quot;height&quot;:386.85,&quot;left&quot;:63.9,&quot;top&quot;:95.5,&quot;width&quot;:834.1}"/>
</p:tagLst>
</file>

<file path=ppt/tags/tag261.xml><?xml version="1.0" encoding="utf-8"?>
<p:tagLst xmlns:p="http://schemas.openxmlformats.org/presentationml/2006/main">
  <p:tag name="KSO_WM_DIAGRAM_VIRTUALLY_FRAME" val="{&quot;height&quot;:386.85,&quot;left&quot;:63.9,&quot;top&quot;:95.5,&quot;width&quot;:834.1}"/>
</p:tagLst>
</file>

<file path=ppt/tags/tag262.xml><?xml version="1.0" encoding="utf-8"?>
<p:tagLst xmlns:p="http://schemas.openxmlformats.org/presentationml/2006/main">
  <p:tag name="KSO_WM_DIAGRAM_VIRTUALLY_FRAME" val="{&quot;height&quot;:386.85,&quot;left&quot;:63.9,&quot;top&quot;:95.5,&quot;width&quot;:834.1}"/>
</p:tagLst>
</file>

<file path=ppt/tags/tag263.xml><?xml version="1.0" encoding="utf-8"?>
<p:tagLst xmlns:p="http://schemas.openxmlformats.org/presentationml/2006/main">
  <p:tag name="KSO_WM_DIAGRAM_VIRTUALLY_FRAME" val="{&quot;height&quot;:386.85,&quot;left&quot;:63.9,&quot;top&quot;:95.5,&quot;width&quot;:834.1}"/>
</p:tagLst>
</file>

<file path=ppt/tags/tag264.xml><?xml version="1.0" encoding="utf-8"?>
<p:tagLst xmlns:p="http://schemas.openxmlformats.org/presentationml/2006/main">
  <p:tag name="KSO_WM_DIAGRAM_VIRTUALLY_FRAME" val="{&quot;height&quot;:386.85,&quot;left&quot;:63.9,&quot;top&quot;:95.5,&quot;width&quot;:834.1}"/>
</p:tagLst>
</file>

<file path=ppt/tags/tag265.xml><?xml version="1.0" encoding="utf-8"?>
<p:tagLst xmlns:p="http://schemas.openxmlformats.org/presentationml/2006/main">
  <p:tag name="KSO_WM_DIAGRAM_VIRTUALLY_FRAME" val="{&quot;height&quot;:386.85,&quot;left&quot;:63.9,&quot;top&quot;:95.5,&quot;width&quot;:834.1}"/>
</p:tagLst>
</file>

<file path=ppt/tags/tag266.xml><?xml version="1.0" encoding="utf-8"?>
<p:tagLst xmlns:p="http://schemas.openxmlformats.org/presentationml/2006/main">
  <p:tag name="KSO_WM_DIAGRAM_VIRTUALLY_FRAME" val="{&quot;height&quot;:386.85,&quot;left&quot;:63.9,&quot;top&quot;:95.5,&quot;width&quot;:834.1}"/>
</p:tagLst>
</file>

<file path=ppt/tags/tag267.xml><?xml version="1.0" encoding="utf-8"?>
<p:tagLst xmlns:p="http://schemas.openxmlformats.org/presentationml/2006/main">
  <p:tag name="KSO_WM_DIAGRAM_VIRTUALLY_FRAME" val="{&quot;height&quot;:386.85,&quot;left&quot;:63.9,&quot;top&quot;:95.5,&quot;width&quot;:834.1}"/>
</p:tagLst>
</file>

<file path=ppt/tags/tag268.xml><?xml version="1.0" encoding="utf-8"?>
<p:tagLst xmlns:p="http://schemas.openxmlformats.org/presentationml/2006/main">
  <p:tag name="KSO_WM_DIAGRAM_VIRTUALLY_FRAME" val="{&quot;height&quot;:386.85,&quot;left&quot;:63.9,&quot;top&quot;:95.5,&quot;width&quot;:834.1}"/>
</p:tagLst>
</file>

<file path=ppt/tags/tag269.xml><?xml version="1.0" encoding="utf-8"?>
<p:tagLst xmlns:p="http://schemas.openxmlformats.org/presentationml/2006/main">
  <p:tag name="KSO_WM_DIAGRAM_VIRTUALLY_FRAME" val="{&quot;height&quot;:386.85,&quot;left&quot;:63.9,&quot;top&quot;:95.5,&quot;width&quot;:834.1}"/>
</p:tagLst>
</file>

<file path=ppt/tags/tag27.xml><?xml version="1.0" encoding="utf-8"?>
<p:tagLst xmlns:p="http://schemas.openxmlformats.org/presentationml/2006/main">
  <p:tag name="KSO_WM_DIAGRAM_VIRTUALLY_FRAME" val="{&quot;height&quot;:547.55,&quot;left&quot;:11.7,&quot;top&quot;:36.75,&quot;width&quot;:650.15}"/>
</p:tagLst>
</file>

<file path=ppt/tags/tag270.xml><?xml version="1.0" encoding="utf-8"?>
<p:tagLst xmlns:p="http://schemas.openxmlformats.org/presentationml/2006/main">
  <p:tag name="KSO_WM_DIAGRAM_VIRTUALLY_FRAME" val="{&quot;height&quot;:386.85,&quot;left&quot;:63.9,&quot;top&quot;:95.5,&quot;width&quot;:834.1}"/>
</p:tagLst>
</file>

<file path=ppt/tags/tag271.xml><?xml version="1.0" encoding="utf-8"?>
<p:tagLst xmlns:p="http://schemas.openxmlformats.org/presentationml/2006/main">
  <p:tag name="KSO_WM_DIAGRAM_VIRTUALLY_FRAME" val="{&quot;height&quot;:386.85,&quot;left&quot;:63.9,&quot;top&quot;:95.5,&quot;width&quot;:834.1}"/>
</p:tagLst>
</file>

<file path=ppt/tags/tag272.xml><?xml version="1.0" encoding="utf-8"?>
<p:tagLst xmlns:p="http://schemas.openxmlformats.org/presentationml/2006/main">
  <p:tag name="KSO_WM_DIAGRAM_VIRTUALLY_FRAME" val="{&quot;height&quot;:386.85,&quot;left&quot;:63.9,&quot;top&quot;:95.5,&quot;width&quot;:834.1}"/>
</p:tagLst>
</file>

<file path=ppt/tags/tag273.xml><?xml version="1.0" encoding="utf-8"?>
<p:tagLst xmlns:p="http://schemas.openxmlformats.org/presentationml/2006/main">
  <p:tag name="KSO_WM_DIAGRAM_VIRTUALLY_FRAME" val="{&quot;height&quot;:386.85,&quot;left&quot;:63.9,&quot;top&quot;:95.5,&quot;width&quot;:834.1}"/>
</p:tagLst>
</file>

<file path=ppt/tags/tag274.xml><?xml version="1.0" encoding="utf-8"?>
<p:tagLst xmlns:p="http://schemas.openxmlformats.org/presentationml/2006/main">
  <p:tag name="KSO_WM_DIAGRAM_VIRTUALLY_FRAME" val="{&quot;height&quot;:386.85,&quot;left&quot;:63.9,&quot;top&quot;:95.5,&quot;width&quot;:834.1}"/>
</p:tagLst>
</file>

<file path=ppt/tags/tag275.xml><?xml version="1.0" encoding="utf-8"?>
<p:tagLst xmlns:p="http://schemas.openxmlformats.org/presentationml/2006/main">
  <p:tag name="KSO_WM_DIAGRAM_VIRTUALLY_FRAME" val="{&quot;height&quot;:285.2,&quot;left&quot;:14.25,&quot;top&quot;:140.8,&quot;width&quot;:628.9}"/>
</p:tagLst>
</file>

<file path=ppt/tags/tag276.xml><?xml version="1.0" encoding="utf-8"?>
<p:tagLst xmlns:p="http://schemas.openxmlformats.org/presentationml/2006/main">
  <p:tag name="KSO_WM_DIAGRAM_VIRTUALLY_FRAME" val="{&quot;height&quot;:285.2,&quot;left&quot;:14.25,&quot;top&quot;:140.8,&quot;width&quot;:628.9}"/>
</p:tagLst>
</file>

<file path=ppt/tags/tag277.xml><?xml version="1.0" encoding="utf-8"?>
<p:tagLst xmlns:p="http://schemas.openxmlformats.org/presentationml/2006/main">
  <p:tag name="KSO_WM_UNIT_PLACING_PICTURE_USER_VIEWPORT" val="{&quot;height&quot;:6533,&quot;width&quot;:6533}"/>
  <p:tag name="KSO_WM_BEAUTIFY_FLAG" val=""/>
</p:tagLst>
</file>

<file path=ppt/tags/tag278.xml><?xml version="1.0" encoding="utf-8"?>
<p:tagLst xmlns:p="http://schemas.openxmlformats.org/presentationml/2006/main">
  <p:tag name="KSO_WM_DIAGRAM_VIRTUALLY_FRAME" val="{&quot;height&quot;:386.85,&quot;left&quot;:63.9,&quot;top&quot;:95.5,&quot;width&quot;:834.1}"/>
</p:tagLst>
</file>

<file path=ppt/tags/tag279.xml><?xml version="1.0" encoding="utf-8"?>
<p:tagLst xmlns:p="http://schemas.openxmlformats.org/presentationml/2006/main">
  <p:tag name="KSO_WM_DIAGRAM_VIRTUALLY_FRAME" val="{&quot;height&quot;:386.85,&quot;left&quot;:63.9,&quot;top&quot;:95.5,&quot;width&quot;:834.1}"/>
</p:tagLst>
</file>

<file path=ppt/tags/tag28.xml><?xml version="1.0" encoding="utf-8"?>
<p:tagLst xmlns:p="http://schemas.openxmlformats.org/presentationml/2006/main">
  <p:tag name="KSO_WM_DIAGRAM_VIRTUALLY_FRAME" val="{&quot;height&quot;:393.5,&quot;left&quot;:36.9,&quot;top&quot;:82.35,&quot;width&quot;:626.15}"/>
</p:tagLst>
</file>

<file path=ppt/tags/tag280.xml><?xml version="1.0" encoding="utf-8"?>
<p:tagLst xmlns:p="http://schemas.openxmlformats.org/presentationml/2006/main">
  <p:tag name="KSO_WM_DIAGRAM_VIRTUALLY_FRAME" val="{&quot;height&quot;:386.85,&quot;left&quot;:63.9,&quot;top&quot;:95.5,&quot;width&quot;:834.1}"/>
</p:tagLst>
</file>

<file path=ppt/tags/tag281.xml><?xml version="1.0" encoding="utf-8"?>
<p:tagLst xmlns:p="http://schemas.openxmlformats.org/presentationml/2006/main">
  <p:tag name="KSO_WM_DIAGRAM_VIRTUALLY_FRAME" val="{&quot;height&quot;:386.85,&quot;left&quot;:63.9,&quot;top&quot;:95.5,&quot;width&quot;:834.1}"/>
</p:tagLst>
</file>

<file path=ppt/tags/tag282.xml><?xml version="1.0" encoding="utf-8"?>
<p:tagLst xmlns:p="http://schemas.openxmlformats.org/presentationml/2006/main">
  <p:tag name="KSO_WM_DIAGRAM_VIRTUALLY_FRAME" val="{&quot;height&quot;:386.85,&quot;left&quot;:63.9,&quot;top&quot;:95.5,&quot;width&quot;:834.1}"/>
</p:tagLst>
</file>

<file path=ppt/tags/tag283.xml><?xml version="1.0" encoding="utf-8"?>
<p:tagLst xmlns:p="http://schemas.openxmlformats.org/presentationml/2006/main">
  <p:tag name="KSO_WM_DIAGRAM_VIRTUALLY_FRAME" val="{&quot;height&quot;:386.85,&quot;left&quot;:63.9,&quot;top&quot;:95.5,&quot;width&quot;:834.1}"/>
</p:tagLst>
</file>

<file path=ppt/tags/tag284.xml><?xml version="1.0" encoding="utf-8"?>
<p:tagLst xmlns:p="http://schemas.openxmlformats.org/presentationml/2006/main">
  <p:tag name="KSO_WM_DIAGRAM_VIRTUALLY_FRAME" val="{&quot;height&quot;:386.85,&quot;left&quot;:63.9,&quot;top&quot;:95.5,&quot;width&quot;:834.1}"/>
</p:tagLst>
</file>

<file path=ppt/tags/tag285.xml><?xml version="1.0" encoding="utf-8"?>
<p:tagLst xmlns:p="http://schemas.openxmlformats.org/presentationml/2006/main">
  <p:tag name="KSO_WM_DIAGRAM_VIRTUALLY_FRAME" val="{&quot;height&quot;:386.85,&quot;left&quot;:63.9,&quot;top&quot;:95.5,&quot;width&quot;:834.1}"/>
</p:tagLst>
</file>

<file path=ppt/tags/tag286.xml><?xml version="1.0" encoding="utf-8"?>
<p:tagLst xmlns:p="http://schemas.openxmlformats.org/presentationml/2006/main">
  <p:tag name="KSO_WM_DIAGRAM_VIRTUALLY_FRAME" val="{&quot;height&quot;:386.85,&quot;left&quot;:63.9,&quot;top&quot;:95.5,&quot;width&quot;:834.1}"/>
</p:tagLst>
</file>

<file path=ppt/tags/tag287.xml><?xml version="1.0" encoding="utf-8"?>
<p:tagLst xmlns:p="http://schemas.openxmlformats.org/presentationml/2006/main">
  <p:tag name="KSO_WM_DIAGRAM_VIRTUALLY_FRAME" val="{&quot;height&quot;:386.85,&quot;left&quot;:63.9,&quot;top&quot;:95.5,&quot;width&quot;:834.1}"/>
</p:tagLst>
</file>

<file path=ppt/tags/tag288.xml><?xml version="1.0" encoding="utf-8"?>
<p:tagLst xmlns:p="http://schemas.openxmlformats.org/presentationml/2006/main">
  <p:tag name="KSO_WM_DIAGRAM_VIRTUALLY_FRAME" val="{&quot;height&quot;:386.85,&quot;left&quot;:63.9,&quot;top&quot;:95.5,&quot;width&quot;:834.1}"/>
</p:tagLst>
</file>

<file path=ppt/tags/tag289.xml><?xml version="1.0" encoding="utf-8"?>
<p:tagLst xmlns:p="http://schemas.openxmlformats.org/presentationml/2006/main">
  <p:tag name="KSO_WM_DIAGRAM_VIRTUALLY_FRAME" val="{&quot;height&quot;:386.85,&quot;left&quot;:63.9,&quot;top&quot;:95.5,&quot;width&quot;:834.1}"/>
</p:tagLst>
</file>

<file path=ppt/tags/tag29.xml><?xml version="1.0" encoding="utf-8"?>
<p:tagLst xmlns:p="http://schemas.openxmlformats.org/presentationml/2006/main">
  <p:tag name="KSO_WM_DIAGRAM_VIRTUALLY_FRAME" val="{&quot;height&quot;:547.55,&quot;left&quot;:11.7,&quot;top&quot;:36.75,&quot;width&quot;:650.15}"/>
</p:tagLst>
</file>

<file path=ppt/tags/tag290.xml><?xml version="1.0" encoding="utf-8"?>
<p:tagLst xmlns:p="http://schemas.openxmlformats.org/presentationml/2006/main">
  <p:tag name="KSO_WM_DIAGRAM_VIRTUALLY_FRAME" val="{&quot;height&quot;:386.85,&quot;left&quot;:63.9,&quot;top&quot;:95.5,&quot;width&quot;:834.1}"/>
</p:tagLst>
</file>

<file path=ppt/tags/tag291.xml><?xml version="1.0" encoding="utf-8"?>
<p:tagLst xmlns:p="http://schemas.openxmlformats.org/presentationml/2006/main">
  <p:tag name="KSO_WM_DIAGRAM_VIRTUALLY_FRAME" val="{&quot;height&quot;:386.85,&quot;left&quot;:63.9,&quot;top&quot;:95.5,&quot;width&quot;:834.1}"/>
</p:tagLst>
</file>

<file path=ppt/tags/tag292.xml><?xml version="1.0" encoding="utf-8"?>
<p:tagLst xmlns:p="http://schemas.openxmlformats.org/presentationml/2006/main">
  <p:tag name="KSO_WM_DIAGRAM_VIRTUALLY_FRAME" val="{&quot;height&quot;:386.85,&quot;left&quot;:63.9,&quot;top&quot;:95.5,&quot;width&quot;:834.1}"/>
</p:tagLst>
</file>

<file path=ppt/tags/tag293.xml><?xml version="1.0" encoding="utf-8"?>
<p:tagLst xmlns:p="http://schemas.openxmlformats.org/presentationml/2006/main">
  <p:tag name="KSO_WM_DIAGRAM_VIRTUALLY_FRAME" val="{&quot;height&quot;:386.85,&quot;left&quot;:63.9,&quot;top&quot;:95.5,&quot;width&quot;:834.1}"/>
</p:tagLst>
</file>

<file path=ppt/tags/tag294.xml><?xml version="1.0" encoding="utf-8"?>
<p:tagLst xmlns:p="http://schemas.openxmlformats.org/presentationml/2006/main">
  <p:tag name="KSO_WM_DIAGRAM_VIRTUALLY_FRAME" val="{&quot;height&quot;:451.65,&quot;left&quot;:88.15,&quot;top&quot;:-10.25,&quot;width&quot;:888.35}"/>
</p:tagLst>
</file>

<file path=ppt/tags/tag295.xml><?xml version="1.0" encoding="utf-8"?>
<p:tagLst xmlns:p="http://schemas.openxmlformats.org/presentationml/2006/main">
  <p:tag name="KSO_WM_DIAGRAM_VIRTUALLY_FRAME" val="{&quot;height&quot;:500.6,&quot;left&quot;:88.15,&quot;top&quot;:-10.25,&quot;width&quot;:888.35}"/>
</p:tagLst>
</file>

<file path=ppt/tags/tag296.xml><?xml version="1.0" encoding="utf-8"?>
<p:tagLst xmlns:p="http://schemas.openxmlformats.org/presentationml/2006/main">
  <p:tag name="KSO_WM_DIAGRAM_VIRTUALLY_FRAME" val="{&quot;height&quot;:386.85,&quot;left&quot;:63.9,&quot;top&quot;:95.5,&quot;width&quot;:834.1}"/>
</p:tagLst>
</file>

<file path=ppt/tags/tag297.xml><?xml version="1.0" encoding="utf-8"?>
<p:tagLst xmlns:p="http://schemas.openxmlformats.org/presentationml/2006/main">
  <p:tag name="KSO_WM_DIAGRAM_VIRTUALLY_FRAME" val="{&quot;height&quot;:386.85,&quot;left&quot;:63.9,&quot;top&quot;:95.5,&quot;width&quot;:834.1}"/>
</p:tagLst>
</file>

<file path=ppt/tags/tag298.xml><?xml version="1.0" encoding="utf-8"?>
<p:tagLst xmlns:p="http://schemas.openxmlformats.org/presentationml/2006/main">
  <p:tag name="KSO_WM_DIAGRAM_VIRTUALLY_FRAME" val="{&quot;height&quot;:386.85,&quot;left&quot;:63.9,&quot;top&quot;:95.5,&quot;width&quot;:834.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PP_MARK_KEY" val="e5ccd6de-6158-4fa0-b083-17fedfc7f0f4"/>
  <p:tag name="COMMONDATA" val="eyJoZGlkIjoiNmRhZTU5ZmNkODY4NjMwN2I0OGQyMjRlYjRmOTlhNGYifQ=="/>
  <p:tag name="commondata" val="eyJjb3VudCI6MSwiaGRpZCI6IjVlMGE1OThmN2RiNThlNDRmYzk2MWFhOGQyYTI5MWRiIiwidXNlckNvdW50IjoxfQ=="/>
  <p:tag name="resource_record_key" val="{&quot;70&quot;:[3318571,3315984]}"/>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35.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36.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37.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38.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39.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xml><?xml version="1.0" encoding="utf-8"?>
<p:tagLst xmlns:p="http://schemas.openxmlformats.org/presentationml/2006/main">
  <p:tag name="KSO_WM_DIAGRAM_VIRTUALLY_FRAME" val="{&quot;height&quot;:393.5,&quot;left&quot;:36.9,&quot;top&quot;:82.35,&quot;width&quot;:626.15}"/>
</p:tagLst>
</file>

<file path=ppt/tags/tag40.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1.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2.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3.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4.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5.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6.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7.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8.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49.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xml><?xml version="1.0" encoding="utf-8"?>
<p:tagLst xmlns:p="http://schemas.openxmlformats.org/presentationml/2006/main">
  <p:tag name="KSO_WM_DIAGRAM_VIRTUALLY_FRAME" val="{&quot;height&quot;:393.5,&quot;left&quot;:36.9,&quot;top&quot;:82.35,&quot;width&quot;:626.15}"/>
</p:tagLst>
</file>

<file path=ppt/tags/tag50.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1.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2.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3.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54.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5.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6.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57.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8.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59.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xml><?xml version="1.0" encoding="utf-8"?>
<p:tagLst xmlns:p="http://schemas.openxmlformats.org/presentationml/2006/main">
  <p:tag name="KSO_WM_DIAGRAM_VIRTUALLY_FRAME" val="{&quot;height&quot;:393.5,&quot;left&quot;:36.9,&quot;top&quot;:82.35,&quot;width&quot;:626.15}"/>
</p:tagLst>
</file>

<file path=ppt/tags/tag60.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1.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2.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3.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64.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5.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6.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7.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8.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69.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xml><?xml version="1.0" encoding="utf-8"?>
<p:tagLst xmlns:p="http://schemas.openxmlformats.org/presentationml/2006/main">
  <p:tag name="KSO_WM_DIAGRAM_VIRTUALLY_FRAME" val="{&quot;height&quot;:393.5,&quot;left&quot;:36.9,&quot;top&quot;:82.35,&quot;width&quot;:626.15}"/>
</p:tagLst>
</file>

<file path=ppt/tags/tag70.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1.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2.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3.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4.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5.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6.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7.xml><?xml version="1.0" encoding="utf-8"?>
<p:tagLst xmlns:p="http://schemas.openxmlformats.org/presentationml/2006/main">
  <p:tag name="KSO_WM_DIAGRAM_VIRTUALLY_FRAME" val="{&quot;height&quot;:304.6859829554106,&quot;left&quot;:123.70000000000005,&quot;top&quot;:127.44999999999986,&quot;width&quot;:743.7674374319913}"/>
</p:tagLst>
</file>

<file path=ppt/tags/tag7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79.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8.xml><?xml version="1.0" encoding="utf-8"?>
<p:tagLst xmlns:p="http://schemas.openxmlformats.org/presentationml/2006/main">
  <p:tag name="KSO_WM_DIAGRAM_VIRTUALLY_FRAME" val="{&quot;height&quot;:393.5,&quot;left&quot;:36.9,&quot;top&quot;:82.35,&quot;width&quot;:626.15}"/>
</p:tagLst>
</file>

<file path=ppt/tags/tag80.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5.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88.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8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xml><?xml version="1.0" encoding="utf-8"?>
<p:tagLst xmlns:p="http://schemas.openxmlformats.org/presentationml/2006/main">
  <p:tag name="KSO_WM_DIAGRAM_VIRTUALLY_FRAME" val="{&quot;height&quot;:547.55,&quot;left&quot;:11.7,&quot;top&quot;:36.75,&quot;width&quot;:650.15}"/>
</p:tagLst>
</file>

<file path=ppt/tags/tag90.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91.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2.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3.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4.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5.xml><?xml version="1.0" encoding="utf-8"?>
<p:tagLst xmlns:p="http://schemas.openxmlformats.org/presentationml/2006/main">
  <p:tag name="KSO_WM_DIAGRAM_VIRTUALLY_FRAME" val="{&quot;height&quot;:240.37750621152017,&quot;left&quot;:64.28614173228347,&quot;top&quot;:111.54999999999995,&quot;width&quot;:459.71385826771655}"/>
</p:tagLst>
</file>

<file path=ppt/tags/tag96.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7.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8.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ags/tag99.xml><?xml version="1.0" encoding="utf-8"?>
<p:tagLst xmlns:p="http://schemas.openxmlformats.org/presentationml/2006/main">
  <p:tag name="KSO_WM_DIAGRAM_VIRTUALLY_FRAME" val="{&quot;height&quot;:349.36498272449654,&quot;left&quot;:37.24999999999996,&quot;top&quot;:82.77100023091398,&quot;width&quot;:830.2174374319914}"/>
</p:tagLst>
</file>

<file path=ppt/theme/theme1.xml><?xml version="1.0" encoding="utf-8"?>
<a:theme xmlns:a="http://schemas.openxmlformats.org/drawingml/2006/main" name="Office 主题​​">
  <a:themeElements>
    <a:clrScheme name="自定义 5">
      <a:dk1>
        <a:srgbClr val="000000"/>
      </a:dk1>
      <a:lt1>
        <a:srgbClr val="FFFFFF"/>
      </a:lt1>
      <a:dk2>
        <a:srgbClr val="000000"/>
      </a:dk2>
      <a:lt2>
        <a:srgbClr val="FFFFFF"/>
      </a:lt2>
      <a:accent1>
        <a:srgbClr val="C00000"/>
      </a:accent1>
      <a:accent2>
        <a:srgbClr val="C00000"/>
      </a:accent2>
      <a:accent3>
        <a:srgbClr val="C00000"/>
      </a:accent3>
      <a:accent4>
        <a:srgbClr val="C00000"/>
      </a:accent4>
      <a:accent5>
        <a:srgbClr val="C00000"/>
      </a:accent5>
      <a:accent6>
        <a:srgbClr val="C00000"/>
      </a:accent6>
      <a:hlink>
        <a:srgbClr val="000000"/>
      </a:hlink>
      <a:folHlink>
        <a:srgbClr val="000000"/>
      </a:folHlink>
    </a:clrScheme>
    <a:fontScheme name="Office">
      <a:majorFont>
        <a:latin typeface="思源黑体 CN"/>
        <a:ea typeface="思源黑体 CN"/>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CF7"/>
        </a:solidFill>
        <a:ln>
          <a:noFill/>
        </a:ln>
      </a:spPr>
      <a:bodyPr rtlCol="0" anchor="ctr"/>
      <a:lstStyle>
        <a:defPPr algn="ctr">
          <a:defRPr lang="zh-CN" altLang="en-US">
            <a:latin typeface="思源黑体 CN Medium" panose="020B0600000000000000" pitchFamily="34" charset="-122"/>
            <a:ea typeface="思源黑体 CN Medium" panose="020B0600000000000000"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kyNjM3NTEwMTQ4IiwKCSJHcm91cElkIiA6ICI3MzA1NTg4NTMiLAoJIkltYWdlIiA6ICJpVkJPUncwS0dnb0FBQUFOU1VoRVVnQUFCcFFBQUFKb0NBWUFBQUJvUmdMY0FBQUFBWE5TUjBJQXJzNGM2UUFBSUFCSlJFRlVlSnpzM1hkWVUrZmJCL0F2SXdoaWdJb0NicTBWWjYxV3JYdlZPcXJncWxyRmF1dEFyUk1uYXJWVm5GVWNMVTRVVzZWT2NJSW9yZElxRGxBVUJ4WUZGVlFRVUVBaGpEQ1N2SC93eTNrSlNRNGdPTnArUDlmbEpUa3J6d2toT2VlNW4vdCtERlFxbFFwRVJFUkVSRVJFUkVSRVJFUkVlaGkrN1FZUUVSRVJFUkVSRVJFUkVSSFJ1NDBCSlNJaUlpSWlJaUlpSWlJaUloTEZnQklSRVJFUkVSRVJFUkVSRVJHSllrQ0ppSWlJaUlpSWlJaUlpSWlJUkRHZ1JFUkVSRVJFUkVSRVJFUkVSS0lZVUNJaUlpSWlJaUlpSWlJaUlpSlJEQ2dSRVJFUkVSRVJFUkVSRVJHUktBYVVpSWlJaUlpSWlJaUlpSWlJU0JRRFNrUkVSRVJFUkVSRVJFUkVSQ1NLQVNVaUlpSWlJaUlpSWlJaUlpSVN4WUFTRVJFUkVSRVJFUkVSRVJFUmlXSkFpWWlJaUlpSWlJaUlpSWlJaUVReG9FUkVSRVJFUkVSRVJFUkVSRVNpR0ZBaUlpSWlJaUlpSWlJaUlpSWlVUXdvRVJFUkVSRVJFUkVSRVJFUmtTZ0dsSWlJaUlpSWlJaUlpSWlJaUVnVUEwcEVSRVJFUkVSRVJFUkVSRVFraWdFbElpSWlJaUlpSWlJaUlpSWlFc1dBRWhFUkVSRVJFUkVSRVJFUkVZbGlRSW1JaUlpSWlJaUlpSWlJaUloRU1hQkVSRVJFUkVSRVJFUkVSRVJFb2hoUUlpSWlJaUlpSWlJaUlpSWlJbEVNS0JFUkVSRVJFUkVSRVJFUkVaRW9CcFNJaUlpSWlJaUlpSWlJaUloSUZBTktSRVJFUkVSRVJFUkVSRVJFSklvQkpTSWlJaUlpSWlJaUlpSWlJaExGZ0JJUkVSRVJFUkVSRVJFUkVSR0pZa0NKaUlpSWlJaUlpSWlJaUlpSVJER2dSRVJFUkVSRVJFUkVSRVJFUktJWVVDSWlJaUlpSWlJaUlpSWlJaUpSRENnUkVSRVJFUkVSRVJFUkVSR1JLQWFVaUlpSWlJaUlpSWlJaUlpSVNCUURTa1JFUkVSRVJFUkVSRVJFUkNTS0FTVWlJaUlpSWlJaUlpSWlJaUlTeFlBU0VSRVJFUkVSRVJFUkVSRVJpV0pBaVlpSWlJaUlpSWlJaUlpSWlFUXhvRVJFUkVSRVJFUkVSRVJFUkVTaUdGQWlJaUlpSWlJaUlpSWlJaUlpVVF3b0VSRVJFUkVSRVJFUkVSRVJrU2dHbElpSWlJaUlpSWlJaUlpSWlFZ1VBMHBFUkVSRVJFUkVSRVJFUkVRa2lnRWxJaUlpSWlJaUlpSWlJaUlpRXNXQUVoRVJFUkVSRVJFUkVSRVJFWWxpUUltSWlJaUlpSWlJaUlpSWlJaEVNYUJFUkVSRVJFUkVSRVJFUkVSRW9oaFFJaUlpSWlJaUlpSWlJaUlpSWxFTUtCRVJFUkVSRVJFUkVSRVJFWkVvQnBTSWlJaUlpSWlJaUlpSWlJaElGQU5LUkVSRVJFUkVSRVJFUkVSRUpJb0JKU0lpSWlJaUlpSWlJaUlpSWhMRmdCSVJFUkVSRVJFUkVSRVJFUkdKWWtDSmlJaUlpSWlJaUlpSWlJaUlSREdnUkVSRVJFUkVSRVJFUkVSRVJLSVlVQ0lpSWlJaUlpSWlJaUlpSWlKUkRDZ1JFUkVSRVJFUkVSRVJFUkdSS0FhVWlJaUlpSWlJaUlpSWlIUklUMDlIUkVRRTh2THl0TllsSkNRZ0tpcXFUTWZQeU1nbzAvNnZTMkJnSU5hdFc0ZjA5UFF5SDB1cFZPTDU4K2ZJek13czFYNkppWW1ZTjI4ZVpES1ozbTFpWW1Jd2VmSmtKQ1VsaVI3cnI3LytncCtmbitnMitmbjVXTEJnQWE1ZHUxYXFkaEw5bHpDZ1JFUkVSRVJFUkVSRVJLVERqUnMzTUhQbVRLU2twR2l0OC9YMXhmTGx5MS81Mk45OTl4MWNYRnlRbTV0YmxpYStGamR2M3NUcDA2ZVJsWlZWNW1NbEpTWEJ5Y2tKQnc0Y0tOVisyZG5aQ0E4UDF4bk1VNVBMNVlpT2prWk9Ubzdvc2Z6OS9iRno1MDdSQUpsU3FVUllXQmlTazVOTDFVNmkveExqdDkwQUlpSWlJaUlpSWlJaW9yY3ROallXaVltSkdzdWlvNk1CRkFTV3JLeXNOTllsSlNVaEp5Y0hJU0VoV3NkcTNibzFqSTNGdTE3YnRHbUR6WnMzNDlkZmY4V0VDUlBLMlBwM2wxS3BCQUFZR3BZc3QrSFlzV1BvMEtHRHhySzR1RGpFeDhmRDB0SlNJMlBweVpNbkFJQ0lpQWl0TEtWbXpackJ6TXdNQURCaXhBak1uejhmaHc4ZnhwZ3hZMTc1WElqKzZ4aFFJaUlpSWlJaUlpSWlvdjg4UHo4L25EaHhRdWU2ZGV2VzZkMXY4ZUxGV3N0OGZYMFJGeGVIdi8vK1crOStTcVVTcHFhbWVQbnlKWHg4ZkhSdVkyUmtoTUdEQnd1UGx5MWJodno4ZkwzSEZOT3VYVHQ4L3ZubnI3UnZXYWhVS2dBbER5aWRQbjBhY3JrY2JkdTJGWmFkT1hNRzRlSGhzTFMwUkVSRWhMQmNIYXp5OVBUVU92N0dqUnRSdTNadEFFQ3JWcTNRcWxVclZLOWVYVmlmbDVjbnRFMzlHQUFVQ29WVzFwaUppVW1KMms3MGI4ZUFFaEVSRVJFUkVSRVJFZjNuVFpzMkRkT21UVU5lWGg0a0Vna0E0UHo1ODFpMmJCbTh2YjFSc1dKRnhNWEZvVUdEQnBCSUpQRHc4TURWcTFleFo4OGVuY2M3ZnZ3NHZMMjlZV3BxS3ZxOHdjSEJDQTRPMWxxZWw1Y0hRME5EallCU2NTWGd4TlNzV2ZPVjlpdXIwbVlvZGUzYUZVRkJRUm9CcGVEZ1lEZzZPcUovLy80YUFiVzdkKzlpOXV6WldMOSt2Y2I1R1JrWndjaklDR2ZQbmhVeW10cTFhNGZzN0d3Y08zWU1iZHEwd2JScDAzVE96N1Jod3daczJMQkJZOW5SbzBkUnFWS2xrcDgwMGI4VUEwcEVSRVJFUkVSRVJFUkVBTzdjdVlQRml4ZGo5T2pSNk4rL1ArclZxNGR4NDhaQktwVml4NDRkdUh6NU1uYnUzQW1KUklJZVBYcWdlZlBteFI3ejhPSERNREV4Z1V3bWcxUXExVm9mRVJFQkl5TWpORzdjV0dQNTl1M2JjZno0Y1kxbFI0NGNLZHNKdmdYcWdKS0JnVUdKdG0vWHJoMTI3ZHFGeDQ4ZkF3QnUzYnFGcDArZm9udjM3amgzN2h4V3JseXB0Yy9FaVJNMUh2ZnIxdzh1TGk1Q3BwaWFRcUZBWGw0ZUZpNWNDS0FnZU5XdVhUdGhuYnU3Ty9yMjdZc1BQL3dRQUhEdjNqMGNPM2FzbEdkTTlPL0ZnQklSRVJFUkVSRVJFUkVSZ1ByMTY2TkxseTdZdkhrei92enpUN2k1dVdINDhPRUlEdzlIUUVBQURBd000T1RrcExHUHU3dTc4TE9QajQrUWtXUnNiQXhUVTFNWUdCZ2dKeWNIa3laTmdwMmRIYjc1NWhzaFlBRVVaTVJJcFZKczNMaFI0N2dTaWFUWTdLWjN3ZG16WjdYYVhwZzZvTFIzNzE0Y1BIaFE3M1lXRmhiWXUzY3Y2dFdyaDdGangrSzk5OTREQUZTcVZBbGp4NDZGcGFVbFB2bmtFM2g2ZWdyN3hNVEVZTldxVlhCemM0T2RuWjNHc1FCZzY5YXRHcy9oNGVHQjMzLy9YUWdFZnZEQkIvanNzODhBQUxtNXVYQjNkMGVUSmsyRVpTWW1KZ3dvRVJYQ2dCSVJFUkVSRVJFUkVSRVJBRk5UVTdpNHVLQnQyN2E0Y09FQ0xDd3NrSkNRZ0pVclYwS2xVc0hSMFJFZE8zYlUyRWNtazhIRHd3TjJkbllhYyswNE9UbHBCSjljWEZ5d2JkczJ6Sm8xQ3gwNmRNREVpUk5SdlhwMUtKVktHQmtaYWJWbDdOaXhHRHQyN0dzNXorenNiTkgxQ29VQ0FKQ1RreU82cmJHeE1XclZxb1VCQXdibzNTWXhNUkhuenAxRHc0WU4wYXhaTTczYnFZTm5Db1VDdzRZTlEyeHNMQUNnYnQyNmFObXlKWlJLSlc3ZnZxMnhUMHBLQ2dBZ09UbFpJd01xS1NrSmVYbDVHa0dtKy9mdnc5L2ZIK1BIajRlMXRiWGVkaENSZmd3b0VSRVJFUkVSRVJFUjBYOWVSRVFFSWlJaU1IVG9VTFJ2M3g3dDI3ZEhZbUlpWEYxZFlXdHJpNzU5KytMQWdRTm8wS0FCK3ZUcEE2QWdROGJEd3dNV0ZoWll1WEtsem5tQ1pESVpEQXdNMEtaTkczejg4Y2M0Y3VRSTl1N2RpNHlNREFBRm1UR0ZBMUd2VzI1dUx2cjM3MStpYmNlUEh5KzZmc2lRSVpnNGNTTHM3ZTMxYmhNUUVJQno1ODdCeXNxcTJPT2xwYVZoeUpBaEdzdEdqQmdCQUJnOGVEQ0Nnb0swOXJHeXN0STVqOVdZTVdQUXQyOWZBSUJjTHNlS0ZTdFFzMlpOREJvMFNOam0zcjE3Q0FnSUFQRC9RYlRidDI4TFAwZEhSNHUybCtpL2hnRWxJaUlpSWlJaUlpSWkrcys3ZGVzV2Z2bmxGd1FGQldIV3JGbG8xS2lSTUYvU3lwVXJZV0ZoQVhOemMyellzQUhCd2NHb1Y2OGVmSDE5MGFsVEo3aTR1S0JTcFVvNmo3dDE2MVpjdW5RSlgzenhCUVlQSG95aFE0ZkN3Y0VCWm1abUFJQ3NyQ3hVckZqeGpaMm5rWkVSUm8wYUpick54WXNYOGZEaFF3d2FORWp2ZVFGQWt5Wk5pbjArZFZEbTFxMWJ5TS9QaDdHeC9pNXBxVlFLTHk4dkFNQ3hZOGZnNStlSERSczJ3TUxDQWhZV0ZoZ3paZ3llUFh0VzdITldyVnBWZUgyVlNpVldyMTZOdUxnNExGbXlCTm5aMmNKY1Z1SGg0WWlLaXRMWTk5S2xTd2dQRHdkUWtLRkZSUCtQQVNVaUlpSWlJaUlpSWlMNnozTnlja0xqeG8zeDQ0OC9ZdjM2OWRpMmJSdm16Sm1Eckt3c1dGaFlRS2xVb2xHalJtamF0Q211WExtQ0sxZXV3TnJhR2g5Ly9ERXlNelAxQmw2Ky92cHJLSlZLZUh0NzQralJvM0J5Y2hLeWNISnpjNUdSa1FFcks2czNkcDVHUmtZWVBYcTA2RGFKaVlsNCtQQWhCZzhlckZFMnJyU1VTaVV1WDc2TUJnMGFJRG82R3FHaG9Wb2xBd3N6TkRSRTdkcTFvVkFvY1BueVpRQUZHVWcxYTlZRUFGeS9maDJ1cnE3RlB1K1NKVXZRc1dOSEtKVktyRisvSGhjdlhnUlFFQ2pidW5VcjFxOWZEd0FZUG53NGhnOGZEcURnZDlHdlh6OU1uRGdSdlh2M0JnQ2NQMzhleTVZdGUrWHpKL3EzWVVDSmlJaUlpSWlJaUlpSUNFRExsaTJ4WThjT1pHWm1RcUZRSUNJaUF2ZnYzOGY5Ky9keDQ4WU5wS1dsb1ZtelpuQjFkWVdscFNWT25qeUpUWnMySVM4dkQ5YlcxckN4c1lHTmpRMmNuWjFoYTJzTEFMQzF0Y1g4K2ZNeGRPaFE3Tnk1VXlQcjVlblRwOEkyLzBiQndjRklTVW1CczdNei9QejhjUERnUWRHQWt0ckZpeGVGdVp0Y1hWM1J2WHQzalhKNU8zZnUxRGtQVW1abUpyNzY2aXZoOGNxVkszSHUzRGwwNmRJRjU4K2ZSNTgrZlpDY25Jemx5NWVYdzlrUi9mY3dvRVJFUkVSRVJFUkVSRVQwUDZhbXBqaDgrREQ2OWV1SERSczJJRGMzRjAyYk5zWG8wYVBScmwwNzJOallDTnUyYWRNR2Nya2N0MjdkRW9KUEtTa3BxRnExS2k1Y3VJRE16RXlOWTNmcjFnMEFFQmdZQ0FDNGUvY3VBT0Q1OCtmQ3NxTHM3ZTFScjE2OTEzR3FyMVZ1Ymk3MjdOa0RhMnRyZE9uU0JSS0pCTXVXTGNPZmYvNko3dDI3NjkxUHBWTGg0TUdEK1B6enorSHI2d3NYRnhjc1c3WU1LcFVLclZxMUFnQzR1Ym5wTEoyblZDbzFIdWZsNVdIS2xDbG8wcVFKenA4L0Q0bEVnaVZMbHVEcDA2ZVlOMjhla3BLU0VCRVJJV3dMQVBIeDhjS3lKMCtlbE10clFmUnZ3WUFTRVJFUkVSRVJFUkVSMGY5Y3VuUUplL2Z1UlowNmRiQmp4dzVJSkJLTUdqVUtkKy9leGI1OSsvVHVWN2R1WGF4ZXZWcDQ3T25waVlTRWhCSTk1N0ZqeC9TdUd6ZHUzRDh5b0xSanh3NDhmdndZYytmT2hVUWlRYWRPbldCdmI0K2Zmdm9KOXZiMnFGR2poczc5ZnYvOWR6eDc5Z3pkdTNlSHI2OHY2dGV2aisrKyt3NGJObXhBdzRZTkFRQ09qbzQ2U3d6bTVPUmc0OGFOd3VNNWMrWkFLcFZxekpOVXNXSkZmUERCQndBQWYzOS8rUHY3YXh4ai8vNzkyTDkvZjVuUG4ramZpQUVsSWlJaUlpSWlJaUlpb3Y4NWZmbzByS3lzMExselp4Z2JHeU0zTnhjcEtTbm8wNmNQbWpWcnBuT2ZQLzc0QXk5ZXZOQlk1dVhsQlpWS3BmZDV2THk4Y09USUVUZzRPT0RiYjcvVnU1MnVUSngzblkrUEQ0NGRPNGIyN2R1alY2OWVBQXJtUjVvOWV6YW1UcDJLZWZQbXdkM2RIZFdxVmRQWUx6TXpFenQzN3NTd1ljTWdrVWlFNVczYnRzWE9uVHVGd05CSEgzMkV5cFVyYXoxdlZsYVd4bU9wVktxM2pWV3FWTUh3NGNPRitaTHk4dkl3WXNRSVRKa3lSY2lndW43OU9yWnYzdzREQTROWGVCV0kvbjMrZVo5R1JFUkVSRVJFUkVSRVJLOUJVbElTcmwyN0JpY25KNjFBVHJObXpZVGdRMUdSa1pHSWpJelVXRlk0SUZKWVZsWVd0bXpaZ3NEQVFKaWJtOFBmM3gvMzd0M0RrQ0ZEMExWclZ4Z1pHV250azVlWHB6SDMwcXN5TURDQXVibDVtWStqajFLcHhNNmRPK0hqNDRQNjlldkQxZFZWWS8zNzc3K1BPWFBtWU5XcVZaZzJiUnJtenAyTHRtM2JDdXVUazVOaFptYUdnUU1ISWk0dVRtUGZ3aGxKRXlaTUtITmJQVDA5TlI3bjV1WUNBTXpNekdCcGFRa0E2TjY5dTJoNVBxTC9HZ2FVaUlpSWlJaUlpSWlJaUFBY1Bud1lLcFVLZmZyMEtmZGp5MlF5bkRwMUNqNCtQbmo1OGlVR0R4NE1aMmRuWExseUJRY1BIc1NxVmF1d1k4Y09EQmd3QUE0T0Rob0JsS0NnSUxpN3U1ZTVEVktwRkVlT0hDbnpjWFI1OU9nUjFxOWZqNy8vL2hzTkd6YkV5cFVyZFFhdlB2MzBVK1RuNTJQOSt2Vll0R2dST25YcWhERmp4cUIyN2Rxb1U2Y08zTnpjOUFiajFMWnUzYW96UXlrakl3UGp4bzFqUmhIUmE4S0FFaEVSRVJFUkVSRVJFZjNucVFNK0xWdTJoSjJkbmRiNm4zNzZDWnMyYmRLNWIyNXVMdXJXcmF1MVBDNHVEamR1M0VCb2FDaXVYYnVHdkx3OE5HM2FGRC84OElOUVBxOURodzdvMEtFRElpSWljT0RBQVhoNWVXSHYzcjNvM2JzM0JnMGFoQm8xYXFCZXZYcjQ4c3N2eTN5T3BxYW1aVDVHVWMrZVBjUCsvZnR4NnRRcEtCUUs5TzdkRzlPblQ0ZUppWW5lZlhyMTZvV2FOV3RpOWVyVnVIRGhBaTVjdUlDUFB2b0kzMy8vdmM3WHNTaExTMHRVcmx3WnFhbXAyTDkvUDB4TlRXRnNiSXo3OSs4REtDaG5SMFRsandFbElpSWlJaUlpSWlJaStzOTc5dXdaYXRXcWhjOC8vMXpuK243OStxRkZpeFk2MS9uNyt5TTFOVlY0bkorZkQyZG5aNkZzbTVtWkdUNzk5RlBSZVppYU5XdUc1Y3VYNC83OSsvRDI5c2J4NDhmaDcrK1BQWHYyd043ZUh2YjI5bVU4dzlmajNyMTc4UGYzaDQyTkRhWk9uWXIyN2R1WGFMOG1UWnBnNTg2ZE9ITGtDSTRjT1lMT25UdkR3c0tpVk04dGxVcHg5ZXBWS0pWS0FBVUJzOUdqUjcrenJ4WFJQNTJCU214bU9DSWlJaUlpSWlJaUlpSXF0ZURnWUVSSFI2TlZxMVpvMHFSSnNXWGNpbnJ3NEFFaUl5UGg0T0R3bWxwWWZxNWR1NGJtelp1WCtoelZGQXFGenJtamlPamR3b0FTRVJFUkVSRVJFUkVSRVJFUmlUSjgydzBnSWlJaUlpSWlJaUlpSWlLaWR4c0RTa1JFUkVSRVJFUkVSRVJFUkNTS0FTVWlJaUlpSWlJaUlpSWlJaUlTWmZ5MkcwQkVSRVQvYnFkUG4wWllXQmhpWTJQeDZOR2p0OTBjSWlJaUlxTC9uRHAxNnFCZXZYcG8wNllOZXZYcTliYWJRMFJFLzFBR0twVks5YlliUVVSRVJQOCtNcGtNUC83NEkwSkRROTkyVTRpSWlJaUk2SC9hdG0wTFYxZFhTS1hTdDkwVUtISlVrRDNOUmM3TGZNaGZLcURNWnpjbC9YdVp2V2NNdTlibWI3c1pSR1hDZ0JJUkVSR1ZPNWxNaGttVEp1SFpzMmR2dXlsRVJFUkVSRlNFcmEwdHRtL2ZEblB6dDllNW5abVlpeWNYWlZESTJUVkovdzBWYlNTbzE5UHliVGVEcUV3NGh4SVJFUkdWTzNkM2R3YVRpSWlJaUlqZVVVbEpTZmo1NTUvZjJ2TS9qOGhDN05sMEJwT0lpUDVoT0ljU0VSRVJsYXR6NTg3aDBxVkxHc3NHRHg2TXZuMzdvazZkT20rcFZVUkVSRVJFLzEyUEhqMkN2NzgvamgwN0ppd0xDZ3BDbHk1ZDBMRmp4emZhbHF4bmVYaDJNMHQ0TERFM2hIVWpNMVN3TUlLQmtjRWJiUXZSbTJSa3d2YzMvZk14b0VSRVJFVGw2c1NKRXhxUGh3NGRpZ2tUSnJ5bDFoQVJFUkVSVVowNmRUQmx5aFFZR3h2RDE5ZFhXSDdpeElrM0dsQlM1cW53NUtKTWVHeG1iWXc2M1MxaFZJRWQ3VVJFL3dRc2VVZEVSRVRsS2pFeFVlTnh2Mzc5M2xKTGlJaUlpSWlvTUFjSEI0M0hDUWtKYi9UNTArTnlrWitsQkFBWUdBRzF1a2daVENJaStnZGhRSW1JaUlqS1ZkRzVrMnJVcVBHV1drSkVSRVJFUklVVnZUWi8wd0dsbkpmNXdzL1dqU3BDVXRIb2pUNC9FUkdWRFFOS1JFUkVSRVJFUkVSRTlOckpYeXFFbnl0VzRVd2NSRVQvTkF3b0VSRVJFUkVSRVJFUjBXdW56RmNKUHh0S1dPcU9pT2lmaGdFbElpSWlJaUlpSWlJaUlpSWlFc1dBRWhFUkVSRVJFUkVSRVJFUkVZbGlRSW1JaUlpSWlJaUlpSWlJaUloRU1hQkVSRVJFUkVSRVJFUkVSRVJFb2hoUUlpSWlJaUlpSWlJaUlpSWlJbEVNS0JFUkVSRVJFUkVSRVJFUkVaRW9CcFNJaUlpSWlJaUlpSWlJaUloSUZBTktSRVJFUkVSRVJFUkVSRVJFSklvQkpTSWlJaUlpSWlJaUlpSWlJaExGZ0JJUkVSRVJFUkVSRVJFUkVSR0pZa0NKaUlpSWlJaUlpSWlJaUlpSVJER2dSRVJFUkVSRVJFUkVSRVJFUktJWVVDSWlJaUlpSWlJaUlpSWlJaUpSRENnUkVSRVJFUkVSRVJFUkVSR1JLQWFVaUlpSWlJaUlpSWlJaUlpSVNCUURTa1JFUkVSRVJFUkVSRVJFUkNTS0FTVWlJaUlpSWlJaUlpSWlJaUlTeFlBU0VSRVJrUTZabVpsdjVIa1VDZ1VpSWlMdzRNRUQwYlpFUkVRZ1BqNitYSjg3SmlZR2NybThYSTlaM3VSeU9aUks1ZHR1UnJtVHkrVzRjT0hDMjI2R1RrcWxFdG5aMmNqTnpTM3hQcmR2MzBaMmRyYldjcmxjanF0WHIrTHExYXRRcVZUbDJVekJMNy84Z2tXTEZpRTBOUFMxSEwrODNiMTdGNEdCZ1hqKy9IbXgyMTY0Y0FGNzl1eEJYRnpjS3o5ZlltSWlidCsramJ5OHZGYytoaTVLcFJLUEh6OHVWVHNpSXlQeDRzV0xjbTNIbXhBVEU0Tm56NTY5MXVkNDNjZW50eThuSndmNStma2wycTY4LzE3ZnBJc1hMK0xNbVRObCt0eDZVK0xqNDdGbnp4NDhmUGl3Uk50SFJrYkN3OE1EdDI3ZEt2Rno1T2ZudzgvUHIxVFhXMzUrZnRpN2QyK0p0eWNpSW5xVEdGQWlJaUtpZnd5NVhJN3M3T3d5L1N0Sko4MzkrL2N4ZlBod2VIbDVRYVZTUWFsVUlqNCtIc25KeWVWK1Roa1pHWmc1Y3liV3JGbWpkNXQ3OSs1aDVzeVo1ZHE1OE91dnYyTGl4SW5ZdkhsenVSMnp2RDE0OEFDVEprM0NMNy84VXFianFGUXFQSC8rSERkdTNFQkFRQUFTRXhNMTF1Zm41eU0zTjdmYy80a0Z3cFl2WDQ2bFM1Zml4bzBicjNST0NvVUNqeDgveHFOSGoxNXBmekdYTDE5Ry8vNzlzV3JWcWhKdEw1UEo0T3JxaWlGRGhpQXBLVWxqM1lzWEw3Qnc0VUlzWExoUW95TTFJQ0FBTXBtc1hOb2JHUm1KME5CUUpDUWtsTXZ4WHJlZ29DQzR1N3VMQnBIVmdvT0Q0ZTN0L2NvZHMwcWxFc3VYTDhlc1diUHc0NDgvdnRJeGRNbk16SVN6c3pPbVRwMktsSlNVRXUzajQrT0Q2ZE9uNDl5NWMrWFdqcjE3OTJMMjdObVlQMzgrMHRQVHkrMjRoZm40K0dEQ2hBbHdkM2QvTGNjSGdKVXJWK0tycjc1Q1JFUkVtWTZqRGdhWHg3L2l2aXVWU2lVY0hSM2g2dXBhcGphWGxqcVFXWjRETEc3ZXZLazNvUEQ0OFdNTUhEZ1FQL3p3Zzg3MWlZbUoyTFZyVjRtdUxZNGZQNDVCZ3daaDA2Wk5vdHVkT0hFQ0F3Y094TTgvLzF4ODQ5OUJXN1pzd1k4Ly9vaXdzTERYOWh3M2J0ekFtREZqTUdmT25ESWQ1K25UcC9EMjlpNXhRT254NDhjNGNlSkVpYmNIZ0xWcjErTG5uMy9HNGNPSFM3elBrU05IOE91dnY1WjRleUlpb2pmSitHMDNnSWlJaUtna2xFb2wrdmZ2WCtZc2g1RWpSK0tiYjc0UmZaNE5HelpBTHBjak16TVRCZ1lHU0U5UHh6ZmZmSU9tVFp0aTQ4YU5BSUM4dkx3U2pUU3VVS0VDREEzZnZURTh6WnMzeDk2OWUzSDY5R2wwNnRRSmJkdTJMZFgrTXBtczNFZFFXMWxaYWJ4V0ZTcFV3SXNYTDNEZ3dBSFVyVnNYUFhyMDBOcEhwVkpCSnBQaHhZc1hTRTFOeFlzWEwvRGl4UXVrcEtUZzZkT25lUHIwS2VMajR6V3liU1pQbm94Qmd3WUpqNWN0VzRaTGx5NlY2N2tBd09MRmk5R2xTeGVkNjBhT0hJblEwRkJzMjdZTlc3WnMwZmtlQ1FrSlFWcGFHakl6TTVHVmxZWE16RXc4Zi80Y2p4NDlRbHhjSFBMejgxRy9mbjFzMjdhdDNOdGVHbi8rK1NmeTh2SmdiMjhQVzF0YmpYVW1KaWJDendxRkFoS0pCUDcrL3ZqcHA1OXc0TUFCTEYyNkZQWHExWHZUVFJha3A2ZGo1TWlSNVg3Y21qVnJZdXZXcmVWKzNOSTZjT0FBN3QyN2g4cVZLMlBhdEdubGRseHpjM1BVcTFjUGp4OC9ocGVYRitiTm0xZHV4eTZwMzMvL1hhUEROVGc0R1AzNjlTdjM1Mm5mdmoyOHZMd1FIaDZPd01CQTlPN2QrNVdQbFoyZGpZaUlDTFJwMDBaamVaVXFWYUJTcWJCdDJ6WjRlSGpBd01CQWE5K3dzRENvVkNvMGJOZ1FGaFlXT285LytmSmxMRm15NUpYYlYxalBuajFGZjY4cWxRcHl1Unc1T1RsYTYxeGRYZkgzMzMrWCtMbjI3dDJyODV6UzA5TVJIeCtQK1BoNFJFZEhJem82R3ZmdjMwZDJkamJhdG0yTDVjdVhsL2c1OUhueDRnVVdMMTZNdkx3OGZQMzExeGcyYkpqRzU3RkNvVUJtWnFiT0RNeWdvQ0Q4OU5OUHlNckt3dVBIajR0OTdjK2VQUXU1WEs3MU9WbFVjSEF3Y25OelViMTY5VmM3cWYrQXpNeE14TVhGbFNxVFZpMDdPeHRwYVdtd3M3UFRXcGVTa29KS2xTcWhRb1VLNWRGTUFJQ2pveU9DZ29KdzZOQWg5Ty9mSDFLcHROeU9UVVJFOURZd29FUkVSRVQvQ0RLWkRDcVZDdFdxVmNOSEgzMmt0Zjc1OCtlNGR1MGE3TzN0OGY3NzcydXRUMGhJd00yYk4yRnViaTc2UEh2MjdFRlVWQlJzYlczaDdPeXNkN3Y5Ky9mRDI5dTcySFo3ZVhtaGR1M2FXTEZpaGM2T0QzVlFKakV4VWU4STZKY3ZYd0lvR0pHcmI1dmV2WHVqUTRjT3hiWkg3ZU9QUDBiUG5qM3h4eDkvNE5LbFM2VU9LSzFjdWJMY1J4LzcrdnJDMHRKU2VGeXpaazNNbkRrVEsxYXN3THAxNjFDM2JsM1VyMTlmWTU5Smt5WVZPMUs0VXFWS3FGdTNMcXBYcjQ0YU5XckEzdDVlWTcyRmhRV3NyYTJMYlY5YVdocnk4L01obFVvMUFpWDZxRHVrNUhJNWR1L2VyYlhlMHRJU01wa00yN2R2MStqQWJOS2tDVHAzN293MWE5Ym96ZUtwVktrU2JHeHNZR3RyaTh6TVRKaWJtd3NCS2pGanhvelJHK1I2VllHQmdRQUFCd2NIclhXRk8rVVVDZ1VBNExQUFBzUGx5NWR4NWNvVlRKOCtIZDk5OXgzYXRXdFhybTBxS1hXbnVFUWlRYTFhdGNwOFBLVlNpZGpZV0szU1JxdFdyVUpNVEV5SnM3N0tRM2g0dVBDK1V5cVZXTEJnUWJIN1RKMDZGVTJhTkNuUjhjZU9IWXZnNEdDY09YTUdYM3p4aGRiZjV1c1VFUkdCRFJzMkFBQUdEaHlJVTZkTzRlZWZmNGFOalkxV3NLYXNhdGFzaVFFREJ1RElrU1B3OVBSRWh3NGRYcWxEV0NhVHdjbkpDUXFGQXNlT0hkUDREQmsrZkRoT25qeUplL2Z1SVNnb1NHZndmTy9ldllpSWlNQ01HVE4wL3EwVlptdHJpN3AxNitwY0Z4c2JpNlNrSkRSbzBBQ1ZLMWZXV3YveTVVdmN1M2V2bEdlbktTY25CM0s1SEI5KytDR01qZlYzT1VSRlJTRXpNMU5qb01pNWMrZHc2TkFoeE1mSDZ5dzlhMk5qZ3hZdFdxQng0OFlBQ2o1WFNocFVNRFkyaGtRaTBWajIzbnZ2WWU3Y3VWaTdkaTI4dkx4dytmSmx1THE2aWdaenNyS3lzR25USnZ6eHh4OEFnTmF0V3hjYnNJMktpc0xEaHc5aGFtcUt6ei8vWE85Mno1OC9SMlJrSkF3TkRYVytENmlBK2ozektnTjJ4bzRkaXc4KytBRExsaTNUV3VmdDdZMXo1ODVoNk5DaCtPMjMzN1RXcTcvSHRtN2RDazlQVDYzMUppWW1PSGJzbU1heVpzMmFvV1hMbGdnUEQ4ZWhRNGN3YnR5NFVyZVozcjcwOUhROGZ2d1lEUnMyMVBvY1NVaElnRXdtMDdxK0xJMk1qQXhVcWxTcHJNMzgxM3YyN0Jsc2JHeDByc3ZJeUlDQmdVR3g5M3BGaFlhRzR0cTFheGc3ZGl4TVRVMDExbDIvZmgwdFdyUjRKd2NIdmdzeU1qSVFHUm1KSmsyYWFMenVVVkZSa012bGFONjgrUnRwaDdlM044ek56VEY0OEdDOTIyemV2QmxtWm1ZWU8zYXMzbTFTVTFPeGUvZHVUSmd3UWZSOUZCZ1lpSnMzYjc2VkFWWHZDZ2FVaUlpSTZCOGhMUzBOUUVISHpmVHAwN1hXQndVRjRkcTFhK2pUcHc4Y0hSMjExcDgrZlJvM2I5NFV2VmtMQ3d2RHZuMzdJSkZJc0hqeFlwaVptZW5kdGxhdFdrSUE1K3JWcTFBcWxScEJtWWlJQ0tTbnB3dWRhU0VoSWFMMTg3T3lzb3FSa3Z1ZEFBQWdBRWxFUVZUTmtubisvTG5lZVZlYU5Xc0dvS0RUOGVMRmk2TEhLZnljcHFhbWlJNk94dVRKazR2ZGZ2YnMyVUtuc1ltSmlkWk4xNnRRcVZUQ0NIZGRIWS9kdW5WRFdGZ1lBZ01Ec1dUSkVtelpza1dqTTFmZHVmUGhoeCtpYXRXcXFGS2xDcXBXclNvRVcrenM3SXE5c1p3OWUzYUoyanB0MmpUY3ZYc1hzMmZQUnNlT0hVdDZpc2pKeVlHdnI2L2U5VWVPSE5GNDNLOWZQM1R1M0JsQVFiQnIzTGh4a0VxbHNMUzBoTFcxTmF5dHJYVys5bGxaV2NXV1Jzdkl5Q2h4dTB2aXpwMDdpSXFLZ2xRcVJmZnUzYlhXRi80YlV2K3VURTFONGVibWhnMGJOaUF3TUJBLy9QQURKaytlakFFREJwUnIyMHFqZXZYcTJMNTllNW1QazVhV2hpRkRobWd0ajQrUFIweE1qTjVBaEorZkg3eTh2TFNXcXo4elZxeFlBU01qSTYzMU0yZk9STmV1WFhVK241dWJHNVJLSlV4TlRTR1h5L0hreVJPZHo2MVVLb1VPK2F5c0xQMG5WMFQxNnRYUnIxOC9TQ1NTRWdWa3kwdFVWQlMrLy81NzVPZm53OG5KQ1dQR2pFSFRwazJ4WXNVS0xGdTJER3ZXckVHalJvM0s5VG0vK3VvcmhJU0V3TUhCNFpVekY2UlNLYXlzckpDWW1JZzdkKzZnWmN1V3dqb0xDd3NNSGp3WXYvMzJHM2J2M28xdTNicHAvYjVqWTJNQi9QOW52WmkyYmR2cURYQjRlSGpneElrVEdENTh1TTdnOHRXclY3Rnc0VUt0NVhsNWVScnpQS2xMZXVibTVtcVVueXY4WHZqaGh4ODBCZ2tVNWVMaWdqdDM3bWdzczdhMnh2Mzc5MkZqWTROR2pSckIwdElTUVVGQnFGKy9QdGF1WGF2MU54UVFFRkRpMG5EOSsvZlgrYnAwN3R3WmRlclV3ZEtsUy9IdzRVT2twYVdKQnBTU2twSncvdng1bUp1Ync5blpXVzltbkZLcEZMN2YvUHo4QUFBOWV2U0FrWkdSUnNhVGlZbUo4UHYrL2ZmZkFRQk5telpGZm42KzN1OThVMU5UamRjaUlpS2l4TjlsSmVYajQ2TTNHKzV0VTcvL1hxV1R0MlhMbHZqcnI3OTBmdDZGaElTZ1dyVnFhTktraWM2QVhueDhQRzdmdm8yR0RSdWlUcDA2V3V2MUJWQ0hEUnVHK1BqNE1nVWM2TzI2Y2VNR2xpMWJCbTl2YjYzc05sOWZYMXk5ZWhWNzl1eDVwV04vOTkxM1NFcEt3cFl0VzBvMFlLazg1ZVRrWVB2MjdlamN1YlBHOTFKSnBLV2xJVDQrSGxXcVZCR0NQTkhSMFdXZUUvQ2pqejdTZWI5MjkrNWR6Smd4QS9QbXpkUDU5K25oNFlHd3NEQjRlbnFXNnJyazc3Ly94dEdqUnpGeTVFaU42K3VIRHgvQzFkVVZ6WnMzeDNmZmZhYzFDTVBiMnhzMWE5YlV1UDZOajQ4dmNRbGVPenM3dlBmZWV4ckxsRW9sRkFxRjhDOHZMMC80cHk2cHJjNE96czdPUmxaV0ZyS3lzdEMyYlZ2VXFGRURRRUVwNkpMTTB5bkcyTmhZdU0rTmlZbkI1czJic1hqeFlxM3Y5TmpZV0N4Y3VCQ2JOMi9XK0h3N2RPZ1FrcEtTNE9IaG9iRjlabVltMXF4Wmd5KysrRUp2c0VtcFZDSXJLd3NaR1JuSXlNaEFlbm82MHRMUzhQTGxTNlNtcHFKRml4Wm8xYXFWeGo0UEh6NFV2ZDRBZ0xpNHVHTHZDZVBpNGhBUUVBQXJLeXVNR1RORzczWlBuanpCelpzM1JZLzFiOGVBRWhFUkViMno4dlB6aFF3ZTljMkpxYW1wenRJenFhbXBvdXZWV1Q0bUppYkNlbE5UVTZHMFVIUjBOTnpjM0tCU3FUQjE2bFEwYk5oUXRHM2R1M2NYYmlDR0RoMksvUHg4TEYyNlZGZy9aODRjM0x4NVUraGNVSGNtRmFYdWdINy8vZmVGRHUyaW94U3ZYNzhPVjFmWFlrc1FBUVdaVHRIUjBhTGJGRlhTN1F1L3JvWFB0U3llUG4yS3I3LytHb0QranBncFU2Ymc1czJiU0V4TXhKa3paelRLMWFrVjEzRlpFaWtwS2NqTXpFVHQyclZmYWYrY25Cd0VCd2VqUjQ4ZUdpV3JMQzB0Y2VMRUNjamxjb1NFaEtCYnQyNWEreVlsSmVIdTNidm8ycldyeHV0Z2JtNk92bjM3bHFvZHV0NG42azdrOG5iZ3dBRUFCUjIxdW9KY1JrWkdNREV4UVc1dUxqSXpNNFhPU1NNakk4eWVQUnNtSmlidzgvUERuVHQzMEw5L2Y1Mmx2djRORWhNVFlXMXRyYmVqcUdMRmlqckxZRDE3OWd3WkdSbXdzckpDeFlvVnRkYnJlczJmUFh1RytmUG5JeU1qQXdNR0RNRFVxVk5GMitidTdvN0F3RUEwYk5pdzJHQkZWRlNVOEZrTEFKOTg4Z21BZ2s0ZUFLaGJ0NjdPTWxMbDVkYXRXMWkwYUJHeXM3UGg0T0FnM094MzY5WU5EeDgreFA3OSt6Rm56aHdzV0xDZ1JFSGYyYk5uYTV5UEdBTURBd1FFQkNBZ0lLRFliYWRNbVlMV3JWdHJMVy9kdWpYOC9mMFJFaEtpMVhFM2VQQmcrUHI2SWlFaEFXZk9uTkVvcmZmbzBTTmtaR1JBS3BYcTdNUitFMkppWWpCbHloU3Q1ZEhSMFJwbFpGZXVYRm1tNTJuYXRDa0NBZ0tFQUV0aVlpS0Nnb0swQWloRldWcGE2aDIxbnBhV3B0WEJtWjJkTFFTNUFhQnk1Y3BZdlhvMTR1TGlVS3RXTFNINHJ2N2VVeWdVd3JLcVZhdGkvdno1cUYyN05pcFhycXdScUM4OE92N0tsU3RZdkhpeHh2T2VQSGtTSjArZTFGZzJmZnAwT0RvNlFxVlM0ZlRwMHdDQTI3ZHZ3OG5KU2UvNTl1blRSeXVBSkRadjM2c29hNG5oMTBsOXJxL3luZEdwVXlmODhjY2ZDQWtKMFhoUFJVWkdJaVVsQllNSEQwYUxGaTNRb2tVTHJYMERBd054Ky9adGZQcnBweGc0Y0tEZTU4akp5Y0dMRnkrRXh6VnIxc1NxVmF0Z1ltS0N4TVJFSVJBL2V2Um9uUmwyNm4ySER4K3U4L2c3ZHV4ZzZielhLRFkyVm11K1RmVzE4bzBiTjJCbFphV3hMaWtwQ1RrNU9RZ0pDZEU2VnV2V3JVVXpOUUdnVFpzMjJMeDVNMzc5OVZkTW1EQ2gyUGI5OWRkZnVIYnRXckhiNmVQbzZDaDAvaHNhR2lJNk9ocC8vZlVYTm0vZWpHclZxZ25icGFTazRNbVRKMGhOVFJYK0pTY25DNlZJMVZta1E0Y09GZHA5OU9oUklYdnpWUlVOVHFnMWF0UUlYYnAwd2JwMTYxQ2pSZzJOd1NOWHIxNUZVRkFRaGc0ZFdtNkRYTjUvLzMzTW16Y1BHelpzd0xmZmZvc2ZmdmhCeU9KVy83N3YzNzhQWTJOallTRFlMNy84VXVLNUlxZE1tU0o4anR5NGNRTno1ODR0Y2RzTURRMWhabVlHVTFOVG1KbVo0YjMzM2hNQ1NzZVBIOWM1dUZBdWw4UFkyRmg0UDZvSEZKbVltR2dGNTgzTnpZV0FVbDVlSGlJakkvSDk5OS9EM2QxZEswT3ZOTEt6czNIdjNqMHNXclFJN3U3dXNMZTNSMlptSmlaUG5venM3R3hodm1SZGpJeU1ZR1ZsQlNNakk3UnExUW94TVRHSWlvclNLa1Y4OXV4Wk5HalFRR3RlMTdTME5PVG01dUxxMWFzYXl5dFhyaXdNbUd6ZXZEbWFOR21DbzBlUFlzaVFJZnljRmNHQUVoRVJFYjJ6L1AzOXNYbnpabzFsUGo0KzhQSHgwYnZQbWpWcnNHYk5HcjNyVjY5ZUxmeXNMa2YzNE1FRExGeTRFTm5aMmZqeXl5OUwzWUd2aTdxanF2QW84L3o4Zkt4ZHV4YU9qbzVDeDYyaG9TR2tVcWx3d1hybnpoMjR1TGhvekE5aFptYUdPblhxb0dyVnFpVisvcWxUcDZKWHIxNWxQZytnWUQ2TXlNakljamxXVVlVNzlQVGRvSmlabWNIVjFSVUpDUW5vMmJQbmEybkg0OGVQNGVMaUFqTXpNMnpldkZtcnM2QWt0bS9mRGo4L1A1dzllMWFydEptWm1SazJiZHFFMzMvL0haVXFWUkp1UEF2dkd4WVdodVRrWkh6MTFWZGxPcGZpckZxMVNtKzJDdkQvV1V3M2J0elF5RnliTzNldXhueEhqeDQ5RWpwUHhEcld6TTNOa1p1YkM1bE1wdEZSWVdCZ2dPblRwNk5SbzBiNDdMUFB0RG9HZzRLQ3NHL2Z2bUxQUjMzRHVILy9mdmo3KzR0dVc3OStmZEhTYjhlUEg4ZU5HemVLZlU1ZHhvOGZyM05FYldwcUt0TFMwaUNWU3JGbXpScWhuTmlSSTBkdy92eDVBRUN2WHIxMFpraXRXclVLUVVGQm1ESmxTb25LQWlZbUptTE9uRGxJU2tyQ3A1OStxak1BVU5qKy9mc1JHQmdJT3pzN0xGKyt2Tmlzdy8zNzkrUENoUXQ2MXhmdUhDbHZseTVkRWtxSE9qbzZhZ1hLeG93WkE3bGNqcU5IajJMcDBxV1lNR0dDem15eHd1TGo0NUdTa2xMdWJkV1g2ZFdoUXdmNCsvdmp3b1VMK1BiYmJ6WFdTYVZTOU8zYlYzaGZGTzRndVhYckZvQ0NZTXZiQ3JwYVcxdGoxS2hSd3VPWW1CaGN1SEFCVmF0V1JaOCtmWVRsaFRON3hFYjNBdEJaMHM3QXdFQm5ObDV4dW5idHFqY3J5OC9QVHl1TGFjR0NCVnJaVVdKdTNicWxjekJEVWRiVzFrS2dYYzNNekV4bnNDczFOVldqck9ubHk1ZVJtSmdJcVZTcWQyNjV4TVJFUEh2MlRPdjdza0dEQmpxekhNdmlYZTVJSzB1RzBzY2Zmd3lKUklMZzRHQ042NzJUSjAvQzBOQVFuMzc2S1lDQ3o3dW5UNTlxN0t2T3hnc0tDc0tEQncrMGp1M2s1SVJxMWFyaDFxMWJPalA5MU5TRGlKS1RrNkZRS0xTeUZQUkpUMDlIWGw1ZXVRY1BTWk9mbjUvZVFUanIxcTNUdTEvUkFESlFrTDBVRnhjbk9xK2NPcHY0NWN1WGV1OXhqSXlNaEhKZTZnQlFhYWt6WHRxMmJTc0ViQ1FTQ1JZdFdvU0pFeWRpeVpJbCtQbm5uNFZNM0lNSEQrTG8wYU1BQ3Y3VzNudnZQVlN0V2hYVnFsVkQ2OWF0aFZMU2hRZGlUWmd3UWUvY2xEazVPWmc0Y1NMNjlPbWpOMWdLUU8vZ0FLQWdNenM1T1ZrakMwZ3VsK09ubjM1QzQ4YU5SY3VadllxZVBYdWlUcDA2K082Nzc3Qm16UnA0ZVhuQnlNZ0lGU3BVd01xVksrSGk0b0lWSzFiQXpjME5uM3p5Q1p5ZG5URml4QWpSWTJabFpXSFdyRmtheXhvMWFnUTNOemRJSkJKSUpCS2hSS3M2QURSMTZsUjgrZVdYR0Rod0lFeE5UVVcvSitmUG42OXplZS9ldmVIczdDeThqNktpb2pCbHloUzR1N3NMWldSMXNiZTNoNnVycTVBRnZuRGh3bGUrRnFsU3BRcFdyRmlCbVRObllzR0NCZGk0Y1NOcTFhcUZUei85RkNxVkNoVXJWb1M1dVRuTXpjMnhiZHMyMUs1ZEd6Tm16SUNscGFYV05YWkNRZ0syYnQwcWZHWURCZStGOWV2WDQ4c3Z2OVFxUDVxVmxRVURBd090ZTdRT0hUcGd6cHc1d3VNUkkwYkF6ODlQQ1BZcmxVcXRlWk1MWjJrWFptUms5RXJYTVA5RURDZ1JFUkhSTzZ0bXpacENPYWU0dURnOGVQQUFqUnMzMW5takVSVVZoWVNFQkh6eXlTYzZTOVhkdTNjUGlZbUphTk9talREUzM5emNIQkVSRWZqdXUrK1FsWldGM3IxN1kvejQ4VkFvRlBEMTlVV2ZQbjFLbFBXaVVxbTBPalhVRjVxRlJ5V2VPM2NPUVVGQitQUFBQekZreUJDTUdUTUdVcWxVS0htbVVxbXdZOGNPQUFXZFkrb1JXblhyMWhWS0JoUWV0V1ZvYUtpMy9KSkVJaEZlaDk5Kyt3M0d4c2JDVFVoUlU2Wk1RVTVPRGxhdFdxVXphRlZjaDgyZVBYdHc2OVl0REI0OEdPM2F0U3RWQjQ4Nm9HUm9hQ2k2WDdObXpVcFU2dWxWMWFwVkM0MGFOY0xWcTFleGRPbFNyRjI3dHRnUnBZV0ZoSVFJV1dpRmIyd0srL3JycjNIeDRrV3NXN2NPRFJzMkZON0haODZjUVZoWUdHclVxRkdpRHN1eWlvMk5MWGJlS2FBZ3NGUTRlNjFveWNaZHUzWUJLUGpkaVFYZ0xDd3M4T0xGQzYxeWV6S1pETW5KeWJDeXNzTHAwNmZ4L1Bsek5HN2NXTWg2U1U5UHg2TkhqMHA4WHVyUnMyTEV5bGdDQlo4VFlnRVRNY09HRGRNWlVMcC8vejZBZ3ZNdFBHbzNQRHhjK0xseDQ4WTZSOE9YaHJvVVhFcEtDbnIyN0lrNWMrYUkzdkNmUDM4ZXUzYnRnbFFxeGFwVnEwb1VSTzNXclp2T2p1NWp4NDVCSnBPVmV0NkNrbEFvRk5pMWF4Y09IVG9FQUJnNWNxUkdSb3lhZ1lFQkprK2VES2xVaWoxNzlnaEJXaGNYRjcxWlU3LysrbXVKc2pCbXpKaUJtSmdZekowN1Z5c1lySXUreitXV0xWdkMzTndjejU0OVEwUkVoTlpuMnRDaFExR3JWaTJ0T1hiVTVWQkxXbzdveXBVcmV1ZmJVLy90SHp4NEVHZlBudFZhWHppcm9qQjFOb1hhOTk5L0Q2Q2c0Ni93OHNLYU5tMHEramw2OCtaTnZmUEV2U2x0MnJRcDAyanJ3blJsSndBRnZ6ZGRXYjFGTTBmVmdhaHg0OGJwTGFQbjVlV0ZBd2NPYUxXNVFvVUtyNXhkKzY1UXFWUjYzMzlGcWI5UGxFcGxpYk1Nall5TVlHbHBDVk5UVXpScjFneGhZV0hDSUpYYzNGeWNPM2NPYmRxMFFaVXFWUUFBMTY1ZDA1cFBUSDNORWgwZGpaaVlHSzNuY0hCd1FMVnExVkM1Y21XZDVVZ1RFaElRRlJXbDhYZFJ2WHAxL1BMTEx4cmJqUmt6Qm5GeGNWckJ5WG56NW1sOGQ5RHJNVzNhTkV5Yk5nMTVlWG5DMzlyNTgrZUZrbmNWSzFaRVhGd2NHalJvQUlsRUFnOFBEOUdTZDhlUEg0ZTN0M2V4Z3phQ2c0TVJIQnlzdFR3dkx3K0dob1pDSU1EWjJWbDBubGQ5enA0OWk5V3JWMnQ5THR2YTJncUJFZlg4TVdwU3FSVGJ0MitIdGJWMWlhN3ZyYXlzWUdwcWluUG56bWxsanFqdllTcFZxaVJrMDZpRmhvYkN6TXhNWnhtMGJkdTJhV1YyRnA0RFRSMG9TMDFOMWJpT2RuWjJSdi8rL1lYSHAwNmR3cFl0VzdTT3I2NkdvVzlBVjdkdTNlRGg0WUdzckN5TllJR2xwU1dXTDErT3FWT240dUxGaS9qa2swOWdhMnVyTStPOHNLTFh3NDhlUFJLdWQ5VnRLVXFwVk9McDA2ZkZacWExYjk4ZUVva0VxYW1wT3JNZjA5UFRoZXc3OVlDYWxKUVVyWXk4b3RkTlhicDB3ZENoUXhFUUVJQ0VoQVFvRkFwa1oyY0xBOVNLWHE5blpHUkFMcGNqS2lvS1FFRVdrUHF6dFg3OStwZzdkeTdjM053UUhoNk9XclZxQ2RVcUN0dTllemZNemMyMTNpdHFiZHEwZ1ZLcFJHaG9xTEJNL1Q3NjZxdXZNR0xFQ0kxcnZNV0xGNk5TcFVwd2RYWFZPSTZKaVFuaTQrTTFNcGZhdEdtRDRPQmdTS1ZTeUdReXJRR3Vha1cvcXdjTkdsU2lNdkwvQmd3b0VSRVIvWXVwRklBaVZ3bEZyZ3FTaW9aUUtsUlE1Z01xaFFyS2ZOWC8vZ2VVQ2hWVSthcUM5UW9WVlBtQVNxbUNVZ0ZBcFlKS1dmQllwUUtnL2xsWmNQTmZzTzcvdHl0UHJWdTNGc29HN2RtekJ3OGVQTURJa1NNMTVpcFNXN0ZpQlJJU0VqQnIxaXlkcFE1V3JWcUZ4TVJFdUxpNGFBU2tVbEpTa0pXVmhiNTkrMkxHakJrQUNrWW03dHk1RXhjdlh0UVkxWnlUazRQYnQyL2o2ZE9uU0VoSVFHWm1KcVpNbVlMOC9IeXREa1QxU0tiQ04yMDlldlJBZm40K1BEdzg0T1BqZzVzM2IyTEpraVZDRU9mbzBhUENpT25pTXEyQWd0RnNSV3RUMjl2Ykl5TWpROGdFa2NsazhQWDFSV1ptSm54OWZURml4QWdNR0RCQW8xMHhNVEhJeTh2VDI3SGFva1VMdlBmZWV6cm5VcERMNVRoejVnd1NFaEp3OCtaTlZLOWVIVjk4OFFWNjkrNWRvcmxHMUowenBRbmV2QTRHQmdhWVAzOCtKazJhaElpSUNHemF0QWt1TGk0bDJqYzFOVlVZc2RxM2IxKzlXVlEyTmphWU9IRWl0bTdkaXNlUEg4UEd4Z2JwNmVuWXVuVXJURTFOc1dUSmt0ZlNJVi9VenovL0xEcTZPU1FrQkN0WHJrU0hEaDAwUmprVy9uM2V2SGxUZE00dm1Vd216UG1sL2gzLzl0dHZPSERnQUo0L2Y0N2s1R1NkYzRvNU9qb0tBU1cxbmoxN2lzNE5Nbi8rZkNHYnFuREhRV0hoNGVHaW1VbHFjK2JNMGZsY1Q1NDhnYk96TTlxM2I2KzNvOTdJeUVpWTY2MHdkY2JUbkRsejBLVkxGK3pZc1FOK2ZuNVl2SGd4MnJScEF3Qmxuak1oS0NnSTY5YXRFem9QN3QrL3I1VUJVNVM2RThEUTBGRG41UFFBc0duVEpvMk9hMTBkcEpjdVhSS3l6N3AxNndZZkh4OGgrRk9ZdWlOcDE2NWQyTHQzcjliNnBrMmJZc21TSlJyTGtwS1NzR0xGQ2tSR1JzTFEwTEJFYzIyTkdqVUsxdGJXMkx4NU02NWR1NGJ4NDhmajY2Ky94c0NCQTdVNjRVczZENXc2TUZjNFVQOHFqSTJOMGJWclZ3UUVCQ0F3TUZBcm9GU2xTaFU0T0Rob0xFdFBUMGQ0ZURnTURRMTF6bE9tUzJKaW9sYm5VRkZSVVZGQ1IwOXB4Y2JHNHZMbHl3QUtSdnk2dWJsaDFLaFJXc0hHT1hQbWxIb09wVTJiTmdrbGFvSC9EMlEvZWZKRXlOcFZLNXdaOWFwY1hWM0xYQzVWVGRmOGpTVjE1Y29WUkVaR29rcVZLcUxaeGUvS2QrYnJrSjZlamkrLy9MSlUrOFRIeDVkNG4yclZxZ2tkL3VQSGo0ZVZsWlhRQ1dwaVlvSXRXN1pvZE1DNnU3dHJIU013TUJEdTd1NllPSEdpYURabS9mcjFzV2pSSW8xbFNxVlN5S0o3bTNNR1VzbmN1WE1IaXhjdnh1alJvOUcvZjMvVXExZFBtTk55eDQ0ZHVIejVNbmJ1M0FtSlJJSWVQWHJvblErbXNNT0hEOFBFeEFReW1VeG5CbUJFUkFTTWpJeTBza1cyYjkrTzQ4ZVBhMjJmbjUrUHk1Y3ZvMzM3OWlYNlRCRDcvT2pXclJ0a01wbldvQ2dqSTZOU1ZVZ0FDcTVKTm16WWdQVDBkQXdkT3JUWTdaT1RrL0hqanovQ3lNZ0l1M2Z2MWlyeHE4N0ttelJwVW9tZVB5c3JDenQzN3RUS0tyRzN0OWM1QU9McTFhc0lEdy9Ic0dIRHRLNExkdTdjaVFvVkt1Z2RtRktqUmcxczNicTFUT1YrcjErL0xtU0M2Wk9ibTR1UWtCRGN2bjFiZEx1V0xWdENJcEhBemMxTlp4YnUzcjE3dGE3QmRBMTQwRlcyVUQzWW9YcjE2bHJmMy9ydVdkV1o4bDkrK1NYR2p4OHZMTy9jdVRPMmJ0MktEejc0UVBSOHhFZ2tFclJxMVVvalc4L1B6dzg5ZXZTQW9hRWh4bzBicDNOdVdYVjFBTFdEQncvaTRjT0hXbG0rT1RrNXFGR2pCZ1lNR0FBakl5T05MS2EvL3ZvTGtaR1JHdGZhNVowbC9LNzc5MTJGRUJFUi9Zc29jbFZRNXFxZ3lGTVcrbGtGUmE0U3lqd1ZGUDk3ck14Vi9tKzU1czk0ZDh2Zmw1cTZ0RUhoT1pBS1U0OVExYmRlUFJxc2FJZTl2YjA5ZnZqaEIzVHMyQkVHQmdhUXlXUkNoMFBIamgyeFlNRUNvZVRKL2Z2M05Vb1VtSnViWThxVUtWQW9GRm9kbGVvTys2SnA3NzE3OXhiS0dxU2xwUWszTGxGUlVkaTVjeWVBZ280SXNaSG9OMjdjd1AzNzkzVm1GRGc2T21wMGFrbWxVdXphdFFzN2R1ekFtVE5uc0czYk52ajUrV0hpeElsbzM3Njl4cjc2VXZSMVpRT29tWnFhNHBkZmZrRlFVQkFPSERpQXg0OGZ3OFBEQTd0Mzc4YWdRWU13WU1BQTBiSTU2cHZib3EvZnlaTW5FUllXcHJGc3dvUUpHaVhUQ3BzM2IxNnBTZ3kwYnQxYXF5eUdoWVVGRmkxYWhGbXpadUhreVpObzBhS0Z6dm1PQ3BQTDVWaTBhQkZldm55SnhvMGI2NXl2WnNPR0RSb2RwRFZxMUlDZm54LzgvUHlRa0pDQTlQUjAyTnJhYW94UUhqZHVYSW5QcGJTS0MvU3BneHZxK3V4RktaVktiTjI2Vld2NWtTTkhjUHo0Y1NRbkorc2NGVm40SmxncWxhSkdqUnFvVXFVS3FsYXRLdnhUMXpBdlN1eDNxKzdzRnl1VlZkS3NPWDNicVplL1Nqa3U5ZnU0WmN1V01ETXpFenB5VEV4TVlHWm1ockN3TUtGenZpajE2SGgvZjMrdG11OXFuM3p5Q1ZKVFU1R2ZuNCtSSTBmaXhJa1RpSW1KRVQzbnd1V2laREtaVnBhSWVuMXgyVHVabVpsQ1VIdkNoQW1RU0NUSXpzN1dlTDhYbFoyZHJmTXp1bkFiOHZMeTRPdnJpMzM3OWtFdWw4UEt5Z3J6NXMxRHMyYk45TmJXTDZ4NzkrNm9WNjhlMXE1ZGl5ZFBuc0RUMHhPSER4L0d3SUVENGVqbytFWUN0L3A4L3ZubkNBZ0lRRkJRRU1hUEgxOXNNT1BVcVZOUUtCVG8wS0ZEaWN0aU9UbzY2aTEzdUhuelp2ajUrV0hSb2tYbzFLbVQxdnF3c0RDdGp2Q2l0bS9mTHN5TmxwS1Nncmk0T0dHL29nSGgwcnA4K2JMT0NkM1QwOU8xNXFWbzFxeFp1WldXS2NuN1NwL0M4ekcrQ29WQ0laUzhIRFZxbEdqR2xMN3Z6SDhEUTBORHZkL3hSV1ZrWkVBbWswRWlrUWlqM290amEyc0xwVktKaElRRW1KdWJDeGtOUUVGbW5xR2hJVXhOVFpHV2xvYmc0R0Nkazlxck0veENRMFAxWmxQMTZORkRaN2FZbjU4Zm9xS2lZRzl2LzlySzkxTDVxVisvUHJwMDZZTE5temZqenovL2hKdWJHNFlQSDQ3dzhIQUVCQVRBd01CQWE1Nnp3a0ZJSHg4ZjRScmYyTmhZK0p6SXljbkJwRW1UWUdkbmgyKysrUVlmZnZpaHNNK0dEUnNnbFVxeGNlTkdqZU5LSkJLZEF5RCsrT01QckYrL0h0YlcxaGc0Y0NBY0hCeDBaa3FycVQ4LzlBMWlLVXRRdkxDK2Zmc2lORFFVTzNmdVJMMTY5WFRPS2FpbVVxbXdkdTFhWkdabVl2WHExVHJuaXdRS1hvT1N0aTgxTlZXNHB5cXNmdjM2T3E4ek16SXlFQjRlanY3OSsydDhKK2ZuNThQVDAxUDBOUVcwczNsS2E5Q2dRY1ZXS0JnNGNDQkdqaHdwWkttVlJLZE9uVFJLd1k0WU1RS2pSbzBTU24wK2ZQZ1FDeFlzd1BMbHk5R2dRUU1BQmU4cFhhOGRVSEF0cnM0V21qOS9Qckt6czNILy9uMnNXYk1HaXhZdDB2amM4L1QwUkVwS2lqQ1lTOWM5cXpxWUZCb2Fxdk42VXk2WDQ4V0xGenF6ZiszczdGQzNibDA0T0RoQXBWSUpHV3dmZi95eGNHMnpmUGx5amZ1Um4zNzZDV1ptWmxyemxGbGFXcUp6NTg0YUdlalBuajNEMkxGamhVR3Nob2FHK095eno0VDFzYkd4aUltSjBWaFdOS1AwMzQ0QkpTSWlvamRJbWFkQ3ZseUpmTGtLQ3JueWZ6OFgvbGV3WGlFdkNDRFIvMU9QL0o4M2I1N29kc1ZkYU92cUlDL2NxYlpqeHc3SVpETDA2dFVMalJvMUVrWWZBZ1VYbkQxNjlFQ05HalZRdlhwMTFLeFpFMERCcUxHaW5mUkZPMzNVazU0Q1FKMDZkYkI1ODJha3BLUkFLcFhpMmJObldMUm9FZkx5OGlDVlNoRWJHNHVSSTBmcUxLMFVFQkNBSTBlT29ITGx5cGcrZmJyb3VhcFZybHdacnE2dWNIQnd3TWFOR3hFYkc0dlEwRkFob0tRZXdmZXFXUkpHUmtibzJiTW5ldlRvZ2VEZ1lIaDdlK1BSbzBmWXZYczNEaDA2aElFREIyTG8wS0U2QTB2cTBnNUZPOGVpbzZPMVNvK05HREZDcTdOSjNmYVNsSEFyclBBOEg0VTFhZElFVGs1TzhQYjJ4c2FORzlHb1VTTzlONHBLcFJMTGx5OUhkSFEwYkd4c3NHVEpFcDJkZkdGaFlWb2RwT295YUdwSlNVa2FrOGVxUjNTK2VQRkNxOVozVWFhbXBwZzVjNmJvTnJxRWhJU2dWYXRXcGU2WTlQSHh3WU1IRDJCcGFhbVJrV05vYUlpblQ1L0N5c29LdFd2WGhvMk5EYXBVcVlJblQ1NGdQRHdjSFR0MmhMT3pNNnBXclZybWpKeC9DdlVOWi9YcTFmWE9DWER2M2oyOWN6V29GUzduVVpTbHBTVkdqeDZOVHAwNndjN09UampXb1VPSGRBWXIxRFh6Vzdac3FYZEVxYU9qbzg0TXNxTGMzZDJSbkp5TWpoMDdDcCtqSTBhTTBEa2llZHUyYlFnSUNNREVpUk4xbHZOU0I4QXVYYnFFclZ1M0NoazJMVnEwUU0rZVBVWG5JOUZuOU9qUnlNN094dEdqUjVHU2tnSXZMeThjUG54WTV3am9ONlZSbzBabzJMQ2g4SHN2UEM5UlVmbjUrVUlwemFLbGc4U0lCVDZMQzhBV0YzeTllUEVpd3NMQzRPVGtoSDM3OXFGV3JWcHdkbmJHb2tXTDhQMzMzMnZNSVRKczJERFJZK25LbFBUeTh0TG9XRnE2ZENtdVhidUd4bzBiNDhjZmY5VFlWaUtSNE5TcFU2TFBVUkpwYVduRnpyY2w1dURCZzZoY3VmSXI3NjlVS3RHblR4K0Vob2FpVDU4K1NFNU8xaHNrZVZzQnBRa1RKaUFoSWFGRTI2by9PN1p2MzE3aUVkdVRKazFDdjM3OTlKWU1LOHJUMDFQb3NOKzllM2VKQTNxcHFhazZCOGw0ZW5yQzA5TVRBTkMvZjM5RVJVWGg3dDI3ZW84VEZoYW1OZWhGemQ3ZVhpdWdGQnNiaXgwN2RzRFEwQkF6WnN6UWFLOUtwZElLYUtyL0Jvb3VmMTF6Si9YNDBCRUpWN1huTkh0ZDhtVC9meDVLK2JzNUg1U3BxYWt3cCttRkN4ZGdZV0dCaElRRXJGeTVFaXFWQ282T2p1allzYVBHUGpLWkRCNGVIckN6czlPNHpuRnljdElJUHJtNHVHRGJ0bTJZTldzV09uVG9nSWtUSjZKNjllcFFLcFU2UDVmSGpoMnJjMjZnenovL0hMYTJ0dGk3ZHkrOHZMeXdiOTgrT0RnNFlNaVFJVG8vazlUWHpPclBENlZTaWFDZ0lHRzluWjJkVnVac1RrNk82TnkxYW8wYU5kSUlqczJkT3hmZmZ2c3RWcTllRFU5UFQ3MmZrVHQyN01EMTY5Y3hkdXpZRXBkMWZWUFVneEdMQnBRU0V4TTE1cjJzVTZlTzZPQzdranA1OHFUV2ZIOXFTcVVTMjdadDB6bmZwb21KaVhDdFVIUjUwZGU5WXNXS3dyTGs1R1FBQlFQcTFNdUtYaHVGaFlVSldUNFZLbFFRU3ZLcTc0M1VnNEZxMXF5cGthVnNibTZPakl3TWpXVnBhV240ODg4L2hjYzFhOVpFNjlhdDhmMzMzK3Y5YkV0T1R0WTVOMW4vL3YweFpjb1VvVnoweVpNbm9WS3BoSXpWSjArZUNJTkM2YTBBQUNBQVNVUkJWSFBlcWVYazVNREF3RURqZmdzb3FGWlNOT2k1WmNzV21KdWJZL1RvMGZqOTk5OTF0dTIvamdFbElpS2ljcENib1VSZWhnTDUyVXJrNXlnTC9sY0hqbktWeU05U0lpL3IzYnhoK3FkbzJMQmhtVHRRVEV4TVJEdkxidHk0Z1ZPblRzSEt5Z3FUSmsyQ3Fha3BmSHg4WUdCZ2dDRkRocUJtelpwYVphVFVaUmlLQnFyVU4yMUdSa1pRcVZSd2MzT0RRcUhBakJrellHZG5CMU5UVTlTb1VRT0ppWW1ZTzNjdVhyeDRnWEhqeHFGang0NllPWE1tbGk5Zmpva1RKMkxRb0VFd01EQ0FYQzZIbDVjWGpoMDdCbXRyYTZ4ZHUxYTBCSVZDb2NDY09YUFF2SGx6REI0OEdKYVdsbWphdENtMmJ0MktFeWRPQ0tXQ3NyT3poWTZMc3BSeUFnbzZJcnQyN1lyT25UdmpyNy8rd3U3ZHUvSDA2Vk1jUEhnUTNidDMxeGxRMHRjNU5uNzhlR0ZTMzdWcjErcWRNMEI5cytmcjY2c1ZwRWhQVDhkWFgzMEZHeHNicmRGMllxVkJuSnljY09uU0pUeDQ4QUFlSGg1WXNXS0Z6dTMyNzkrUDBOQlFWS3hZRWN1WEw5ZDdzK3pwNmFrMThrNDlWNFNKaVluT2tZL3FHenE1WEs1eHM2K0x1Ym01UmtEcDZ0V3JXbVhiaXQ1VWJkeTRFU2RQbnNTVUtWTkV5L1lVRlJzYmk5Mjdkd01BSmsrZXJCSHM2dGV2SC9yMTY2ZjF1L3pqano4UUhoNk83T3hzdlhYUTN4VXZYcnpBdG0zYnRKWm5aV1VCS0FqRzZBcncxYTlmWDJmbnViR3hNV3h0YmJVNm5Rb2JOR2lRYUltcjRxamZLMlVkSVZ0YWh3NGR3b1VMRjJCbFphVlJIbEk5b1hSUjZyODVZMk5qMGMrYXg0OGZJekV4RWVibTVuQjJka2Jmdm4wUkdSa3BqSjR0RFZ0YlcvVHExUXNPRGc3WXNXTUhMbHk0Z0NGRGhyeTFZSkxhc0dIRHNHelpNaHcrZkJnREJnelFXVTRVS01oT1NrcEtnbzJOamM1U3IyL2F5NWN2c1dIREJsaGJXMlBZc0dIWXQyOGZnSUp5aFN0WHJzVEtsU3RScDA0ZFlmdnUzYnVMZm0rSGhJUm9aYk1WSG9XZmxKU0U2OWV2QTlDZk1mbXFIQjBkMGE1ZE81aWFtZ29CRUhOemM5R1I5RVZkdTNaTll5Nk1yNy8rK3BXQzVSS0pCSU1IRDhiUW9VUGg2ZW1KWThlT3dkM2RIVTJhTk5IYTltMEZsT1J5ZVltQ3pJWGw1K2RybFp6U1I5KzhJZm84ZnZ3WVFFRm5abXhzck02NTNmNlB2ZnVPYStydS9nRCt5U1FzWlFodUZFUVV0U0pLSGJpcG8xb2ZWOVZhdCtLc1dxMERxMVdwajlaZGE4WFZxcTJqamtMcnp3RW9ib3ZnQWhVRlVZYUlDaUxLSnBDZDN4L3B2UThoQ1NRSTRqanYxOHVYY0hOemN4T1NtM3UvNTN2TzBjZkN3a0lyZSsvaXhZdTRmLzgrZXZmdURUYzNOd0NBaTRzTHBrNmRXdUhnVGVrSlJrVkZSVmk1Y2lXa1VpbkdqaDNMUGc0akxTM05ZTGxXUThzclczL1BrY2hPcUhpVzN1c296SlREdWxINUpaTGZwTmpZV01UR3htTDQ4T0hvMUtrVE9uWHFoSXlNREN4YXRBaTFhOWRHLy83OWNlVElFVFJ0MnBROW4wNUpTVUZBUUFCcTFLaUIxYXRYNjczZUtDZ29BSWZEd2NjZmY0eTJiZHZpNk5Hak9IandJSHNjS1RuNXpGaHQyN1pGMjdadEVSc2JpOTkrK3cxQlFVRTRkdXdZcGsyYnBsTmFrZm1jTWQvSENvVkNLMURmdlh0M3JZQVMweWVuZEtCWElwR0F4K05wSFllR0RSdW1GVkN5c3JMQ3dvVUxNWC8rZkt4YnR3NXIxNjdWMmZmZzRHQUVCUVhCeDhjSFgzNzVwVW5QKzAwd0ZGQlNxVlFRaXpVQjJLU2tKSjFzeGRHalI3T1ZOVXloVXFsZ1lXSEJCcmRMbWp4NU1vWU5HNlpUNnZXZmYvNHhHTGpQeWNsaHYwTUJ6YlhIczJmUDJHVk1vT2podzRkczhKb3BoOHk0Y09FQ3dzUERJWmZMWVdGaG9kUGprYm0rTWFZU1FIWjJOdmJ1M1F0QWMxenMxcTBidkx5OHNIdjNicjBaU3Q5OTl4M3ExNit2dHllUnRiVTF0bTNicGpNaEt6UTBGSURtYjFDNjd4YURLVlBPc0xTMFpQZUwyVVpFUkFRV0wxN01uaThxbFVwMjI0Qm1JbU54Y2JIV3N0SzlzZDUzRkZBaWhCQkNqS0VHWklWS3lBcFVrQlVvSVN0UVF2cnYvN0pDNVh0Vld1NXQ5VHF6aDQxUldGaklubUM2dXJxeXdROGJHeHU5ZlZFWXpBVkY2WXNOaFVMQlhyQmxaMmZqK2ZQbmVQTGtDYVpNbVlJSkV5Wmd5SkFoNEhLNU9IejRNREl5TWpCMDZGQ01IRGtTZ0NhQTR1L3ZqeDA3ZGlBOFBCejkrdlhEdm4zN2tKbVpDWGQzZC9qNysrdnRFMVhTL2Z2MzhmRGhROFRHeHVMdnYvL0d3SUVEOGVXWFg4TGEybG9yaTR2WmY0RkFVR2s5R2JoY0xueDhmTmhlSVdLeDJPQmdEMU9Lb1BUZ21KV1ZGZnVhbG5WeFhWaFlDQXNMQzcyWkdDWExISmd5RU1ubjgrSG41NGZ0MjdlemZiWDBHVHg0TUJJU0VqQjA2TkF5QjdQMGxkZkt6czZHcjY4dk9uVG9vTk1YcEtRNmRlcG9YVml1WGJzV2taR1IyTHAxS3pzRHV2VE03TnpjM0RKTGpnR2FyTHlRa0JBY09uUUkvZnIxTTZyZkZhQ1pTU3FYeStIajQ2TlQyc3JRQUNlem42VWI5cjZOaW9xS3lnemd2WHIxU3UvdCtmbjVlZ05LRFJvMHdMWnQyd3hlWkVva0VvU0hoOFBiMjd2TTBwQ000Y09IUXk2WDQ5aXhZK1d1VzVYT256K1BYYnQyQWREMFhaREpaSWlQajlmcCsxQVJYM3p4QmRScU5mcjA2Y01lNTFxMGFLRzNrYmF4NnRXckIzOS9meVFrSk9qVTY1ZElKT1dXOW1OdWw4dmw1WlpHTStaWTJxVkxGN2k0dU9EUm8wYzRjT0NBM3ZKMFlyRVlCdzRjQUtBcGdXbEthVGVGUW1Gd1A1a0JmcGxNcG5jZGZlVXFtZnV0WExrU2VYbDVXTEJnZ1U3NUpYZDNkL3orKys5YXozM0dqQm5sOWxBcTYxaDE3Tmd4cmI5TmNIQXd1bmZ2YnRSbnBUeWZmUElKK3pNVEtLbGR1M2E1NWY1Syt1cXJyNUNZbU1qK2J1ZzhoUm1VTFUxZnNNWEN3Z0p5dVJ6Ky92N1l2bjI3enNRUlExbTlWVzNuenAxR0IxaW1UcDJLbHk5ZnNnRmhZeGo3SFFSb0JsMlpjcUNBWmdhOXNRRWxrVWpFVHFKUUtwVTRmUGd3QU0yZ2ZNblNSWUJtTW9RcDJjODJOalk2L1p6a2NqbVdMMS9PQnNDR0RCbUN5TWhJZUh0N3MrdFlXRmpvVERxSWlJaEFVVkdSVG1tODZPaG90a3hmNWFyT0M1bUtsNHVzS25mdjNtWExPYytiTjArcllzSHExYXRSbzBZTldGcGE0cWVmZmtKNGVEaWNuWjN4MTE5L29VdVhMcGc3ZDY3QkVtazdkdXhBWkdRa1B2LzhjemFJUEdEQUFQWWN0YWlvcU1JVEhscTFhb1ZObXpZaEtpb0srL2J0MC90OVhEb2dMUlFLY2ZyMGFRRFFPMmhmV0ZnSUp5Y25uWURGMEtGRDBiTm5UNjF5YXZxMGJ0MGFnd1lOUWtaR0JxUlNxYzd0TDE2OFFPdldyYlY2MHhnaWw4dTFCdS9Md2t3Q0t1bng0OGM2MVFGSzNnWm9nak1scnhlWVRKYms1R1NjTzNjT0FvRUEzYnQzUjcxNjlkZ003OFdMRitzYzM0dUxpK0hxNnFyMU9TOUpKcE5wQlRCSzRuQTRCcTlaOUUzSUtldTdJQ1ltQnZIeDhlenZabVptT0h2MnJGWi9KSkZJcFBYM1pkNGpERDgvUC9qNStXSC8vdjE2enoyWjlZMDVSM0YyZG1hM01XM2FOSFo1dzRZTjlhN1BQRjk5SlVRQllNeVlNUmcwYUJDa1Vpbm16SmtEYjI5dnRrZFd3NFlOMGI5Ly8zSW5RZ2lGUXEwSldiR3hzZGkyYlJ1YU5HbkM5amtGTk44N0pYdFBGUllXUWlLUmFDMHI3OXJyZlVNQkpVSUlJWVNoQmhzZ1lvTkZCVXJJOHBXUWlWVVVOS3Btc2JHeHJ6MklXanFUbzZRTkd6YVUyOFJjSDJhZ3VQU2dXY21Ba3IyOVBYYnUzSW05ZS9jaUtDZ0lPM2Z1UkhKeU12ejgvREJyMWl3MGF0UklxM2EyczdNenRtelpncSsvL3BxZEpRa0FuVHAxd3JKbHk0d2FTUHJvbzQrd2I5OCsvUEhISHdnTEMwTlFVQkJDUTBNeFpjb1VyWEpUVEkrQThnSlVGY0hqOFhUcW5hZWxwZUhDaFF1NGVmTW10bXpad2c1ZVZtUldkMVpXRnBSS3BkRjlSVXpoNHVLaXR5RjNTWmFXbG5vYjJWWVdsVW9GZ1VDZ2RmSEl6QUJrK3UvbzQrUGpvNVV4QXZ5djNCakR5OHNMYm01dVNFaEl3SWtUSjR4cW1neG9CdmFmUEhtQ3I3Lyt1dHhCZUVianhvM0I1WEtSbFpXRm5KeWNLdmw3VlpaNjllcnBMVC8zN05remZQWFZWK2pRb1FPKysrNDdxRlFxcEthbXNvT1laVjFJMTZ4WlUrK2dlbUJnSU5hc1dZT2lvaUlFQkFTZ2VmUG01ZTZmUkNJeE9PRC9wdnp6eno5YXBmS1VTaVhtelpzSHNWaU16WnMzYTJXb1ZBU0h3Nm15bWNxbE13TUFUVVppNlI1U2htellzQUViTm13b2M1MnBVNmVXKzNuaWNybVlNbVVLRmk5ZWpPUEhqK09UVHo3UitmdnYyclVMT1RrNWNIZDMxMm1TWHA3UTBOQnlCOTVLbDQ4clQzQndNTzdldlF0dmIyLzA3ZHRYWjlBSjBNMzhsTXZsWmI1Znl6cUc1T2JtNHVUSms3Q3lza0poWVNFU0V4TVJGeGVIWThlT1llM2F0VWIzelhrYlhMOSszZWhNazFHalJ1SHUzYnU0ZmZzMnZ2LytlMnpldkZuck83KzZNcFJNR2VSbUpqa1l5c0I5WFhGeGNjak56WVdEZ3dPeXNySnc1c3dabzcvRFNycDY5U29ibkZHcjFUcWxCaU1qSTNWSzc1YWxRWU1HV2dFbG1VeUdsU3RYSWlZbWhsMjJlL2R1aElhR1l0U29VWmc0Y1NJQVRWbmkwdVdjSjA2Y2lLS2lJcDNsZm41K1ZSSlFLcGFJWVdXcFAxT3lLcWpWL3dzamNkL0NVY2xSbzBheFpUWTNiZHFFblR0M1lzR0NCU2dxS2tLTkdqV2dVcW5RdkhsenRHelpFamR1M01DTkd6ZGdiMitQdG0zYlFpd1dHM3pmang4L0hpcVZDZ2NPSE1ELy9kLy9ZZFNvVVd3Z1dpYVRvYkN3VUcrdkdWTjRlWG14bVpZS2hRSlJVVkc0Y09FQ3hvMGJwL2VjdTZ6emw3eTh2TmMrWjVzMmJScjRmRDQ0SEk1TzRNWFgxMWZyZXFrc01wa01XN2R1cmZCK1hMdDJyZHdTbkliS3pUSFhuelkyTnVqZXZidFJqOWUwYVZPRHh5VzVYSTRhTldwb1pYUXhDZ29LOUo0RFNTUVM3TisvbjgwTVp1ajdMZ1kwR2NJREJ3NWt6eDlrTWhtKy92cHJ0Ry9mWG0vNVJFWjhmRHorK2VjZmc3ZVh4Z1FLcTZPdm42MnRMV3h0YlJFY0hBeTVYQTRyS3l2WTI5dXpFL2xXcjE2TnVMaTRNcmZoNHVMQ2xoRk1URXpFc21YTElKUEpZR2xwaWVuVHA2TmZ2MzZ3c3JLQ1FDRFFDaDd0M3IwYkZ5OWUxRm8yZWZMa0tuaVdiNiszOE5CTkNDR0VWRDFab1FyU1hBVWt1UXBJY3BXUTVpb2d6YWRNbzdkWlJrYUdUa051VTFsYlcrc05LTzNkdXhlUmtaR3dzYkV4ZVhZUlUrYWdkRUJHb1ZCb25Wd0xCQUpNbVRJRjdkcTF3K2JObTlsc0pLYlVEYUNaa1g3NzltMWN2MzRkVjY1Y1FXRmhJVVFpRVp5Y25KQ1FrSUNyVjY5aTFLaFJhTnUyTFZxMWFnVm5aMmMwYU5EQTRNV25nNE1EdnZubUd3d2JOZ3c3ZHV6QXpaczNkYkpsbUo0SWh2cTdWSWFNakF6ODg4OC91SHo1TWhJU0VnQ0FuV0hPekxhdVNFQ0ptWFZucUIrU01aWXRXMlowNWd4VGEvem5uMy9XVzhOY24zSGp4c0hOelUwbkE0RVpTTDE1ODZaTzBLMWZ2MzZZTVdNR2lvcUtETTdLS3d1UHg5TUpOdW03V1AveXl5K3hZc1VLQkFZR1l1REFnVWJORU8vVHB3L2F0bTNMMWtZM2hwbVpHUm8xYW9TVWxCVEV4OGNibkxGcHlMVnIxL1RPbkdVd0pUdUNnb0lNMWpuWE4xdFZIME16UTVuWGhubHRseTFiaHVqb2FLeGR1eGF0VzdjMmF0dFBuanpCcFV1WDJBdjFlL2Z1QWRCa2RoUVhGeHMxU01pOGIwcXVhMlptcGpjTDd1blRwM3EzbVo2ZURrQXpPSkdTa3FMM2NReGxJaHc3ZGd6YnQyK0hXcTFtQTVKOFBoK2pSbzNDVHovOWhDVkxsbURidG0ydlBTQW1sVXFyckZkSTZiOXYzYnAxeXgzMGZ2bnlKUlFLQld4c2JNck5kalIyQU4zTHl3dmR1blhEUC8vOGc3VnIxMkw3OXUzc29IMWtaQ1JicXFXczk3NGhkZXJVZ1l1TGk4bjNBelRmYVNWbk5ETSsvdmhqMUtsVHg2aVo1SXpYQ1F3ZVBIZ1FVcWtVZ3djUHhwOS8vb21tVFp1aVJZc1dDQW9Ld3B3NWM3Qm16Wm9LSFIrcmc3VzF0ZDRNbXJTME5HUmxaV2t0NDNLNVdMSmtDYVpPbllxRWhBUnMzYnBWNjd5bHVqS1UzaWJNY2Y2VFR6NUJVbElTb3FLaUVCc2JxOVA3cFR6QndjSGdjcmxRcVZUWXQyOGZkdTNhaGMyYk4rdWNVK3pldmJ2Y2M2VFM3L1dDZ2dJc1hib1U5Ky9mUjUwNmRhQlFLUERxMVN2NCt2b2lLU2tKaHc0ZDBwdXhVVjJXQms3VHlscW9hdkdCMlZESk5jZDR2bm41cGJLcWc2ZW5KM2J0MmdXeFdBeWxVb25ZMkZna0pTVWhLU2tKZCs3Y1FWNWVIbHExYW9WRml4YWhaczJhQ0FrSndkYXRXeUdYeTJGdmJ3OUhSMGM0T2pwaXlwUXBxRjI3TmdCTkZ1UzMzMzZMNGNPSFkvZnUzVnJ2QWVhN21WbTNvcFJLSlc3ZnZvM0xseThqSWlJQ0JRVUZNRGMzeDhTSkUwMCs1MDVLU3RMSlJpL0xuMy8raVQvKytLUGM5Zjd2Ly80UHdjSEJaYTdEOUVnRE5OY3pyVnExd2s4Ly9hUzFUa1JFQkpvMmJhcnorY3pQejhmQ2hRdTFKdk1NR3paTXB3UWc0NDgvL2tCZ1lDRCsrT01QZ3lWb04yM2FWRzV3d2xnQ2dVRG4zSjloYlcyTm8wZVA2aXdmUEhnd3hvMGJwOU1yT0N3c0RELy8vRFA3ZTFaV0ZoSVRFOW4zMGJWcjF3Qm9BdWpKeWNubzBLRUR1OHdRRHc4UFhMdDJEWFhxMUVIanhvMTFidCsrZlR2YnY1QUphRTJaTWtXcllvSk1KbU43alRFT0hqeG84UFhOemMzVjZTa3BrVWlRbnA2dXRRMGVqNmN6d2ZUNDhlT3d0TFRFelpzM2NmMzZkV3pjdUpFdHNkMnJWeSs5V2VDQXBtZmovZnYzQVdoS1dzK2ZQeDkyZG5hb1hiczJoRUloNXM2ZGkyWExsbWxsS3BIL29ZQVNJWVNROTVwQ29vSTBWNmtKSE9Vb0lNMVRRcEtqZ0pyYUdSbU53d1U0WEE3QUJUZ2N6YytjZjM4RysvTy8vNytCYThMUm8wZnJsQlFCTkFFY2xVcGw4Q0tKNmNkVDJ0bXpaM0h3NEVFSUJBSXNXclFJaXhjdk5tbC9tS3ltMHYxTFpES1pUa2tnUUZOV1plL2V2ZUJ5dVJDTHhRZ05EY1hqeDQrUmtKQ0ExTlJVZHNDNGFkT202TldyRi9yMDZRTXJLeXM4ZnZ3WXAwK2ZSa1JFQkM1Y3VLQlZkb3ZINDJIbzBLR1lPbldxM24xczJMQWhWcTllclhmQWhSazROTFpjakxIUzA5TVJIaDZPZi83NWh3MGlBWnJCM0U2ZE9xRm56NTRBOEZvWlNzeEZnTDRaZnNiS3pNdzB1dEU0bzNTdDlMSVVGaGJDM054Y0o0Z2lrOGx3NWNvVjJOcmF3c1BEUSt1MkprMmFvS2lvQ0dxMXVrcG1kek84dmIxUnQyNWRQSC8rSEtHaG9WcFpjb1k0T0RpVTJidkxrRmF0V2lFbEpRVzNiOTgyT2FCVVVGQmdWQVpKWm1ZbU1qTXpUZDYzaWhnd1lBQnUzTGlCNWN1WFkrdldyV2pRb0lIZTlTUVNDWTRkTzRaTGx5NGhPVGxaNjdZK2ZmcGcxS2hScUYrL1B2cjM3MjlTRDVHU3g4RGV2WHZyekdJSFlEQWJreEVmSDIvd21HRUlNOGd4Wjg0Y2NMbGM5clBkdjM5L3hNVEU0TUtGQ3dnSUNORGJRTmtVMzN6empWWXBzY3IwMTE5L2FRMHliZHUycmR6N1RKczJEWThlUGNKWFgzM0ZIcnNxdzZ4WnMzRDM3bDJrcGFWaDQ4YU5XTFpzR1o0K2ZjcG1nSTBjT2RLb3pEVkd3NFlOTVhic1dEUnIxa3h2ejZXSER4OWl5NVl0V0xSb2tjRmdURnBhR3M2ZlA0OG1UWnBvTGE5ZnZ6NDJiOTVzVXJtNWpoMDdsam56UENZbVJ1OW5PeVVsQlNkT25JQ2RuUjM2OU9tRFAvLzhFd0RZOTJ0UVVCRG16cDFiYnJhWXFUSXpNL1gyU0RQRTJLem1qejc2U0c4MmEwQkFnTjZNU0tZdm1iKy9QMEpEUTlHbVRSdjJmZmVoQjVReU16UFp3RWZ2M3IzaDZ1cUtxS2dvN042OUc1czNielo2TzgrZlAwZDBkRFM4dmIwUkdSbUoxcTFiNDhLRkMxaTBhQkYrL3ZsbnJaNklBb0hBNUhPVTFOUlUzTDkvSDg3T3psaXpaZzJXTEZtQ1Y2OWV3ZExTRW12V3JJRy92eis4dmIzMS92M0oyME1rRXVIdnYvL0daNTk5aHA5Kytna3ltUXd0VzdiRXVISGowTEZqUjYxQXhzY2Zmd3lKUklLN2QrK3l3YWVzckN3NE9Eamd5cFVyYklscFJvOGVQUUJvQWdJQThPREJBd0NhQ1F6TXN0TGMzTnowbnEvTDVYSkVSVVhoeXBVcnVIcjFLZ29LQ2lBU2lkQ2hRd2YwNk5FRDdkdTNoMUFvWk10L0dUT0I2Tm16WjhqTHkwUExsaTJOZUtVMDNOM2RkUUllSlNrVUNnUUdCc0xOelEyZW5wNWxib3ZKbkNvcUtzS25uMzZLa1NOSFFpNlg0L256NTNCd2NJQktwY0tXTFZ0Z2IyK1B6WnMzYTMxR2E5U29nZG16WjJ0ZDgvRDVmSVBmUjh4eWtVaGtjTkpJV2RlWWxVa3NGclBaaXlVVkZSWGg4T0hET0hueXBNNzZKY1hHeG1MMTZ0VmF5NWdKT2x3dUYwZU9ITkhaZHNuYlN4bzRjS0RlWUV6bnpwM1p3UHZWcTFkeDc5NDluZXljc0xBd0ZCUVVhSldDMVhkZFhISWZKQklKZkh4OERKWlB2bkhqQnFLam83V1dYYnQyRFJLSkJHM2F0RUhObWpVaGs4a3diOTQ4TnZoNC9mcDFnNlZMUzJhbDhuZzgxS2xUaDgxS1ZDcVYrUGpqajdGeDQwWWtKaWF5RXhjWUwxKytoRnd1MTFyMk5rMFNlQk1vb0VRSUllUzlvRkpBazNHVW84azBrdVFvVUp5amdFcjJmcWNjY1hnQVQ4QUZUOGdCVjhnQlQ4QUJUOGdGVjhnQjM0d0xMdi9mNVVJT0ZFVXFjSGdjelRJZXdPRnp3UDMzZHc0UDRQSTRPc3NxcEhMSGQzU1VMZ0hHV0xCZ0FXSmlZbkRreUJHVHlyY3g2eTVZc01Eb3B1OXF0Um9YTDE2RXE2c3IyN3kwOU9DY1hDNDNPUEIyNXN3WmlFUWlkTzNhRldGaFlVaE5UWVdscFNYYXQyOFBMeTh2ZE9qUUFYWHIxdFc2VCtQR2pURjkrblJNbno0ZHFhbXB1SGZ2SHU3ZnY0OUhqeDdoNmRPbitPU1RUeUFXaTdGdzRVS2puenZ3dnhtUkVSRVJiSURHRUh0N2U2eGN1ZExnN2NuSnlZaUlpTUNWSzFlME1oOUVJaEU2ZHV5STd0MjdzeGUxRE9iazI1VCtDWURtd3VQU3BVc0FYaStndEdYTEZxTXpJUllzV0lDRWhBUXNXYklFSFR0Mk5PbytURCtWeFlzWFF5S1J3TXpNREJ3T0I5bloyYmh5NVFwY1hWMzFCakdaSUZkbDlBb3hoTXZsWXRDZ1FUaDkrdlJyWlhrWm8yM2J0amg1OGlSdTNMaGhjS2FnSWZwSytKVzBiTmt5eE1URVlOcTBhVnJsSEV1S2lZbDU3U0JIU1IwNmRNRGt5Wk94Wjg4ZVBIejQwR0JBU2ExV3N5VldCQUlCT25mdWpQejhmTnk2ZFF0ZHUzWmxaMUQyN2R2WHFPYjFaODZjZ1VxbDBtcktiR2hXZm84ZVBTbzg2SHorL0htOW40dGV2WHFoVWFOR2JIKzBrdWJPblF1aFVBaGZYOThLUFdaSjVaWE55OHpNUkY1ZUhyaGNyazdnb3p5VjFTdXVNdGphMm1MSmtpWDQ5dHR2RVI0ZWpzMmJOeU02T2hwaXNSZ2RPblRRTzZoVUZqNmZ6L1lQQURRemxmUHo4K0hvNkFoTFMwdmN2WHVYUFlZRkJBVG9MV1ZVdjM1OWRPM2FWZStnWmNudlZpNlhpMlhMbHVrdDU5aXhZMGVNR3pjT3JWdTNMdlAxdm56NU1yS3lzclMrMDFVcUZUWnYzZ3lWU29VeFk4Ym9ET0JOblRvVllyRVlDUWtKcUYyN2RybmZXNllvTEN3c3M0ZmFtK1R0N1kyZVBYdmk0c1dMaUltSjBabUVZZXAzNXZ0aXg0NGRVQ3FWNk5TcEU1eWNuTkNnUVFQVXExY1BjWEZ4T0hmdW5FNGZKRVAyN3QwTEt5c3I5TzdkRzVHUmtXamJ0aTFhdDI2TkgzLzhFY3VXTGNPbVRadllkY2VQSDIvVU5rdCtubHEwYUFGdmIyOHNXTEJBNTN1OFJvMGFXcGtXV1ZsWk9nRkhKbk90OUhKRFdhV2tha1JHUnVMZ3dZTm8xS2dSZHUzYUJZRkFnTEZqeCtMQmd3YzZwY2RLYXR5NE1kYXVYY3YrL3V1dnZ4bzllYW1zOHQ2K3ZyN3NzYm13c0JBM2J0eEFaR1FrYnR5NGdlTGlZZ2lGUXJSdjN4NDlldlJBaHc0ZGRBYndUVGwrTUJrb2JkcTBNV3EvQVUzUHBMS3l0b3VMaXhFWUdJaVdMVnNhL2YwV0ZoYUdIVHQyWU4rK2ZaQklKSmc2ZFNxKy8vNTdkTzdjR1lzWEw0YWZueDgyYmRxRWI3LzlscjFQWW1JaXZ2bm1HNk5LMEJwTExwZFhlaUIvKy9idDhQRHcwT3FoSmhLSjlQYW04dmYzUjlldVhkR2xTeGV0NVZGUlVWcnZtZTdkdTJ1VjVTc3FLc0tNR1ROZ1pXV0ZMVnUyNkpRNHpNek14TXlaTTFHclZpMEVCQVFZZFk3azRlSEJUb2FMaW9wQ3c0WU4yZDUwak5qWVdMeDQ4VUpudVRIYk50UjdMejgvWHl1Z0pKZkxzWFBuVGd3Wk1nVDM3dDBEaDhQQi9Qbno0ZWZueDFZRGNIRngwVHBuTHVuOCtmTnNKbitUSmszdzAwOC82VXprYTlXcUZaS1NrcUJRS1BSTzFDcHY4dGI3N08wNW15YUVFRUtNSk1sVlFwcWpnT1RmYkNOcG5nSnk4YnVkY3NUaEFud1JGM3h6cnViL2YzL21DalRCSUo2dzVNK2EzM2xtYjE4VDIrckVYQ1NWTmZ0Sm43WnQyMkxwMHFYbzNyMDc4dkx5OUs1VHNzL0R2WHYzc0hQblRpUWtKT0NISDM3QS9mdjN3ZVZ5ZFlKUk1wbE03NFdIV3EzR3dZTUhrWkdSZ1JVclZtRDU4dVZRcTlWNCtmSWxUcDQ4aWR1M2IrUDI3ZHRHN2J1UGp3LzgvUHlnVnF2QjRYQ1FsNWRYNFZuOXIxNjlZa3U2R1ZMNjlWRXFsYmgzN3g2dVhyMkt5TWhJcmRuYUlwR0l2YWh0Mzc2OXdZdlhpZ2FVSWlJaThQTGxTemc2T3FKRml4WW0zYmNrVXg3WG1QNUZaZG16WncvdTNMbURKVXVXYUEzQ3BxZW5ZOE9HRFJnK2ZEaWJ2Y05rczFSMVNhZUJBd2RpeUpBaE9yTVNLMXU3ZHUwZ0VBaVFucDZPaElRRXZiMXNsRXFsMW9XdW01c2J2dmppQ3pSdDJyVE0xNXZaZDMzTmloa05HemJFRjE5OFVXN1pJa08xNkpuZ2lscXRadGNaT25Rb3ZMeTg0T1RrQktWU3FWWHFnMkZ1Ym83dTNidXpHUWFXbHBiWXZuMDdidDI2cGJYZW5EbHpvRlFxc1dmUEhuVHUzTm5nak9CTGx5NUJKcE5oL3Z6NVpUNFBRSlA5b20rdzN4aTlldldDVXFsRVVWRVJDZ3NMMmRuNlk4YU1NZmhlTVRjM04ycS9qTEZvMFNLRHQyVmtaTEJsNEdiT25HbDBiNXEzbGFlbkoyYlBubzJmZi82WkRkSTVPVGxoOGVMRkpuMHUwOVBUTVg3OGVMaTZ1bUxidG0zZ2NyazRkT2dRVHB3NGdVV0xGcUZYcjE0WVBudzRVbEpTY1Bic1dheFlzUUliTjI3VUdUeGF2WG8xd3NQRHNXclZLclJyMTA3bmNRb0tDbEJVVklUYXRXdWpXN2R1eU1yS3dwbzFhK0RzN0l5UkkwY2lLQ2dJZS9ic3dXZWZmYWFUZlZtYW5aMmRUaitLUTRjT3Naa2QvZnYzWi92OGxUUm56aHdVRnhmckxmVllFUndPQndLQkFNN096dGk0Y1NPeXM3TXhZY0lFMUtwVkM3Lzk5aHU3bnIrL1AyN2Z2bzNBd0VDSVJDTDQrZmtoT1RsWjcyZS9Nc3lhTlF1ZE8zZldlbzFNeVRCNDM1dzVjd1pYcmx3Qmo4ZGpBOWRjTGhmang0L0htalZyOFBQUFA2TlpzMllHRzd3ekhqNThpQXNYTG1ENDhPRmFyK09ubjM2S2xKUVVIRDE2RkZGUlVlenlBUU1HbFB0ZUsxMmlpc3ZsR3QxanNiaTQyR0N2SmxONk9KSEtkL3IwYWRqWTJLQnIxNjdnOC9tUXlXVEl5c3JDcDU5K2FuQXl4OW16WjNVeTJmZnMyVk5tejdnOWUvYmc2TkdqR0RCZ0FHYk1tR0Z3UGVaNHZXclZLb1NIaDBPbFVvSFA1Nk5kdTNibzJiTW52TDI5eXp4ZnlzdkxBNC9IS3pmVEppOHZENmRPbllLbnB5Yzc4YVc2bkQxN0ZpNHVMcWhidDY1T1FMVk5tellZTzNZc0RoOCtqQkVqUnNERnhRVm56NTZGaDRjSFB2LzhjK3phdFF0T1RrNTZNM1pObFo2ZWJsVHZQbFBLOVo0N2R3NFpHUmxzUUtsSGp4N3c4UERRZSs3UDQvSFFvRUVEdEczYlZtdDVzMmJOREFaZ0FNM0V1ZlQwZFBUdDJ4ZVBIajNTdWw1OStmSWxsaTVkQ29sRWdzV0xGeHNWVEZLcFZBZ01ETVIvL3ZNZnFGUXEzTGx6QjcxNzl6YjJLZXRWWHI5RlEvNysrMjhVRlJXaFg3OStiQmxwUHArUGxTdFh3c0xDQXRldVhVT3RXclVNbHF5TGpZM1ZLZzF0cUNxRXViazU2dFNwbzlYRDY0OC8va0JFUkFSMjdOakJMdnZ2Zi85YnBaVWwzallVVUNLRUVQSldVMHJWRUdmS1VmUlM4MCtTL2U2VXErUHlPZUNMT0d5UWlDZlNEaFpwZnVhQUw5SUVpMGpGcWRWcVBIdjJERlpXVmhVYVlDcXZ3ZXJqZFltNDVnQUFJQUJKUkVGVXg0OEJhQVloNXMyYkIwQXoyRzFwYVlsNzkrN0J3OE5ENjNHWklJbStDN2FZbUJoa1pHVEEzdDRlSFRwMFlBZlE0K0xpRUJrWldXWkpCb1pTcVlSY0xtY0g1Wm5CckpvMWF4cGRQaVVqSXdQejVzMURZV0dod1RLQ3BUR1BrNTJkalY5KytRVTNidHpRNnFNakVBalk4aHI2WmticXcvUzJNU1ZBSTVmTGNlREFBUURBb0VHRHFqd1lVaG55OHZKdyt2UnBjTGxjT0RnNGFGMDRGUllXNHY3OSsvanh4eC9SckZrejJOdmI0K0hEaHdCZ1VybXJpbmhUWlpQTXpjM1JzV05IaEllSEl5UWtSRzlBYWZUbzBXamJ0aTFtelpvRkN3c0x0R2pSNHJXQ2hTWFZyMSsvM0dhNVNxWFM0Q3hHeHRXclZ3MnU4K21ubitwOWpLVkxseHExajFGUlVRZ0tDc0twVTZld2FkT21TaTlEYVFwbXdPTHk1Y3RZdlhvMVB2MzBVM3p6elRmVi9sbVRTQ1JZdm53NUNnb0tNSFRvVUoxZzByTm56L0RiYjc5aDd0eTVCdXYwdjQzcTE2OFBDd3NMOW5ob1pXV0Z3c0pDazc3UG1Nd2FKeWVuTXY5T2MrZk9SVkpTRXVMaTRyQmp4dzUySm5SQ1FnSmNYVjN4OGNjZjQrTEZpMWl4WWdVMmI5NnMwNHZwOU9uVCtQWFhYekY2OUdoTW1EQUJZckVZRnk1Y2dLZW5KMGFPSEluT25Udmp4SWtUQ0FrSndjdVhMN0ZzMlRLOTN3VUhEaHpBL3YzNzRldnJ5L1lVQklEUTBGQndPQnpNbVRQSFlMTjRMcGRiYWNFa1FKTXhVakxqamltUDQrTGlvdlhkeE93UFV4WXBJQ0JBWjF2Mzd0MURxMWF0S2lYSVZLTkdEWjN6azdMT0w5NW5kKy9lWlV2YWpSdzVVaXVMMGNmSEIyZk9uRUYwZERTV0xsMktqUnMzbGxtYWRlZk9uZUR6K1JnOGVMQk9EOFZwMDZhaFpjdVc2Tnk1TTg2ZE93ZEFVMkswZEZuajBzcnJCMU9XK3ZYcmF3MUtBc0NNR1RPUWxwYW1jMDdIWk9TU3F2Zml4UXRFUjBkajFLaFJPdWZsclZxMVF0KytmZlhlTHo0K1hxY1BuYUZ6cmFLaUltemZ2aDFoWVdHd3RMUkVjSEF3SGo1OGlHSERocUY3OSs0R2o0RjJkbmJzUkpVdVhib1lOWWl0VnF1Um5KeXM5N01oa1VpMHp1ZTNiTm1DZ29JQ2crWEMzNVNrcENRa0ppYVcyVXR3OU9qUjhQSHhZUU5mdi96eUM3cDA2WUxaczJmajRjT0grT0dISC9Eenp6K2JkRTUxNnRRcHBLV2x3ZDdlSG1abVpyaC8vejVTVTFQeHlTZWZHTHlQVkNyRnpwMDcwYlZyVjZNZWd5bm56QnpMbmp4NVVtWUd2MFFpd2E1ZHUvRDc3Ny9ydmIxang0NzQ3cnZ2ZEpZUEh6NGN0V3ZYeGovLy9JT3dzREQyK3RQWjJSbjc5KzhIQUd6WXNLSGNDV3dTaVFSeXVSeno1ODlIWEZ3Y2ZIeDhFQm9hQ3FsVWluNzkraG4xblBWSlMwdkRxbFdyS3BUZG5waVlpRW1USnVsY1E1WThQemgvL2p6T256OXZjQnZHOUp2czI3ZXZ6dWVkcVRoUmN1TFdqei8rYU95dXZ4Y29vRVFJSWVTdElzMVZvdWlsSE9LWGNoUy9Va0JXb0grMitOdUFiODZGMElvSG9UVVhaalY0RUZyeElMRGtnUy9pUW1EMTlnOXd2MDl1M2JyRm5wVG41ZVZWZUZhK0ljd0Z2VUtoZ0xXMU5YeDlmZEd2WHo4RUJnWkNwVkxwTkZabFpoRHJHL0JoQmgwKysrd3p2UmVLa3laTktyYzh3N2x6NTdCdTNUcTl0eGtUbUhuMDZCR1dMVnZHWGp3ZVBYb1V4Y1hGR0RKa1NMbURKb0NtRE52Tm16ZFJXRmpJem96czBhTUh2TDI5MmFieXhtSktnT2dydmNRb1hSOTg3OTY5U0VsSmdZMk5UWm16OHQ0bWYvMzFGeVFTQ2I3ODhrdFlXVmxwelloemMzUER3SUVEY2V6WU1XemV2QmtyVjY1a1o5bzFhOWJNNU1lS2lZblJtUmxkdW45UGRmalBmLzZEOFBCd25EbHpCcU5IajliS0Zucng0Z1d5c3JKdzhlTEZTc3R5TVJXSHc5RXBKV0lLZlVFeVUzVG8wQUVqUm94QVlHQWdGaTllaksxYnR4bzFHN1lxcGFlblE2VlNWV2ptYUdWVHFWUll0MjRkVWxKUzBLbFRKMHliTmsxbm5YMzc5aUU4UEJ3cEtTbFl1M2J0YXpjM3IycEZSVVhZdjM4Ly92Nzdid0JBZ3dZTmtKR1JnZnYzNzJQS2xDbVlOR2tTUHZ2c002TUN2MHhBcWJ5Z3FGQW94SGZmZllmRml4ZHJCU3ZXckZrRGlVU0NQLzc0QXdrSkNUaDI3QmlXTFZ1R3JWdTNhaDJmbWY0MWhub2MxS3RYRDVzM2I4YjgrZk54NDhZTmJOaXdnUzAzZWVYS0ZTUW1KcUp2Mzc3bzJyVXJqaHc1Z3Q5Ly94M05talZqKzJrTUdEQUFZckhZcEw0ZGxTMGtKQVFBMEtsVEo1UHVsNTJkalhuejVzSGQzUjFidG15cGlsMWpnNDZtWm1PL3krN2R1NGVsUzVkQ0xwZkQwOU5UcTZ3alkrSENoWmc1Y3liUzA5TXhiOTQ4ckYyN1ZtOW1CZE1IWStqUW9YQjBkTlFKS0hHNVhIVHIxazFyMmUrLy8xN3V1VlZGZTJlc1hidFdiOVl6RTVBc3ZYekdqQmttQjV0Snhmejk5OTlRcTlYbEhsTXJvcUNnQUtkT25VSlFVQkJ5YzNNeGRPaFFUSmt5QlRkdTNNQ2ZmLzZKTld2V1lOZXVYUmcwYUJBR0RCaWdFekFxSzhDaVVxazB2VzFMQkxYbGNqbU9IRG1DdExRMG5Xc1dKa3NsT3pzYkVSRVJDQXNMUTU4K2ZkQ2dRUU9EV2FhV2xwWnZKRXN5S0NnSTV1Ym02Tk9uRDREL0JlYVk2eXhBODVsbFB1c1pHUm5JeTh0RGl4WXR3T1B4c0hqeFlreWJOZzFIamh3eHFVZHVjWEV4MjdzUDBId2V1M1hycHJjL2xFUWlRVlpXRnI3NjZpdWtwNmVqZS9mdTRQUDVCcXRlTU83ZXZRc0FjSFYxQlFEVXJWdTN6SjZPczJiTndxQkJnd3htQXhtNi9tclNwQW1hTkdtQ2lSTW5JaUVoQVQvOTlKUFdCSXFtVFp2aTBhTkhjSEJ3TUZneVhxRlFJQ29xQ2hLSkJEazVPZmpwcDUrUWxaV0Z3NGNQbzBPSERoVTYveTB1THNhREJ3OHdmZnAwT0RvNnN1L3hyS3dzZzZVOWMzTnp0WDRmUDM2OHdaTFREQjhmSDczbmk0RG0yRjVWL1RvL0JCUlFJb1FRVW0zVVNxRG8xZit5ajRwZUtxQ1N2MFU5anppQXdJSUxvVFVQUW1zZXpLeDUvd2FRTlA4cTNHT0lWSWk1dVRuYkI2S2s5UFIwdGhaOWFtb3FSb3dZQVE4UEQzVHQyaFZkdTNhRmpZME5BSlJiNnFvc1U2Wk13ZTNidDlHbVRSdk1temNQMXRiV0tDZ29RR0JnSUp5Y25OZ3laWXppNG1JQXVnTStUTjhjSG85bnNOZExWWkpJSlBqNzc3OXg4T0JCeU9WeXVMaTRvRTJiTmdnTkRjWFJvMGR4N05neGRPN2NHY09HRFNzek0wUWdFR0RpeElrUUNvWG8zTGx6aGRQNzVYSTVXd3U3Y2VQR2VtL2Z1SEVqMi9BMEpDUUVycTZ1N09zNmI5NjhkNkswUUZaV0Z2N3YvLzRQNXVibStQenp6L1d1TTNIaVJJU0hoeU02T2hwWHJseEJYRndjUER3OEt2VDhNak16a1ptWiticTdYZWs4UFQzaDd1Nk8rUGg0Yk5teUJhdFdyV0p2WXk3b0dqVnFaSEJHYmxYamNybnc5L2QvclcyVU40QlFIbDlmWHp4NThnVFhybDNENXMyYnRWNGpZekdEU0dXVjF6RldYRndjQUJqZFg2NnFxTlZxYk55NEVWZXVYSUdIaHdlV0xsMnFOd3RuNGNLRkVJdkZ1SG56SnViTW1ZUDE2OWRYZWRuSWlwREw1UWdPRHNiQmd3Zlo5OHl3WWNNd2FkSWtwS2FtNG9jZmZzQ3paOCt3YmRzMkJBWUdZdVRJa2VqYnQ2L0JBYnhidDI3aDZkT25xRk9uamxIOUxobzFhb1I5Ky9heGczTXFsUW92WHJ4QXJWcTF3T1B4TUgzNmRDUW1KaUl1TGc0clZxekFoZzBiSUJBSWtKaVlpSlNVRkRnNE9CZ3NJUU5vZWkxdDNMZ1JxMWV2eHFSSms5amw5KzdkdzlHalI2RlNxZURyNjR0cDA2WWhJQ0FBcTFldnhzNmRPMkZ2YjQ5Qmd3WlZLUHNtSWlLQ3pTWXVqZWxIWTR5d3NEQkVSMGZEMnRxYTdWdGtyQ2RQbmdDQVRuYWNVcWxrend0S01xWnZXbW5NUkJEbWU3Q2dvRURyTmE1c0RSbzAwT3IzODZhRmhvWWlJQ0FBQ29VQ1RabzB3YkpseS9SKzl1M3Q3YkZpeFFvc1hMZ1FHUmtabUQ1OU9tYlBuczBPUkRPY25KeGdiVzF0VXVaRlJFUkV1UmxuRmZsYkFpaXozNHcrcHZhTUl4WERCSHc4UFQzMVRyVDYrZWVmdGNwZmxTU1R5ZlNlMHo1NzlneDM3dHpCOWV2WEVSMGREYmxjanBZdFc4TGYzNTh0bitmdDdRMXZiMi9FeHNiaXlKRWoyTE5uRHc0ZVBJaStmZnRpeUpBaFJwV2Z5OHJLd3VqUm8yRmhZY0VlSjNKeWNxQlNxZURnNEtEMTNwZEtwZmo2NjY4aEZvdXhhZE1tUkVWRlllUEdqYWhmdno0Ky92aGpCQVVGUVNRU2djZmpnYy9uZzhmamdjZmpZZkxreVpESlpBZ0pDWUZVS29WTUp0TjdQZlE2VkNvVlc4Nk11Zlp6ZEhTRVNDVENrU05Ib0ZhcnRiNHJsRW9sUWtKQ1lHWm1odmJ0MjdQcmI5aXdRZS9mb3l4RGh3N0Y0TUdESVpGSUlKVktZV1ZscFhkaVIxNWVIbEpTVWlBV2krSHM3SXh0MjdiQnhjVUZUazVPdUh6NU1zek56ZG1Td1NYbDV1Yml3b1VMc0xDd2dKZVhGOUxTMHBDZm4xL21QcW5WYXNoa01wMUpkZ3l4V0l5WEwxL0N6YzJOUFkvT3pjMUZhbW9xa3BPVEVSTVRnNWlZR0lqRlluWWlXM3A2T2k1ZnZzd2U0OTNjM05qM1lNbU1MaTZYaXhvMWFxQnYzNzZZTldzV25qNTlpa1dMRnNIQ3dxTE1IcWVHSkNjbkl5TWpBMlptWmhnL2ZqeUdEQm5Dbmd2dDM3K2Z6WnpTcCtUeDM1anpPNkZReVA0TlRwMDZoYWRQbjBJb0ZFSXVsK1BhdFdzVm1yaEhOQ2lnUkFnaDVJMVJGS3YrTFYrbjBKU3Z5MUVBMVJ3LzRuQUJnZFgvQWtWbTF2OEdrS3g0RUZqeHdLRkVvN2RHNTg2ZHRacVc1dWZuNC9qeDR3Z01ESVJFSWtHSERoM2c2ZW1KczJmUHNuMklBZ0lDMExwMWEzVHYzaDNyMXEycmNPWlMzYnAxc1hYclZ0U3JWNDhkVlBqbGwxOVFVRkNBWmN1VzZReUFNNE5YcFIvdnhJa1RVQ3FWNk5LbGk5NExqS3FTbloyTlU2ZE80Zmp4NDJ4ZDk5NjllMlAyN05rd056ZkhtREZqY1B6NGNSdzdkZ3poNGVFSUR3K0h1N3M3UHYvOGMzVHQybFh2NEUzcEdZNzZxTlZxeU9WeXZZT0RXVmxaK09XWFg1Q2RuUTJoVUtoVDMxd3NGc1BmM3g4eE1UR29WNjhlR2pSb2dORFFVS1NrcEdEaXhJbll2bjE3dVlQY0lwRUl2cjYrMVQ2VDkvZmZmNGRVS3NXNGNlTU12Z2N0TEN5d2FORWkyTnZiNCtUSmt3QlE0ZDR3M3Q3ZW1EQmhndGF5dzRjUDQrTEZpMGJkbjVscFhSV0JuVm16Wm1IMjdObTRmdjA2ZnYvOWQ3WXBNeE0wckt3U2QrOHFMcGVMSlV1VzRMZmZmc1BZc1dPMWJsT3IxVVlOV3RyWjJTRS9QeDlKU1Vudzh2S3E4TDVrWm1heXBaVU05WXA0RStSeU9iWnMyWUt6WjgraWVmUG1XTGx5cGM0eGhSbDRLaTR1aHErdkx6SXpNNUdhbW9wdnZ2a0c2OWV2MXpzSUs1ZkxqUTY2TWVzcEZBcWpzN1g0Zkw3T3NUTXpNeE1oSVNFSURRMWxaOXE2dWJsaHhvd1o3R3ZzNnVxS25UdDNJakF3RUlHQmdYajU4aVVDQWdLd2UvZHVkT3ZXRGIxNzk4WkhIMzJrdFcybWY4dlFvVU8xQnI2Wno3QytmUzQ1T0phU2tnSzVYTTZXMk9UeGVGaXlaQW1tVDUrTzFOUlVQSDM2RkM0dUx0aTNieDhBVFJZUjgvaUdBcGkxYXRYQ3BrMmJ0Sll4bVpKTWR0UEFnUU1SR1JtSjZPaG9yRm16QnV2WHI2L3c4VG9ySzh1a3dGRnBhclVhZi8zMUYzYnYzZzFBa3dGZ2FGOE05Y2hneWx5Vnp0NjZmdjE2cGZUNnlzcktZZ2ZkbUhNSWxVcWxNMnU3TWxYWHBJMmNuQnhzM2JxVmJhenU1dWFHdFd2WHd0cmEydUI5bWpWcmhuWHIxbUh4NHNVUWk4WFlzR0VEenB3NWc4bVRKN1B2YlVkSFIvejN2LzgxcVNUbTd0Mjd5ODNlTnJYeFBIbTdaV1ptb21IRGhnWkxlWDMyMldjR2cvZkJ3Y0ZhV2VnS2hRSlRwa3pCczJmUEFHZ215UG40K0pUWmg2bFZxMVpZdFdvVmtwS1NjT0RBQVJ3L2ZoekJ3Y0hZdjM5L3VSUGttSUIvVVZFUit6M241T1NFVnExYVlkQ2dRVnJub1dabVptamV2RGtHRGh3SWQzZDN1THU3dzh2TEN5RWhJYmg5K3pheXM3TWhsOHVoVkNxaFZDb05IdnM0SEE2Ky8vNzdNdmZMVkZ3dUZ5dFhydFQ2YmhFS2hWaTRjQ0YyN2RxRjlldlhhOTNHNFhCUXIxNDlMRm15aEoxTUNQd3ZBNmdpajI5aFlWRm01UVdGUWdFdWw0dkJnd2RqNnRTcDdQZnFWMTk5aGMyYk4rUFNwVXQ2ZTNPYW1abkIxZFVWa3laTmdxV2xKYlp0MjRidzhQQnk5eWswTkZRcnUwaWZnd2NQSWpnNEdJY1BIMll6dWJoY0xweWRuVEZvMENCMDY5Wk42NXhvNHNTSlNFNU94cVZMbDNEcDBpWHMzYnNYZi83NUovYnYzOCsramx3dUYydldyR0dmSHpOcGJjMmFOUlhLcEs5ZHV6WUdEQmlBRVNORzZCeGJ4NHdaWTdCYXdNbVRKM0hxMUNtVEg0OGhGb3Zadm5SY0xoZE5talFwdHh3Mk1Zd0NTb1FRUXFxTVdna1Vac2hRK0Z5R3duUjV0WmV2NDF0d0liTGhRMlRMZzhpV0Q1RU5IMlkxZUFDMUwzb25LQlFLUEg3OEdIRnhjYmg1OHlhaW82T2hVQ2pBNC9Id3hSZGZZTUtFQ2VEeitmajg4OCtSbXBxS2MrZk80Y0tGQyt5TXJLMWJ0Nkp0MjdidzhmR0J0N2UzeVlOV0pXY0ZCZ2NISXl3c0RFT0hEbVhMOUpRVUZoWUdRRHZyUmlLUnNJR0NzcktUd3NMQzJNRjFRL1ExS1M4dE5UVVZ0MjdkUWtSRUJPN2R1OGRlQkRvN08yUHExS2xhQTgzVzF0WVlNMllNaGc4Zmp0T25UeU1vS0FqeDhmRll0V29WSEIwZE1XVElFSzBaZ3NaU0tCUVlOR2dRT0J3T0xDMHQyVm1PVEhrSXhvUUpFN1F1L2dETkFFNU1UQXdjSEJ5d2NlTkcyTmpZWU0yYU5RZ1BENGVmbngrc3JhM2g3T3dNT3pzN0NJVkNyZG1UWEM2WC9WbXBWQ0lyS3d1Yk5tMWlaMUZLcFZMVXFWTUhYMy85dFVuUHA2SkdqaHdKbFVxRlljT0dzY3RldkhnQlFMc3NvcWVuSjVLVGt4RWNISXhhdFdwcEJWQk5ZV2xwcVZNcjN0QWdYRVpHQnF5dHJkbS9yVVFpWVd1Tkd5cDk4VHJjM053d2ZmcDBiTisrSFljT0hVSnFhaXA4Zkh6WWNsMm16dGF1TEM5ZXZEQ3BISW9oRloybFhwSzV1VGxtenB5SlY2OWVvYmk0R09ibTVsQ3IxVGgvL2p3VUNrVzV3V2hQVDA4OGZ2d1kvdjcrY0hkM3IxQ2ZMS2xVaXNURVJFZ2tFalJwMHNUb2NpWkJRVUhzQUhCcEdSa1pBRFRsSHczVnMrL1hyNTlXR2NzYk4yNWcxNjVkYk9ZSmg4UEJraVZMVUZ4Y3pBYVFpb3FLREFaNTh2UHpzV0RCQXF4YnQwN25PWXdkTzlia0FNVDY5ZXV4ZnYxNm85YWRPWE1tQmc4ZWpJS0NBa1JHUnVMeTVjdUlqbzVtajhYMTY5ZkhtREZqOE1rbm4raGtQNWlabVdIczJMSG8zNzgvRGg4K2pMQ3dNQlFYRnlNc0xBeGhZV0d3c3JKQ216WnQwSzVkTzNUdjNoM1BuajJEcGFXbFRta21wbGZHbVRObjRPWGxwZmM0a0plWGgxOSsrUVdBcGdjRHc5SFJFY3VYTDBmdDJyVlJ0MjVkeE1iRzR2cjE2ekEzTjllYVVNQU1UajU1OGdRU2ljUmdLYmJVMUZURXhzYUN4K05wbFZHYVAzOCs1cytmcnhXa3FvaisvZnRqK3ZUcGVtODdkZXFVVG84YWhsd3VSMlJrSkE0ZVBNaVcyWms4ZVRKNjllcWxzeTV6bkV4T1R0WTVWaFVVRkxBOWQwb1BORE1aMXFWbFoyZWpvS0JBWjNsWVdCaWNuWjNoNU9URXZwNWlzWmd0bzFlN2RtMDIwR050YlkyZE8zZnFmVzZWNFUzMTJXTklwVktFaElUZ3dJRURiRFpXang0OXNHREJBcU5LYkxtN3UyUEhqaDFZc1dJRk95dC85dXpaYU5PbURmcjE2NGN1WGJxOFZvQmNJcEZBSnBQQndzS0M3YXNURnhjSHNWaU1oZzBiVm5pNzVPM1NwRWtUYk4rK1hXZTVVQ2hreTM0YVV2cmNqYy9uWTlLa1NVaE1URVM3ZHUzUW9rVUxvejlYcnE2dTdIczVQajdlNkdvTFAvendnMUhyQWNCMzMzMm4xU09LQ1N3WlVqS29aT294Mjl6Y3ZOelhyN1RTMzQvZHVuWFRLVXY1dWlaT25NaE9jREtGdmIwOWR1L2VyWE5lNXVMaVlsTFpVejgvUC9qNStabjgrSWIwNnRVTFdWbFphTml3SVJvM2JveG16WnFWV2JhVEtZdm42K3VMK1BoNDVPZm42MXlYbFh6UGR1N2NHVzNhdENuenVyQ3MvcUZXVmxZNjEyQjJkbmJsdmpmbXpwMXJNQ05LWDRVQnB1OGVZOWl3WVZyWFlvWVlVeDFnOHVUSkgzd3dpZ0pLaEJCQ0twVTBWNG1DZEUwUXFTaFREclgraVV4VmlzTUR6R3J5WVc3TGg1a3REeUliUHN6dCtPQUtLSEwwcm1IS0hNWEh4eU05UFYxcmxwZWxwU1g2OWV1SHp6Ly9YS2NFUktOR2plRHI2NHRKa3liaHpwMDdPSFhxRks1Y3VZS29xQ2hFUlVXaFJvMGFPSHo0Y0lYSzZwdzdkdzRCQVFGbzE2NGRwazZkQ2tCVFp1bnAwNmNRaVVSc3NJVEw1V28xWmcwSkNVRitmajRjSFIzWmh2ZjZwS1dsc2NFR1EvVE5kZ00wdlpGKysrMDNQSGp3UUtmMFZydDI3VEJvMENCMDdOalJZT2tXTXpNekRCbzBDSjk5OWhuT25qMkxRNGNPSVNNakE3Lzg4Z3YyNzkrUG1UTm5HbXhDckk5QUlFRERoZzJSa3BLaWR3YTFuWjBkeG84ZnI3Y1BVcjkrL1hEeDRrV3NXYk9HSFJSZHZudzVidHk0Z1ZPblRpRXFLb3F0UDE0Uk0yYk1xUEI5VGRXZ1FRUDQrZm5oeElrVE9ISGlCQ3dzTE5qU1NDVm5DYXBVS3F4ZHV4WUtoYUxNaHZTRzJOallvSFhyMW5wTFFIVHAwZ1YxNnRUUkdTUll0V29WSGo1OENDNlhDek16TTBpbFVuYXdnQ2taVXRtR0RCbUMvUHg4L1BISEg0aUlpRUJFUkFRQXpRVm15UUh0TjBraWtTQXFLcXBhSHRzUWYzOS9KQ1FrQU5BTTJqQi9sM2J0MnBWNXYzSGp4dUhGaXhlSWpJeDg3ZWJ0SGg0ZVdMaHdvZEhyWjJSazRNR0RCMld1OCtMRkM0UEh1TkpsMUFvTEM3WEttSlZ1ZEc1cGFRazdPenRZV1ZteGdWRXJLeXYySDlNdlpkR2lSZGk0Y2FQVzU2MXg0OGFWM20rdkpCc2JHOXk0Y1FQTGx5L1hPbVkzYjk0Y0kwYU1RT2ZPbmNzZGpMTzN0OGVzV2JNd2Z2eDRCQWNISXpnNEdKbVptU2dzTE1TVksxZGdiVzJOQVFNRzRMZmZma05hV3ByT2dGR1BIajJ3Yjk4K3hNWEZsVnZpeTlYVlZhZVplTW5BU04yNmRURjA2RkRZMk5ob0JhWnExS2lCSmsyYUlEazVHZVBHalVPalJvMTB2bU9rVWlrU0VoS2dWQ3JSdDI5ZnJVRW9Cd2NIN04yNzk3V0NTWUJtME5iUWdGbnB3VnVwVk1xV25Rb1BEMmVET25YcjFzV2NPWE1NZnNiYXRHbUR5NWN2WTlHaVJYQnljbUlmVHk2WEl6VTFGVktwRk83dTdqcjluenc5UFhYNjJnRkFRRUFBMjZPeHBNT0hEeU10TFEyQVpnRGJ3c0lDZVhsNTdHejhFU05Hc09zeXM2emZCL0h4OGZEMzkyY3pxYzNOelRGOStuU1RleVhXclZzWEFRRUJDQXdNeE9IRGh5R1ZTbkhuemgySXhXSzBiOSsrUXVkK2pJU0VCTGJQSDlPbnh0aGpNL2x3TVdXNEs0b1o4SzhLSllOSnhuamRZL1g3NWsxV25EQ1dvNk1qWnMrZVhhSDdsaFZNTEttNnF6K1E2a2NCSlVJSUlhOUZKVmVqTUYyR2d1ZHlGS2JMb0NoK3N4RWtnUVZYazIxa3k0ZklScE41SkxTbXJLUDNCWWZEZ1plWEY4NmNPUU9CUUFCWFYxZTBiTmtTWGw1ZWFOT21UYmt6L0RnY0RqdzlQZUhwNlltQ2dnS2NQMzhlcDA2ZHdrY2ZmVlNoQVFXNVhJNXo1ODZoWGJ0MitQNzc3OWtCLzhhTkcrUE9uVHNBTkJkYWpSczN4dGl4WTdVRzl1dlhydzhQRHcrMGFkT216SXV4U1pNbVlmanc0V1h1eDdsejU3QnUzVHFkNVU1T1RraFBUMGRlWGg1NFBCNWF0V3FGVHAwNm9WdTNibXhReGhoOFBoLzkrdlZEbno1OWNPN2NPVGF3Wk94RlJrbCtmbjVhSlROVUtoV0VRaUZxMTY0TloyZG5nNitGbTVzYnRtL2ZqbnIxNm1rdGI5KytQUnZvS0Nnb1FHNXVMaFFLQlZ1T2cvbkhaSXB3T0J4d3VWejJmK1puVSt1cFZ3WTdPenUyQWJpNXVUbTZkdTJLSVVPR3NMZHp1VndNR0RBQWp4NDlxbEJnaFhtdm0zS2JtNXNiRWhNVG9WS3AyQjRmdFdyVndyQmh3NnAwY0d6OCtQRm8zcnc1RGg4K2pLU2tKRGc0T0dEdTNMblYxbWpleWNuSllEOEVVK1RuNTJQTW1ER1ZzRWVhQVg0bW9LUlNxV0JqWTRQMjdkc2J6TUpnV0ZsWlljV0tGWkJJSk1qTXpEUVlnQzRMajhlRHZiMjl5UU1HbzBhTndvQUJBMHgrUElhdHJhM1c3ejE3OXNUTm16ZlJxRkVqT0RzN28yYk5tckMydG9hMXRUV3NyS3pLSGRnYVBIZ3c1cytmajZ5c0xKM1hZZTNhdFJYZVQyT3AxV3EwYWRNR0R4NDhnSStQRC9yMTYxZWhmbFRXMXRiNDhzc3ZNWExrU055N2R3OW56NTdGeTVjdjJRRWpMcGVyTnp2Q3djRUIyN2R2UjBoSUNGNjhlS0czeEo5SUpJS3JxeXY2OSs5ZjVuZXF2YjI5d1VEODBxVkxFUkFRZ0FjUEhyRGZoYVhaMmRtaFc3ZHVtREpsaXM1dGIzcUFrc3ZsWXQrK2ZXeGczOW5aR1lNSEQwYWZQbjNLSEZ6dDM3OC9uajE3aGt1WExpRWxKWVY5UFRrY0RteHRiZEd6WjArOXo4OVVEUm8wWUFOS01wbU16Y0N6dDdmSGlCRWpqQ281K3k1cTJyUXBHalJvZ0p5Y0hIVHQycFZ0MWw0UkFvRUFvMGVQUnQrK2ZmSDMzMy9qN3QyN1dMdDI3V3VYOEd2U3BJbk9aOWpLeWdvZUhoNWFnVDVDQ0NIa2ZjWlJWMGEzVmtJSUlSOE9OVkNjcFVEaGN4a0swbVVvem5wemZaQTRQTURjWGdBTEJ6NHNhZ2xnNFNnQVQwaVJvN2RONzk2OXRYNDN0YlNCUGsrZVBFSDkrdlVycmFlTFhDNS9yVEl1S3BWSzd3Q1lvZVZ2VW5KeU1uSnljdEN5WmNzeXl4dVlRcVZTNGVIRGh4VUtLQkhUcWRYcWNodUFWOFZqTWdQdXhzNVdWYWxVeU16TUJJZkRRZTNhdGF0eTk2cVVVcWxrQTQ1dkk1Vkt4YzZFSjZiTHljbGh5MXhXaDRLQ0FwaVptYjFXVmdTcGZBOGVQRUI0ZURpNmQrOXVkRWxIVXhVVkZlSEZpeGV3dExRME9UREM5T3RpL2xsYVduNFFNOEp6Y25LUW5wNnVrK1ZGS2w5Vm5LOGJLejR3R3lxNVpoSmluWGFXc0c5ZU9lZXJoQkJDM2d6S1VDS0VFRkl1cFVTTmdqUXBDcDdMSVg0dWcxTDJaaUpJQWt1dUpuRGt3SWVGZ3dBaVd6NWxIbjJnOUpYd2VoMnYyeFBBME1EejJ6QWdYUlVsTWJoY0xnV1QzcURxQ0J4d09Kd0tsVDJwcmtINnlsUlpnZXFxOGpZY1Y5NWxwYk9lM2pSRC9jdEk5V3JldkRtYU4yOWVwWTloWVdHaDA4L09XSHcrSDN3K3Y4eUc4TzhqVzF2YmF2L01Fa0lJSWFSc0ZGQWloQkNpbDZKWWhiekhVdVNsU2pWWlNGV013d1ZFZHY5bUhqa0lZT0hJQjE5RWcyaUVFRUlJSVlRUThqNlNGU2doZmlHdjd0MGdoSkJxWjFuNzlTYTl2a2tVVUNLRUVNSlNTRW9Fa1Y1VmJSQ0pMK0xDd29FUDgzOERTT2IyZkhBb2ZrUUlJWVFRUWdnaEg0VHNCQW15RXlUVnZSdUVFRkx0V282dVZkMjdZRFFLS0JGQ3lBZE9LVkVqTjFXQy9GUXBpbDVXWFJDSnd3TXNhd3RoVlZjQXEzcENtTlY0dTBzTUVVSUlJWVFRUWdnaGhCQkMvb2NDU29RUThnRlNTdFhJUzlWa0loVmxWbDJKQVpFdEQxWjFoYkNxSzRTRm80QXlrQWdoaEJCQ0NDSGtBOGJsYzZENjl4TFV6SVlQbnBDYTVCSkN5THVFQWtxRUVQS0JVTW8wUWFUOFZHbVYxYW5taVRoc0FNbTZuaEE4TTdvNElJUVFRZ2doaEJDaUliVG1RbEdzQkFEVTliSjhwL3FHRUVJSW9ZQVNJWVM4OXdyVDVjaE9La2JCTXhtZ3J0eHRjN2lBaFlOQUUwU3FKNERJbHI1V0NDR0VFRUlJSVlRUVFnaDVIOUhJSHlHRXZJZVVFald5azRxUmt5U0JYS3lxMUcwTGF6Qmw3QVN3cWlNRWgxb2hFVUlJSVlRUVFnZ2hoQkR5M3FPQUVpR0V2RWNLbjh1UmsxaU0vRXJPUmhMWjhGQ2prUmxzbkVVUVdGSWpKRUlJSVlRUVFnZ2hoQkJDUGpRVVVDS0VrSGRjVldVak1VR2ttbzFGRUZwUkVJa1FRZ2doaEJCQ0NDR0VrQThaQlpRSUllUWRWUlhaU0dZMlBOU2tJQkloaEJCQ0NDR0VFRUlJSWFRVUNpZ1JRc2c3UkNsVkl5ZXBHTmxKRXNnTEt5Y2JpWUpJaEJCQ0NDR0VFRUlJSVlTUThsQkFpUkJDM2dGRm1YSmtKMGlRbHlxdGxPMloxZVNoWm1NS0loRkNDQ0dFRUVJSUlZUVFRb3hEQVNWQ0NIbGJxWUg4SjFLOGlpOUdjWmJpdFRmSEZYSmcwOWdNZG03bU1LdkpxNFFkSklRUVFnZ2hoQkJDQ0NHRWZDam9NQWVEQUFBZ0FFbEVRVlFvb0VRSUlXOFp0UkxJU1NyR3EvaGl5TVd2WDliT3NyWUF0azFFcU5ISURCeEtSaUtFRUVJSUlZUVFRZ2doaEZRQUJaUUlJZVF0b1pTcThTcStHRG1KeFZESzFLKzFMYjZJQXhzWEVXeWJtbE5KTzBJSUlZUVFRZ2doaEJCQ3lHdWpnQkloaEZReldiNFNMKzhYSXk5RkF2WHJKQ1J4QUt1NlF0aTVpbURkUUFod0ttMFhDVEZKa3laTmtKeWN6UDZlbHBhRyt2WHJWK01lRVVJSUlZUVFRZ0ROdVhsSnJxNnUxYlFuaEJCQzNrVVVVQ0tFa0dvaWZpSEhxL3ZGS0V5WHZkWjJCSlpjMkRZUndiYXBDSHdSWlNPUjZ1ZnE2cW9WVUxwMDZSSkdqeDVkalh0RUNDR0VFRUlJQVRUbjVpVTFiZHEwbXZhRUVFTEl1NGdDU29RUThpYXBnYnhVS1Y3RkYwT1NyYWp3WmpoY3dMcUJHV3hkUmJDcUs2akVIU1RrOVgzMjJXY0lDd3RqZno5eTVBaEVJaEc4dkx6UXFGR2phdHd6UWdnaGhCQkNQa3lwcWFtNGNlTUdqaHc1b3JWOHdJQUIxYlJIaEJCQzNrVVVVQ0tFa0Rja0wwV0t6THRpeUFvclh0ZU9aOGFCZlhOejJMbVpneWVrbW5iazdlVHU3bzcvL09jL09IbnlKQUJBSXBGZzU4NmQxYnhYaEJCQ0NDR0VrSklHRHg0TU56ZTM2dDROUWdnaDd4QUtLQkZDU0JVcmVDYkRpeGd4cExuS0NtL0RyQVlQOWkzTVllTXNBb2VxMnBGM3dPVEprM0g5K25Wa1ptWlc5NjRRUWdnaGhCQkNTbkYwZE1Ta1NaT3FlemNJSVlTOFkyaFlraEJDcWtqUlN6bVNUK1hpeWVYOENnZVRMQndGY09wUkE2Ny9zWVZ0RXdvbWtYZUhoWVVGZHU3Y2lRNGRPbFQzcmhCQ0NDR0VFRUpLNk5peEkzNzU1UmVZbTV0WDk2NFFRZ2g1eDNEVWFyVzZ1bmVDRUVMZUo1SWNCVEp1aVNIT2tGZHNBeHlnUmtNaEhGcFpRR1JMaWFUazNYZjY5R2xFUlVYaDhlUEhTRTFOcmU3ZElZUVFRZ2doNUlQVHVIRmpORzdjR0Y1ZVh1amJ0MisxN1VmSzJUd1VaV3F1bFJ2M3FnbkwydFFUbUJCQzNpVVVVQ0tFa0VvaXkxY2k0NDRZQlU5bEZiby9od2ZZdW9wUXk5MENBa3RLUlNLRUVFSUlJWVFROG42aGdCSWhoTHpiYU9vN0lZUzhKcmxZaFJjeFl1U2xTQ3QwZjU2SUEvdG01ckJ2Wmc2dWdGUEplMGNJSVlRUVFnZ2hoQkJDQ0NHdmp3SktoQkJTUVVxSkdwbjN4TWhPbEFBVnlQWGttWEhnME5JQ2RzM01xVGNTSVlRUVFnZ2hoQkJDQ0NIa3JVWUJKVUlJTVpGYUJXVEZGeVB6bmhocXBlbjM1d281cU9WdWpscnVGdUR3S24vL0NDR0VFRUlJSVlRUVFnZ2hwTEpSUUlrUVFreFFsQ25IczZzRmtCZXFUTDR2bDgrQmZYTnoxR3BCcGUwSUlZUVFRZ2doaEJCQ0NDSHZGZ29vRVVLSUVSUkZLanlQS2tUK1U1bko5K1h3QURzM2N6aTBzZ0JQU0lFa1FnZ2hoQkJDQ0NHRUVFTEl1NGNDU29RUVVnYTFDbmgxdndndlk0dE1MbS9INFFLMnJpSTRmbVFKbm9nQ1NZUVFRZ2doaEJCQ0NDR0VrSGNYdFlFbmhCQUR4Qmx5Sko3TVJtYU1pY0VrRG1EYlJBUzNRWGFvKzdFVkJaTUlJWVFRUWdnaGhKQjNXRVpHaHNIYlhyMTZWZUh0NXVmbjQ4bVRKeFcrZjJVb0tDaEFlSGc0NUhLNXptMjNidDNDeTVjdkFXaWVaMlptWnJuYnUzTGxDcEtUazh0Y0p6WTJ0bUk3KzYraW9xTFhldDFMeXNqSXdQNzkrNkZTbWQ3YWdKQVBFUVdVQ0NHa0ZFV1JDazh1NStQeCtUeVRleVhWYkd3R3Q0RjJxTmZSQ253TE9zUVNRZ2doaEJCQ0NDSHZzcENRRUV5ZE9oV0ppWWs2dDRXR2htTENoQWw0OU9pUndmc3JGQXFjTzNlT0RjeVVGQllXaHBrelorcTkzKzNidDNILy9uMkQyMVdwVkhqeTVBbk9ueitQSFR0MklDNHV6b2hubyt2MDZkUDQ3My8vcS9QOHhHSXgvUDM5Y2VqUUlhalZhbno3N2JkWXNXS0Yzc0JUU1pzMmJjSzVjK2NNM243MDZGRjg4ODAzdUhyMWFybjdscDZlanZYcjF5TTNOMWRyK1lrVEp6QnUzRGlkOVVOQ1FyQjgrWElVRlJXVnUyM0c4K2ZQY2VEQUFadzRjY0xvK3hEeUlhT1NkNFFROGkrMUNuZ1ZWNFNYY2FhWHR6TzM1Nk5lQjJ1SWJIbFZzM09FRUVJSUlZUVFRZ2lwVWpLWlRDY2JxV1hMbG5Cd2NFQkFRQUFXTEZqQUxzL1B6OGVPSFR2ZzZla0pQcCt2bFdra0ZBcFJwMDRkQUlCRUlzRzZkZXZ3L2ZmZnc4SEJ3ZWg5T1h6NE1HclZxb1VXTFZvQUFGSlNVbkR1M0Rta3A2Y2pMUzBONmVucGtFcWw0SEE0cUYrL1BweWRuZEd5WlV1VG5xOWFyVVpJU0FnOFBEell4MkdjUG4wYU1wa01JMGFNQUlmRHdjeVpNK0huNTRkRGh3NWgvUGp4SmoxT1NiMTc5OGFSSTBld2FkTW0vUGJiYjdDMnRqYTRibDVlSHFLam96RjU4bVRNbXpjUDN0N2VldGZMemMzRnBrMmJjUFhxVlRScjFneDVlWG13c0xCZ2IvLzIyMi94OU9sVGc0L0Q0WER3NjYrL0lpZ295T0E2WDMzMUZUcDM3bXpFTXlUay9VWUJKVUlJQVNESlZ1QnBlRDVrSm1ZazhVVWMxUGEwZ28yTFdSWHRHU0dFRUVJSUlZUVFRdDZFUjQ4ZVlkNjhlWHB2VXlxVjhQWDFoVUFnQUFESTVYSnd1VnhFUjBjak9qcGFhMTBYRnhkczNicFZhNWxNSmtOeGNiSFdNaWJicC9SeUFEb2wySGc4SHE1ZHU0WjY5ZXJCMDlNVEtTa3BHRGx5SkVhUEhnMlJTQVJBRTd3YVBueDRtYzl4MHFSSkdESmtDQUJOU2J1MHREVE1uajFiNTdHUEh6K09idDI2b1c3ZHVnQUFUMDlQREI0OEdIWjJkbVZ1WDUrMHREU3Qzd2NOR29TRWhBUmtaMmNqUHorZlhWNnJWaTJZbWYxdmZNWGQzUjNidDIvSHlwVXJjZVRJRWJSdjN4NTh2dTV3OXRtelp4RWRIUTFmWDErTUdERUNYSzUyeFpndnZ2aUN6VnFTeStVSUNnckNzR0hESUJRSzllN3Z2bjM3MExWclY3aTR1TERMM056Y1RIN2VoTHlQS0tCRUNQbWdxVlZBWm93WXIrS0xBYlVKZCtRQTlzM000ZWhoQ1M0ZFNRa2hoQkJDQ0NHRWtIZGU4K2JORVJvYXF2ZTI0OGVQSXlRa0JMLysraXNBWVBMa3lSZ3dZQUFHRHg1czFMWlhyMTV0OExhQkF3ZnFYZDY3ZDIvMlp5Y25KK3pac3dlQUpyaDE5T2hSMk52YnM4RWtRSk54SkpGSTRPWGxoYlp0MjJwdFN5S1JZUC8rL1ZBb0ZPeXlvS0FndUx1N28xMjdkcmgrL1RvaUlpSXdiZG8wM0wxN0Y4K2ZQMGRlWHA3ZUFOWCsvZnZabi8zOC9PRGc0SUNrcENRQW1vRE5reWRQY083Y09YQzVYUGo0K0dEQ2hBbDZuMTlrWktUVzd4czNib1NIaHdlZVBIbUMrUGg0ZG5tZlBuMGdsVXB4L3Z4NUFFQkNRZ0tVU2lYQ3dzSUFBRFZxMU1Db1VhTmdhMnVMczJmUEF0QmtpZlhzMlJPQUpoakdTRWhJUUVKQ0FwNDllNGF4WThmcTdGTlNVaEpTVWxMZzQrTkRHVW1FNkVIRG9JU1FENVlrVzRHbkVRV1E1WnRXMzg3Q1VZRDZIYTBndEtieWRvUVFRZ2doaEJCQ3lQdm0yTEZqQ0E0TzFscVduNStQd3NKQ1RKNDhHWUNtdjgvaHc0ZDExcHM3ZHk1YXRXckYvbTVoWVlGdDI3YnBmWnlJaUFpa3BLUmd6Smd4T3JjZE9IQUFOV3ZXck5EK3QyclZTaWNRbEplWHB4VUl1bnYzTHFLam8vSGpqejhDQUE0ZE9nUzVYQTR6TXpPMkZCM3pYQUVnSmlZR0Z5NWN3Tnk1YzhIaGNOamxUazVPQ0E4UHg3NTkrd0JvQWxmUjBkRzRlL2N1QkFJQmZIeDhBQUErUGo3bzFxMmIzdjE5OXV3WmR1L2V6ZjUrNjlZdGJOdTJUU3RZVnBwUUtOVEpBbVBJNVhKWVdGaWdaOCtlZVA3OE9iS3lzblJlbjhEQVFMUm8wVUlySXdvQS92enpUd2lGUXJpNnVpSTJObGJydG1iTm1yRVphb1I4cUNpZ1JBajU0S2hWUU9aZE1WN2ROeTByU1dEQlJaMTJWcWpocEQ4bG1oQkNDQ0dFRUVJSUllKytuSndjY0xsY2ZQUE5OK3l5dlh2M1FpZ1VZdFNvVVFDQU5XdldvRk9uVHVqUm93ZTd6dGRmZjYxVHZvN0w1Um9zbHhZZEhZM3IxNjlqenB3NXNMZTMxN3B0NWNxVldyL2Z2MzhmTDE2OEFLREpSQUkwMlRRWEwxNWtINmQ5Ky9aR1A4YzllL2FnUTRjT2FOMjZOV0ppWW5ELy9uMnNYNzhlSjA2Y3dPUEhqK0hvNklqKy9mdXo2OHRrTWx5NGNBR2Zmdm9wZUR6dENiYkRoZzNEc0dIREFBQkRodzVGMzc1OU1XM2FOSzExbkp5Y0RHYjhsTXhHS3Vua3laTkdQNStTOXUvZmoyUEhqckhiMEpkMXh1UHhkRjVqaGtBZ3dLci9aKy9PNDZLdTlqK092eGwya01WSUJYYzB5YTNNY2t1enNqSzlMbVdtYVM2WmxlWlNacXRsV1phbWFacmRzdlRuMVh0THN0UnlLYzNTU2hQM3BHNG01b2E0Z0lvb3lyN01NRE8vUDNqd3ZZN0FNQ2lDNk92NWVQQm92dC92T2VmN0dVU2s3NXR6enVUSmhjN1BtemRQMWF0WHY2aWFnS3NGZ1JLQWEwck9PYXNTdHFRcE45WDFXVWx1SnVuNnBuNnExdHhQYmt4S0FnQUFBQURncXVmbjU2Y21UWnBJa3FLam94VVRFNk0zMzN6VE9GZXJWaTNGeGNXcFE0Y09jbk56VTQwYU5RcU5zV25USmsyZlByM1llOWhzTnRsc05nMGVQTGhRU0ZNZ09EaFlrWkdSV3IxNnRUWnQyaVFwZjhrN1NmcmxsMSswY2VOR1Nma0J5VmRmZmVYU2V6dDI3SmorL3Z0dkJRVUZhZENnUVVwUFQxZmJ0bTFWdjM1OVRadzQwYVV4eXN1UkkwZVVtcHJxY3Z1YmJycko0WGo0OE9FYVBueTRwUHlaU3dWaG5LczhQRHdLN2NrRVhNc0lsQUJjRyt4UzB1NHNuWTdKS3RXc3BJQmFYZ3ByWFVXZS92endBQUFBQUFEQXRXVFhybDJLakl6VVgzLzlwY0dEQjZ0dDI3Ykd0Y0dEQit2RER6ODBacm1jUDV1cFFGNWVubkp5Y2pSbXpKaUxXcjV1M2JwMTJyOS92NlQ4dllwZWVlVVZTZExzMmJQMTdiZmY2dW1ubjNiWXcrbkMyVkhGcVYyN3RycDM3NjdnNEdBbEpTWHBsMTkrMGROUFA2MXZ2dmxHWnJOWkxWdTJWRnhjbktLaW9vdytodzRka2lSdDNyelpZY203VnExYXljL1ByOVR2elptQWdBRFZybDFia3ZUNTU1OXI4K2JOTHZmOS92dnZGUmdZYVBRL1g5KytmWldabVZtcVdvWVBIMTdrUGxMQXRZcEFDY0JWTHpmVnFvVE5hY3BKY1gxV2tydTNtMnExQzFCQWJaYTNBd0FBQUFEZ1dtTTJtK1hwNlNrZkh4OU5tREJCRFJvMDBQSGp4NDNyUVVGQmV1dXR0MXdhcTNYcjFnb05EUzExRFRFeE1VYWdWQ0E5UFYxcjE2NlZsRC9ES1QwOVhRRUJBYVVhMTJReWFlellzYkxaYkhybW1XZlVxMWN2MWFsVFJ6MTY5RkJ3Y0xBU0V4UDEzLy8rVisrLy83N1JKeTh2VDVJMFk4WU1oN0htekpsVEtGQktTRWpRdi83MUwrM2F0VXNmZi95eHBQeTlsWXFiYVhSaHlIUHZ2ZmZxM252dk5ZNGpJaUlLM2ZkQzMzLy92Zjd2Ly81UGt0U3JWeStIb08xOHc0WU5VNmRPblp5T1ZXRE1tREV1dFFPdUpRUktBSzVlZHVuMG5peWQzcDBsdTgzMWJnRzF2VlRyOWdDNWU3bVYzQmdBQUFBQUFGeDFqaHc1b25mZmZWZVNOSGZ1M0lzYW8zbno1cG93WVlLQ2c0TTFjdVJJSlNRa3VOeDMxS2hSNnRLbGkyNjk5VmFIODZ0WHJ6WmVmL25sbC9ydXUrODBiZHEwSXBmY0s4bXlaY3QwNXN3WlBmYllZNUtrc0xBdzllM2JWeDkvL0xHcVY2K3VSWXNXR1cxWHJseXBUejc1UkN0WHJpeTBQRjlpWXFKMjdOaWg2T2hvWldabWF2djI3ZHE5ZTdmYXRtMXJ6SnBhdkhpeEZpOWVYT29hcGZ3QXpOZlgxMmtiRHcvWEhuT25wYVVaZTFHVnBHQnBRUUQvUTZBRTRLcVVsMlBUc1kxcHlqNlQ1M0lmZHk4M2hiV3BvcUI2M3BleE1nQUFBQUFBY0tWcjBLQ0Izbm5ublZMMTZkZXZuOE54dFdyVlZLMWFOVW5TaUJFalhGNlNydUQrMWF0WFY4T0dEWTF6R1JrWldyNTh1YnAzNzY1bHk1YXBlL2Z1aW9xSzBuUFBQYWRwMDZhcGV2WHFMbzkvNE1BQi9lYy8vOUc0Y2VQazVlV2xreWRQS2lVbHhkZ2pxalRtelp1blRaczJLVFEwVkc1dWJyci8vdnYxd2dzdnlOM2RYVWxKU1pLa25qMTdxazJiTmtYMmo0K1AxN3g1ODV6ZW82Und4OVc5a2Rhc1dhTU5HemE0MUxZMGV6Y0Ixd29DSlFCWG5hd2tpNDVGcGNtYTYvcG1TVlZxZXFwMiswQzVlek1yQ1FBQUFBQ0FhOTJCQXdjMFpNaVFFdHZaN1hiWmJMWkNzM1lrS1RjM1Z6WmIvcElwRVJFUnBhNmhJSUR5OVBTVWg0ZUg1czZkcTZ5c0xQWHQyMWZMbGkxVDFhcFZOV1BHREkwZE8xYlRwMDh2Y1ZtNDgwMmRPbFVXaTBXelo4L1c1TW1USlVrTkd6WTBabVBsNXVhNnZJZlNndzgrcUlFREI2cGh3NGJxM2J1M0FnTURqYy9IdVhQbkpFbTMzWGFiMnJWclYyUXR0OXh5aTFxMGFGSGt2a2VTdEcvZlBuWHQydFhsOStiTVUwODlwVzdkdXJuVWR1REFnV1Z5VCtCcVFxQUU0S3B5ZW5lV2t2N0tjcm05eWN0Tk5WdFZVVkE0czVJQUFBQUFBSURVdjM5LzllblR4Nlc5aWJaczJhS0pFeWRxMmJKbHlzN09kdWp6L1BQUDYrREJnNWRjeitqUm8xV3ZYajJ0WGJ0Vy9mdjNWM0J3c0hFdEpDUkUwNlpOYzNuSnR3SWRPM1pVZG5hMmF0V3FwYkN3TU5Xb1VjTmgyYnpVMUZTWDkxQnEwYUpGc2ZjcGVQL085cER5OGZFcE5uQUxEQXpVVFRmZHBFY2ZmVlJmZnZtbFRwOCtyZWVlZTA1Uy9qSjhjWEZ4ZXVHRkYvVG5uMy9xbDE5K2NRaTdpako3OW16Tm1UUEhhWnNDT1RrNUxyVURyaVVFU2dDdUNsYXpYZkdiMHBTWmFIRzVUNVdhbnFwMWU2QThmSmlWQkFBQUFBREF0ZTdmLy82M1ZxeFlVYW8rQlV1eFBmTElJdzdudi83NmE0MGRPOVpobVR1cjFhcmp4NCtyYnQyNmtxU2twQ1JObno1ZFR6MzFsQm8zYml4Sk9uUG1qSzYvL25xSHNXclZxcVYvLy92ZnFsMjd0Z1lQSGx5b2hwbzFhMHBTcVpiVWUrS0pKNXhlTDgwZVNzN3MyN2RQdnI2K0NnOFBkN25QK1o1Ly9ubEprczFtMDZ4WnMzVFRUVGVwZGV2V2t2TER2Qk1uVHFoMTY5WnEzYnExaGcwYlp2UmJ2bnk1bWpkdjdoQlVoWVNFNlA3NzcxZXJWcTBjN2pGbXpCajE2TkZEOTk5L3Y4UDVHVE5tbExoM0UzQ3RJVkFDVU9sbEorZnAyTVkwNVdYYlhHcHY4blJUMkczK0NtN29jNWtyQXdBQUFBQUFsVVd2WHIzVXFWTW40L2pMTDc5VVhGeWN4b3dabzhEQXdDTDcvUG5ubi9yMDAwODFZOFlNZVhsNUdlZTl2THdjd294ang0NXAyclJwT243OHVCWXVYS2pBd0VBZE8zWk1VdjUrU1MxYXROQ09IVHMwZmZwMGRlN2NXWTg5OXBqRG5rZzlldlJROSs3ZDVlWGxWZUorUW1mUG5qV1dxQ3VRa1pIaHRFOVNVcEwyNzk5ZktNeTZGTG01dWRxOGViTnV2dmxtbVV5bVN4cHI1Y3FWT24zNnREcDM3dXhTK3krKytFS2RPblZTdFdyVmxKS1NJa2w2NDQwM2ltMXZNcGtLMWZqS0s2OUlrZzRmUGl4SnFsKy9mb2t6b0lDckhZRVNnRW90ZVYrMkV2L0lsRnpjTHNrLzFGTzEyd2ZJdy9mU2ZwQUJBQUFBQUFCWGwrdXV1MDdYWFhlZGNUeGd3QUJObWpSSlU2Wk0wZmp4NDR0YzJ1M28wYU9TcEhyMTZzbkhwL0F2cm1abloydlpzbVg2OHNzdkZSWVdwdW5UcHh2aFZNSCtTZ1VoUmR1MmJmWFdXMjlwN3R5NWV2enh4L1h3d3c5cndJQUI4dlgxVmRPbVRWMStIOTk5OTUyKysrNjdZcTliTEJadDNicFZzYkd4T25Ub2tBNGVQR2lFTGdYTHlWbXRWaVVtSmhwOTB0UFRKVW1uVHAxeUNGNzgvZjBkbHZtejJXekcrMW0vZnIweU16TXZhZjhqczltc0pVdVdLREl5VW5mZWVhZkQ3Q0tUeVdSOERzOTM5T2hScGFlbnExbXpabHEyYkptV0xGbFM0bjIrK2VZYmZmUE5OMDdiZlAvOTl3NmhJWEF0SWxBQ1VDblpMSFlsYkUxWGVvTFp0UTV1VW1oTGY0VTBZYW95QUFBQUFBQW9XWGg0dUdiUG5xMHBVNllZTTN5MmJkdW1wS1FrK2ZqNHlHNjNhK1hLbFFvT0RpNHlUUHJsbDE4MFo4NGNaV2RucTIvZnZobzRjS0IyN2RxbDVjdVh5OWZYVjcvLy9yc2tPY3dLYXQrK3ZWcTNicTJsUzVmcXl5Ky8xTHAxNnpScjFpeGpXVHRYUFBEQUErcldyWnZEdVl5TURMMzAwa3VTSkhkM2QzM3d3UWN5bVV4cTFLaVJ1bmJ0cXNhTkc2dHg0OFlLQ1FuUnh4OS9yT1RrNUNLWDF4c3laSWpEY1o4K2ZkU2hRd2RGUjBmcjNMbHp5c3pNVkdCZ29GSlRVN1Znd1FLRmhvYXFmZnYyTHRjdTVZZFNodzRkVWxSVWxOYXVYYXR6NTg2cFM1Y3VSdGhWSURRMFZJbUppZnJxcTY5VW8wWU51Ym01S1RzN1cydldySkdQajQ5YXQyNnR1KysrVzBPSERuVjZ2MTY5ZW1uUW9FSHEwNmVQMDNhbFdlb1B1Rm9SS0FHb2RISlRyRHI2YTZvc21hNHRjZWZoYTFMZHV3TGxHOEszUEFBQUFBQUE0RG8vUHo5Tm5qelpPSTZOamRYQ2hRdU40MnJWcWhVS09ncFVyMTVkYmRxMDBkQ2hRMVd0V2pWSjBxRkRoN1Jnd1FKSlVwVXFWVFJnd0FEVnIxL2ZvWitucDZjR0RoeW9UcDA2YWVQR2phVUtrNlQ4bVZZTkd6WjBPSmVhbW1xOE5wbE0rdXl6ejFTMWF0Vml4d2dKQ2RIVXFWTkx2RmRRVUpBT0hqeW9SWXNXeVdReXFVbVRKdXJTcFl2aTQrT1ZtNXVyY2VQR2xYcTV1Ly84NXo5YXZIaXgzTnpjMUtwVkt3MFlNRURObXpjdjFLNWJ0Mjc2NDQ4LzlPV1hYeW9uSjBkU2Z1aFR0MjVkVFpnd3dXSG1WRWxNSmhPQkVlQUNON3ZkN3VKQ1VRQlE4YzRkeXRISm5SbXlPMTh1Mk9BZjZxazZIUVBsN3NVYXR3QUFBQUFBVktURFA2VXFLOGtpU2FwL1g1RDhhM2hXY0VVWHIyQ3B0WXZaRytoUytsNnA3SFo3b2YyRmtwS1NIUGFCY2xWMmRyYldybDJyOXUzYlgxUi9BSmNQZ1JLQVN1UEVqZ3lkaTgxeHVYMjFtL3hVL1dhL3kxZ1JBQUFBQUFCdzFkSDFxY280bVI4bzFic25TRlhDS20rZ0JBRFhvcXNuQmdkdzFiSmJwV08vcHJrY0pybDd1YW4rdlVHRVNRQUFBQUFBWEVHOGcvNjNGSDF1YWw0RlZnSUF1QmhzS0FMZ2ltYk50ZXZJK2xUbG5IWHRCMDNmRUEvVnZUTlFIbjdrNVFBQUFBQUFYRWw4cXY3dlVXUmF2RmtoalgwcnNCb0FRR254eEJYQUZjdWNZZE9oTmVkY0RwTkNHdnVxUVpkZ3dpUUFBQUFBQUs1QWdYVzg1T0dUdjg5T1ZwSkZadys0dnF3OUFLRGlzWWNTZ0N0UzlwazhIZG1RS3B1NTVHOVJKZzgzMWU0UW9JRGFYdVZRR1FBQUFBQUF1RmhweDNJVnZ5bmRPQTV1NktPUUczM2tIZWdoTi9jS0xBd0FVQ0lDSlFCWG5MUjRzeEkycDhsdUs3bXRwNTlKOWU4TmtsY2dQM1VDQUFBQUFGQVpITnVZcHZRRWMwV1hBWlFyditxZUN1OGNWTkZsQUplRWRhRUFYRkhPL0oydCtDalh3aVNmNnp6VXNGdFZ3aVFBQUFBQUFDcVJ1bmNHcWxwenY0b3VBd0JRU2g0bE53R0FjbUNYVHZ5V29YT3hycTJmSEZETFMzVTZCaklkSGdBQUFBQ0F5c1pOcXQ3Q1QxWENQSFV1TGxlNUtYbktTY21UM1ZyUmhRRUFuR0hKT3dBVnptNlZqbTFNVmNaSmkwdnRReHI3S3ZRMi84dGNGUUFBQUFBQUFBQ2dBRE9VQUZRb1c1NWRSMzVPVlhaeW5rdnRhN2F0b3FvMytGem1xZ0FBQUFBQUFBQUE1eU5RQWxCaFNoTW11YmxMZGU4S1VwVXd6M0tvREFBQUFBQUFBQUJ3UGdJbEFCWENackhyeUMrdWhVbnVQbTZxZjIrd2ZJTFpNQWtBQUFBQUFBQUFLZ0tCRW9CeVo3UFlkZmluRk9XY0szbTNUZThnZDlXL0owZ2VmcVp5cUF3QUFBQUFBQUFBVUJRQ0pRRGx5bXEyNjhqUHJvVkovalU4VmZmdVFKazgzTXFoTWdBQUFBQUFBQUJBY1FpVUFKUWJxOW11dyt0U2xKdGFjcGdVVU1kTGRUc0dTbVJKQUFBQUFBQUFBRkRoQ0pRQWxBdHJidjR5ZDY2RVNVSDF2Rlc3UXdCaEVnQUFBQUFBQUFCY0lRaVVBRngyMWx5NzR0YWx5SnptWXBoMFIwQTVWQVVBQUFBQUFBQUFjQldCRW9ETEtpOG5mMmFTSzJGU2NMaTNhclVuVEFJQUFBQUFBQUNBS3cyQkVvRExKaS9IcnJpMTUyVEpzSlhZdHVvTlBxclp0a281VkFVQUFBQUFBQUFBS0MxVFJSY0E0T3BrTStmUFRDSk1BZ0FBQUFBQUFJREtqeGxLQU1xYzNTb2RXWi9xMGpKMzEwWDRLS3cxWVJJQUFBQUFBQUFBWE1rSWxBQ1VMYnQwYkdPcXNwUHpTbXdhMHNSWG9iZjZsME5SQUFBQUFBQUFBSUJMd1pKM0FNclVpUjBaeWpocEtiRWRZUklBQUFBQUFBQUFWQjdNVUFKUVpwTCt5dEs1UXprbHRxdDJrNStxMyt4WERoVUJBQUFBQUFBQUFNb0NNNVFBbElsemgzSjBlbmRXaWUydWIrcExtQVFBQUFBQUFBQUFsUXlCRW9CTGxuSENvaFBiTTBwc0YxalhTelZhc3N3ZEFBQUFBQUFBQUZRMkJFb0FMa2wyY3A2T2JVd3RzWjFmTlEvVnVTT3dIQ29DQUFBQUFBQUFBSlExQWlVQUY4MmNadFdSWDFKbHR6bHY1eDNrcm5xZGdpUzM4cWtMQUFBQUFBQUFBRkMyQ0pRQVhKUzhiSnNPLzV3cW04WHV0SjJubjBuMTd3dVd5Wk0wQ1FBQUFBQUFBQUFxS3dJbEFLVm10MGxITjZRcEw5djUxQ1NUcDV2cWR3NldodzloRWdBQUFBQUFBQUJVWmdSS0FFcnQrTFowNVp6TGM5ckd6U1RWdnpkSVhsWDROZ01BQUFBQUFBQUFsUjFQZWdHVXlybllIS1VleVMyeFhkMjdndVFiNGxFT0ZRRUFBQUFBQUFBQUxqY0NKUUF1eXptYnB4Ty9aWlRZcm1hN0txcFMwN01jS2dJQUFBQUFBQUFBbEFjQ0pRQXVzWnJ0T3JveFRiSTdiM2Q5TXo5VmJlaFRQa1VCQUFBQUFBQUFBTW9GZ1JLQWt0bWxZeHZUbEpkbGM5ck1QOVJUTlc3eEs2ZWlBQUFBQUFBQUFBRGxoVUFKUUltUy9zcFNWcExGYVJ2UEtpYlZ2VE93bkNvQ0FBQUFBQUFBQUpRbkFpVUFUcVVmTit0MFRKYlRObTd1VXYxT1FUSjV1cFZUVlFBQUFBQUFBQUNBOGtTZ0JLQlk1Z3liRWphbmxkaXVUb2RBZVFXNmwwTkZBQUFBQUFBQUFJQ0tRS0FFb0VoMnEzUjBRNnBzZWM3YlhkL01Wd0Yxdk1xbktBQUFBQUFBQUFCQWhTQlFBbENraEMxcE1xZFpuYmJ4RC9WVWpSYis1VlFSQUFBQUFBQUFBS0NpRUNnQktPVHMvaHlseFp1ZHR2SHdNNm51bllFUzJ5WUJBQUFBQUFBQXdGV1BRQW1BZzl4VXEwNytudUcwalp1N1ZMOVRrRXllcEVrQUFBQUFBQUFBY0MwZ1VBTHdQM1lwWVhPYVpIZmVyR2FiQUhrSHU1ZFBUUUFBQUFBQUFBQ0FDa2VnQk1Cd2VrK1djbEtjNzVzVVdNZEx3UTI4eTZraUFBQUFBQUFBQU1DVmdFQUpnS1Q4cGU2Uy9zcHkyc2JEejZSYXR3ZVVVMFVBQUFBQUFBQUFnQ3NGZ1JJQWw1ZTZxOXN4a0gyVEFBQUFBQUFBQU9BYVJLQUVRS2RqU2w3cXJ0cE5mdks5M3FPY0tnSUFBQUFBQUFBQVhFa0lsSUJyWEc2cVZVbTduUzkxNXh2aW9lbzMrWlZUUlFBQUFBQUFBQUNBS3cyQkVuQXRjMkdwTzVPSG0rcmNHU2l4MGgwQUFBQUFBQUFBWExNSWxJQnJtQ3RMM2RXNlBVQ2VmbnlyQUFBQUFBQUFBSUJyR1UrSmdXdVVLMHZkQmRiMVVtQmRyM0txQ0FBQUFBQUFBQUJ3cFNKUUFxNUJkcHNMUzkxNXVxbG02NER5S3dvQUFBQUFBQUFBY01VaVVBS3VRYTRzZFJkMm03L2NmZGc0Q1FBQUFBQUFBQUJBb0FSY2M4d1pOcDNaNDN5cE8vOVFUd1UzOUNtbmlnQUFBQUFBQUFBQVZ6b0NKZUFhYzJKN3V1eTI0cSs3dVV1MTJySFVIUUFBQUFBQUFBRGdmd2lVZ0d0SWVyeFptYWNzVHR2VWFPRXZUMysrTlFBQUFBQUFBQUFBL29lbnhzQTF3bTZUVGtSbk9HM2pVOVZkSVkxOXk2a2lBQUFBQUFBQUFFQmxRYUFFWENOTzc4NVNYcGF6dGU2azJoMENKYmZ5cXdrQUFBQUFBQUFBVURrUUtBSFhBSE9HVGFmM1pEbHRjMzFUUDNrSHVaZFRSUUFBQUFBQUFBQ0F5b1JBQ2JnR25OaWVMdG1Mdis3aGExTDFtLzNLcnlBQUFBQUFBQUFBUUtYaVpyZmJuVHhtcmp4V0gwN1diNGxwaWt2TjBlRzBuSW91QndDdWVlR0JQbW9ZNUt1MllZSHFWdis2aWk0SEFBQUFBQUFBd0NXbzlJRlN1dG1xZDNZYzBkYVRhUlZkQ2dDZ0dPM0RBdlZtMi9vSzhHSlpSUUFBQUFBQUFLQXlxdFNCVXJyWnFpSHI5dWxVbHJtaVN3RUFsQ0RVejBzTHV6U1J2eWVyclFJQUFBQUFBQUNWVGFWK3F2ZnViMGNKa3dDZ2trak1NdXY5MzQ5VmRCa0FBQUFBQU1OeU85b0FBQ0FBU1VSQlZBQUFMa0tsRFpSK2pqK25UU2RTSzdvTUFFQXAvSFRzbktLTzg3MGJBQUFBdUZ6c2RydU9Ieit1ek14TXArMFNFeE9WbXVyOFozT3IxYXJjM0Z6ajJHYXpLU2VuN1BldFRrNU9Mdk8rS1NrcERyVmZxdmo0ZUNVbUpwYlplR1dsclA4OE1qSXl5blE4U2RxN2Q2L09uRG5qY3Z1eWVrOW56NTdWekpremxaU1VWR3lidi83NlM4OCsrNnhPbno1ZEp2Y3NpczFtdTJ4akEwQjVxN1NCMG9wWTEvOGhBZ0JjT1piSFhyNGYxQUVBQUlES0pqazUyU0VVZWZmZGQvWEdHMjljOUhnV2kwV1BQLzY0MXE1ZDY3VGRxRkdqdEdqUklxZHQxcTVkcTlHalJ4dkgyN1p0MCtEQmd5KzZ0cUprWm1acTRNQ0IrdmpqajB2ZDk5Q2hReG8wYUpCKysrMjNRdGZtenAycklVT0d5R3ExbGpqTzRzV0w5ZHBycituczJiUEZ0dm5nZ3c4MFlzU0l5eEs0WEt5dFc3ZXFYNzkraW9tSktaUHhYbi85ZFkwZE8xWm1zMnVyQWNYRnhlbWpqejRxTVRBWk0yWk1pVitQQmF4V3E0WU9IYXBQUC8zVXBmYk9aR1JrNk1jZmYxUjZlbnF4YmRMVDA3VnYzejZYMzNOcHBhYW02dGxubjlXS0ZTc3V5L2dBVU40OEtycUFpM1V5cyt4K3l3UUFVSDVPWlBEOUd3QUFBQ2d3WThZTXVidTdhL0xreVpJa3M5a3NzOW1zdlh2MzZ2WFhYeSt4L3p2dnZLUG16WnRmN2pJTHljakkwRU1QUGVTMFRkdTJiWTMzVlp6bzZHaFpyVmExYWRPbTFEVTBiTmhRYmRxMDBmdnZ2NjkvL2V0ZkNnNE9scFFmRWtSRlJlbkJCeCtVdTd0N2llTlVxMVpOTVRFeEdqWnNtRjU3N1RXMWF0WEs0ZnIyN2RzVkV4T2owYU5IcTBxVktxV3U4M0pwM3J5NTNOM2ROWFBtVE0yYk4wK2VucDZYTkY3cjFxMzF5U2VmNkxQUFB0UHc0Y05MYkgvOCtIR3RXclZLL3Y3K2V2TEpKeS9wM2dVMmI5NnNNMmZPcUYyN2RzYTVUWnMyYWZyMDZTWDJYYng0c2Z6OS9ZdTl2bWZQSHAwOGVkTGgzTUdEQnlYbGgzTlZxMVoxdU9idjc2L2JiNzlkMzN6empUNy8vUE1TNysvcDZhbmx5NWNieDhuSnlYcmxsVmQwOHVSSjFhbFRwOFQrQUZBWlZOcEE2VlNXcGFKTEFBQmNoT09aN0gwSEFBQUFsS1JXclZycTE2K2Y1cytmcjM3OStpa2lJc0xoK3ZmZmY2OC8vL3hUSVNFaEpZNlZuSnlzVFpzMk9aeXpXQ3lLaTR2VHlwVXJIYzUzN2RwVnFhbXBHanAwcUt4V3EydzJtN3AxNnlZcGYra3VxOVdxYnQyNjZiSEhIcE1rUGZiWVl3b0xDOU1mZi95aEhUdDJhT1RJa1pKVWFFYkt1WFBuRkJzYlc2aTJkZXZXeWN2TFM1SzBjK2ZPWXQrRGg0ZUhXclpzV2VqOG1ERmpOSHYyYkZrcy8zdE85Tk5QUDhsaXNXam56cDNhdTNkdnNXUGVjc3N0ZXZ6eHgzWHZ2ZmVxWWNPR21qQmhnc2FQSDY4cFU2WVlvWkxGWXRHY09YTVVFUkdoQng1NHdPaTdmdjE2blRwMVNvOCsrbWl4NDErcStQaDRiZCsrM1dtYkJnMGFLQzB0VGN1WEw1ZkpWUFJDUk43ZTNucmdnUWUwWjg4ZS9mMzMzOFdPWmJQWjVPUGpvNVNVRkgzOTlkZEZ0bkYzZDFmdjNyMGxTUjA3ZGxTWExsMjBlUEZpM1h6enpicnh4aHZWdjMvL0l2c3RYTGl3eUJseHQ5eHlpNlpNbVdJY0wxMjZWQzFidHRTdHQ5NXFuR3ZZc0tIVGdHdlhybDNhdUhHajdIWjdzVzBrYWN1V0xkcTJiWnZEdWV6c2JFblNkOTk5Snc4UHg4ZWtZV0ZodXYzMjI5V2lSUXM5K2VTVDJyMTd0Nktpb3ZUMDAwOGJiUmN0V3FUUTBGRGRlKys5RHVIbDRjT0g5ZWFiYnlvbEpVVnZ2LzEyb1pBU0FDcXJTaHNvQVFBQUFBQUFYSzBDQXdQMXlDT1BhTjI2ZGRxelo0K2VldW9wNDlyeDQ4ZTFlL2R1UGZqZ2d3b0xDNU1rN2R1M1QvdjI3VE9XSDl1OWU3ZE1KcE84dmIxVnIxNDlMVml3d0dIOG5Kd2N4Y1RFYVAvKy9RN25PM2JzcUpDUUVIM3l5U2ZhdkhtemZ2NzVaMDJjT0ZHUzlPZWZmeW95TWxJelo4NlVqNCtQRml4WW9GYXRXcWxKa3liS3lNalFybDI3ZE45OTkwbVNZbUppSFBiTjJiMTd0eVpObWxUcyt5MXBtYitBZ0FCajlzZmJiNyt0clZ1M09sd3ZPSDdtbVdlMGRPbFNOVzdjV0UyYU5IRTZac0huVHBMcTE2K3YyYk5uYThXS0ZRNWh4c0tGQzVXVWxLUTMzM3pUSWJBNWZ2eTRJaU1qMWF4Wk05MTg4ODFPNzNPeGpodzVvb1VMRnhaNXpXdzJ5MmF6eWRQVFUrN3U3dnJpaXkrS0hTY3dNRkFQUFBDQWZ2LzlkMFZHUnNySHg4ZnBmVGR0MmxRb2dKVHl3eldUeVdRRVNwSTBjdVJJUlVkSGE4YU1HVnF3WUlGZWZ2bmxRdjJtVEptaWpoMDdxa09IRG9XdVhYZmRkY2JyNk9ob0hUaHdRSjk4OG9tay9HRHc2NisvMXJ2dnZxdWVQWHNXVzYvVmF0WEdqUnVMdmI1MjdWcjE3dDFiVHozMVZLRlpkZEhSMGZyZ2d3ODBidHc0MWFoUncrRmFVRkNRSktsUm8wWnExS2lSSkNrcUtrcmR1M2VYcjYrdkpPbmJiNzlWblRwMTFLdFhMMG41b2R6aXhZc1ZHUm1wb0tBZ3padzVzMUFZREFDVjJWVWRLRzE1cFBCdnJnQUFMcThPUy85YjBTVUFBQUFBVndVM056Y05HelpNRXlaTTBKbzFhOVN0V3pmbDVPUm8rdlRwOHZmM04yWUpTZElmZi95aHI3NzZ5ampldm4yN29xT2pGUmdZcUVXTEZtblZxbFVPWS9mdTNWdjMzWGVmUm8wYVZlUzl3OFBEdFhmdlhwbE1KdVBCdXArZm45emQzUlVlSG43UmV3bE5uejdkSWNoeHhSZGZmT0VRSUQzODhNTzY4ODQ3TldYS0ZQWG8wY01oME5tK2Zidk9uajJyOTk5LzMxaG1iUExreWFwWnM2YWVlT0tKSXNkUFRrNVdTRWlJZ29LQzlQampqeHZuWTJKaXRIVHBVajN4eEJOcTJMQ2hRNThCQXdab3k1WXRtalp0bXViTm0rZDBxYldMMWJGalIzWHMyTEhRK2IvKytrdXZ2dnFxR2pkdXJHblRwamtFUkdhejJaanhWWnhseTViSnk4dEw2ZW5wQ2dnSUtIUTlKaVpHN3U3dWhRSzUvL3UvLzlPMzMzN3JjTTdmMzEvanhvMlRwNmVucWxTcG9rNmRPaFVhYjhxVUtRb1BEeS95V2dHNzNhNzU4K2ZyN3J2dlZrUkVoSEp6Yy9XZi8veEhOV3ZXVkxWcTFaeStud3RsWm1icTNYZmZWYjkrL1NUbEwzWDMrKysvYThLRUNSbzJiRmlSZlo1Ly92bEM1eVpPbkZoa0NGYWM1T1JrdmZYV1c5cS9mNzlhdG15cDhlUEhHOHN3QXNEVjRxb09sQUFBQUFBQUFDcXpkdTNhNmY3Nzc5Yy8vL2xQZVhsNTZjY2ZmOVNSSTBjMFk4WU1oLzE4Qmd3WW9BRURCc2hzTnF0NzkrNGFObXlZdzB5U2k1V1FrS0JISDMxVU5wdE43dTd1UlFZUXBSRVNFcUxRME5CUzlmSHo4M000YnQ2OHVXdzJtNlpNbWFMbXpac2JRVVZXVnBZKy9QQkRkZXJVeVdIbXk3bHo1NHJkKzJqTm1qV2FNMmVPUm8wYXBYLzg0eC9HK2NURVJFMmFORW5ObXpkWDM3NTlIZnJZYkRibDV1YnFxYWVlMG11dnZhYTVjK2ZxeFJkZkxOVjd1bGlIRGgzU2hBa1RWTDkrZlUyWk1zVWhUUHJ1dSsrMFpNa1N6Wmd4bzhqUXpzUERRejQrUG5KemMxTnVicTVHakJpaDBOQlFQZjc0NDdycHBwdU1kck5telZKQVFJQSsvUEJEaC82ZW5wNUZ6bTQ2ZnluQytQaDRyVm16cGxDYm5UdDNGZ29oYjdubEZyVnQyMWFTdEhyMWFoMDdkc3lZRGZmTk45OG9PVG5aWVRrOFZ5VWxKV25uenAxRzRQcjAwMDlyNnRTcE9uandvSllzV1ZLb3Joa3padWlqano0cU5FT3B0Ri9yVmF0V1ZYQndzRWFOR3FWZXZYckp6YzFOVXY2ZjJhbFRwOVMrZmZ0U3Z4Y0F1TklRS0FFQUFBQUFBRnpCeG80ZHEvajRlRTJiTmsyU05IWHFWR01KcnBJa0pDUW9PanE2MFBuaTlsQ1M4a09zME5CUU5XM2FWT1BHalpQVmF0WENoUXMxZmZwMHAvc2NsWWJGWWxGeWNuS3gxLzM5L1owKzBNL0x5NU9VSDNJVThQUHowOXk1YzdWMjdWb05IanpZV0NMdmZGYXJWY2VPSFZOcWFxcHV1ZVVXM1hubm5kcTZkYXMrK09BRC9mYmJiM3JoaFJlVWxKU2tWMTk5VlNrcEtmTDA5TlJUVHoybDNOeGM1ZWJtS2ljblI3bTV1UTVqL3Zqamo3ci8vdnNkUXBuTFlkKytmUm8vZnJ6cTFLbWpxVk9uRnBvVmRjY2RkK2liYjc3Uml5KytxQTgrK0tCUWNGY1FPaFlZTzNhczVzNmRxeGRlZUVIdDI3ZlgwMDgvclpvMWF4cmg0WVdlZU9JSlk1YlhIMy84b1VPSERoblh1blhySm45L2YyVm5aenVjTDNEMjdObEM1K3ZXcld1OFhyVnFsVXdtazhhUEg2Kzh2RHlkUG4xYXZYcjFVdjM2OVV2eEdjcDM2dFFwK2Z2N0cwR2t2NysvWnMyYXBWMjdkaFg2K2kzWTErdXZ2LzRxY2paUjY5YXRIY0pKWjB3bWt5WlBudXh3N3NDQkF4bzNicHlDZzRQVnVuVnJoNjlYQUtpTUNKUUFBQUFBQUFDdVVIRnhjZnJ5eXkrMWQrOWVWYXRXVFdmT25OSDA2ZFBWdTNkdi9lTWYvekNXb3l0T2JHeHNvZjJUQ3V6ZnY3L1FIa3FTRkJvYUtvdkZZang4Mzc5L3Y3S3lzb3hsNTlhdVhWdXFwY0NLdTNkUnk0d1Y2TmV2bjhPK1VSY3ltODJTOHZjNEtsaUdyVkdqUmhveFlvUVJET1RsNWVubzBhTktTMHZUZi8vN1h6M3p6RE9LaTR1VHhXSlJtelp0ZE1zdHQ2aEtsU3FhTkdtUy92M3ZmMnZ4NHNYcTFLbVQyclZySng4ZkgwVkVSQ2dzTEV6QndjR3FVcVdLQWdJQzVPZm5KejgvUC9uNys4dkh4MGRlWGw2YU1HR0NQdnp3UTgyZE8vZXlCUWJidDIvWGxDbFQxS2hSSTAyYU5LblFyQzBwZnoraTZkT25hK3pZc1hyNTVaZjE0WWNmS2lRa3BGQzc5UFIwdWJtNXFYWHIxcnIxMWx1MWZQbHlMVnEweUpoQjVNcXllZHUzYjljUFAvd2dxOVVxaThXaWpoMDd5dC9mWHhFUkVabytmYnBEMjg2ZE82dExseTRhT0hCZ3NlTTk5dGhqU2twS1VtQmdvTDc2NmlzRkJRVTVMT25ZdTNkdldTeVdJdnNXaElzRjR1UGpWYXRXTFlkekpwTkpYMy85ZFpIOTY5V3JwNTkrK3FuSWEvWHIxemMrRndWZmM1bVptYkphclpMeWwrckx5OHN6UG5lZW5wN3k5dmFXSk8zZHUxZXZ2ZmFhL1AzOU5XM2FOTUlrQUZjRkFpVUFBQUFBQUlBcnpKbzFhN1JpeFFvZE9YSkVBUUVCR2oxNnRIcjI3S2xqeDQ1cDNyeDVXckJnZ2Y3OTczOHJJaUpDZmZ2MjFWMTMzZVhRMzJ3Mkt6bzZXbFdxVkNtMGY5TDUwdFBUdFduVEp0MTIyMjBPUzM1dDJMQkJrWkdSNnR5NXM5TFMwbVMxV3BXWW1LajQrSGlkUG4zYUNKUmVldWtsbVV3bTVlWGxLUzh2VHoxNzlqVHUzN3AxNnhMZjU5aXhZMVd2WGoySGMyKzg4VWFKL1FyQ2hkcTFhNnQ2OWVyYXRtMmJmSHg4dEg3OWVtM1pza1VaR1JucTJiT25FVFpVcjE1ZHpabzEwNE1QUHFoVnExWTVMTjNtNXVhbUo1OThVaDA3ZGxSRVJJUWtLVEl5c3NRYUNnd2RPbFM3ZHUyU3hXSzVMS0hCRzIrOG9SMDdka2pLRHpOZWZ2bGw0L050c1ZnSy9kZHNOc3R1dCt1MTExN1RyRm16Q3Mxa21qTm5qclp1M2FxSEgzNVl2WHYzVnQrK2ZkV2pSdy81K3ZwS3lsODZzS2pBNm55alJvM1NxRkdqRkJVVnBVbVRKa25LL3pPeDIrMUZ0cmRhclVZZ2N6NDNOemQ1ZW5ycWpqdnVrQ1J0MmJKRng0NGQwN3Z2dnV0UWQwNU9qbHEwYUdFc2tYZSszYnQzS3lvcXlqaU9pNHNyOURWVnZYcDF6WjgvWC92MjdTc1VRQlhGMTlmWDJEZXJjK2ZPRHRjZWZmUlJoK1BqeDQ5cnc0WU5rcVFISG5oQXp6NzdyRFp0MnFRWk0yYm8rdXV2MTN2dnZWZnFmYUFBNEVwRm9BUUFBQUFBQUZCQnFsV3JWdVR5WWdFQkFRb09EdFlycjd5aWpoMDdHZ0ZJZUhpNHBrNmRxc09IRDJ2RGhnMktpb3BTN2RxMWxaT1RvNzE3OTJyWHJsMlNaTXhLNnRLbGkxcTFhbFhzL2MrY09hTlpzMlpwNHNTSlJlNGg4K3l6ejJydDJyVTZmdnk0OFhyeDRzVkdtMTY5ZWhXNUo5TDY5ZXRkZXY4TkdqUlFreVpOSE02WlRLWVMreFdFRTMzNjlGSHo1czBWSHg4dkx5OHZiZG15UmFkT25aSzN0N2RlZXVrbDNYREREWm81YzZicTFxMnJrU05IU3BKKytPRUhJenc1WDBHWVZGcGR1M1pWMTY1ZEw2cXZLOExEd3hVYkc2dmF0V3ZMMzk5ZlI0NGMwZW5UcDlXelowOWpsdFRHalJ0MTd0dzVqUnc1VXA2ZW5rcEtTdEw4K2ZNMWVmSmtUWjA2MVdHOElVT0d5R2F6S1RJeVVpdFdyTkNBQVFQVXAwOGZTZm1mMTR5TWpDS1hmeXRKd1F5d29rUkdSaFlaMGpWcTFFaWZmdnFwcFB4dzgrT1BQMWIzN3QzVnBrMmJRbTBqSWlMVXExZXZRdWZidFd1bmUrNjV4L2c3OHN3enp5Z3JLMHZaMmRtRjJrNllNRUVwS1NsT3Y4WnNOcHREWFFYN09tM1pza1UvL2ZTVDNucnJMV04vcEk4Ly9saTFhOWZXUXc4OUpDbC9sdGlzV2JPMFpzMGEzWHJyclhyampUY3VlZDh4QUxpU0VDZ0JBQUFBQUFCVWtCZGVlTUhodUV1WExzWVNZb21KaVZxMGFGR2hHUkpTZnNnUUhoNXU3R2t6WThZTXJWMjcxcmpldG0xYlBmend3NnBldmJyVEdVb0YreGhGUjBmcjdObXprcVI3N3JuSHVHNjFXbzFaSitlL0xuREhIWGNVQ29Ra3FXSERob1gyR2lwTDZlbnBrbVFFUXhhTFJZR0JnWHJ0dGRlMGN1VktMVnk0MEppMVZmRHd2MEIyZG5haFFDazdPMXN6WnN4UXYzNzlGQkVSb2RqWVdLZEw4cDF2eElnUjZ0NjkrNlcrcFdJTkhUcFVUejc1cEhFOGNlSkUyV3cySXlDVDhwYzJ6TW5KMGYzMzMyK2N5ODdPVnVQR2pRdU5WNk5HRGIzNjZxdnEyN2V2NXMrZjcvRG5kT0xFQ2FOTmFZMFpNMFpaV1ZtRnpvOGZQMTZkTzNkV3AwNmRITTUvL3ZubnhwK0QzVzdYdEduVDVPWGxwUkVqUmtqSy8zckx5Y2twTk1QcVFxR2hvUTZocHIrL3YvejkvWFhzMkxFaTIvZnAwMGRQUC8xMHNlTk5uVHBWOGZIeHhuSEJiTHo5Ky9mTHo4L1BtRTBsU2ZQbnoxZjE2dFhWb1VNSHBhZW5HL3VkOWUvZlgwT0hEaldDcThzMWV3MEF5aHVCRWdBQUFBQUF3QldpZmZ2Mnh1dU1qQXdsSlNXNTFLOWR1M2E2NmFhYjFLSkZDdzBlUEZpMzNucXJXclpzcVQvKytFUHo1czBydHAvTlpwT1V2eTlTd1V5cGdobE5TVWxKRGpOdkNsN1hybDI3eEhxYU5tM3FVdDBYS3pVMVZaSmpvRlRTdmo5Uy9uNDdTVWxKaGZZVyt1T1BQeFFWRmFXV0xWc3FJaUpDTnB0Tk9UazU2dGV2bityVXFWUGtXSGE3WFRObnppeDJiNSt5Y3VGc21oTW5UaFE1Syt4Q2p6Lyt1TVB4NXMyYmxabVo2WER1N3J2dmxpUWpqTnkzYjU4azZmVHAwdzRCNWZraUlpSVVIaDVlNkh5elpzMktyYVZXclZxRmxrQ01qSXcwWnU5czNyeFpPM2JzVUZCUWtKNTg4a2xsWm1ZcU16TlRiZHEwMGJ2dnZ1dnNiWmJhcWxXcjlQUFBQeGQ3UFRNelUvWHIxeTkwUGowOTNlbHNvNENBQUhYdTNGbE5temJWelRmZmJKdy9kZXFVWG5ycEpRMGRPdFFockFXQXlvaEFDUUFBQUFBQW9JSnMyclJKMDZkUEwvS2F4V0tSMVdvMTlpVzZVSEJ3c0xHTVdNR3NpUXYzcWJuMTFsdTFhdFVxL2Zqamo2cFpzNmJEZzI1Sk9uejRzSVlQSDY3WFgzL2RtSWtoU1NrcEtlcmR1N2Y2OWV1blgzLzlWVjkvL2JVKytlUVRIVHg0VURFeE1TNjl0dzBiTnNqZDNWMTMzbmxuc1cwSzltQTZYMDVPVG9sakp5VWx5V1F5R1h2VDVPYm1PdXlMZEtFelo4NW8xS2hSeXN6TVZGcGFXcUZ3NDdmZmZwUEpaSEtZZlNKSnJWdTNWb3NXTFlvYzAycTFhdWJNbWNYZTAydzJLenM3VzM1K2ZtVTJPK1g0OGVNNmZQaXcrdlhyVitxKzgrYk4wOG1USjExcXUzTGx5bUt2UGZua2swVUdTaVd4MiszR2JMR2twQ1FkUG56WStOeldybDFiblRwMTB2WFhYNitxVmFzcUtDaElnWUdCcWxXclZxbnZVNUsyYmRzNm5WRzJlUEZpWldSa0ZEcC84T0RCRXV2cDM3Ky93L0hwMDZmMXlpdXZ5R0t4WFBhUUZRREtBNEVTQUFBQUFBQkFCWW1JaU5Cenp6MVg1TFZObXpacHg0NGR4VjczOXZaMitUNHhNVEg2OU5OUDlmNzc3K3ZHRzI5MDJ0WnV0NnRodzRacTJMQ2hKTW5IeDBjbWswbFZxbFJSeTVZdDFiSmx5eUwzcDduUXpwMDdGUmNYNXpSUUttNFBwaHR1dU1IcDJMR3hzYXBWcTVZUjFPVG01anI5ZklTRWhLaG16WnFTcERadDJ1amt5Wk9LalkxVmx5NWRqRnBidEdoeFVYc0hGU2N5TWxLTEZ5L1dKNTk4Y3RIN00xMW94WW9Wa3FTT0hUdTYxSDdWcWxWS1RrN1dJNDg4b2dVTEZoUmFzdkI4Q3hZczBQTGx5OVdqUncrSDVmUXU1T0Z4Y1k4VGp4NDlxbUhEaHNuSHgwZTV1Ym55OVBRMGxuTU1Edy9YK1BIakwycmNBaE1uVHRRZGQ5eWgrKzY3ejJrN1QwOVBWYWxTcGRqclJiMi9yS3dzSFR4NHNOQ3NMMmRpWTJQMXhodHZ5TTNOVGUrLy83NUxzOG9BNEVwSG9BUUFBQUFBQUZCQmF0U29VZXgrTmZIeDhkcTVjMmVKRDhoZE1YYnNXQ1VrSk9pTk45N1EzTGx6Q3kzNWRyNVRwMDVwOE9EQmhjNmZQNnZqb1ljZUt2R2VpWW1KcWxldlhwSFh2THk4RkJZV3BudnV1Y2NJcmtvakppYkdJWFF5bTgxT1p5aTV1YmxwMUtoUnh2R25uMzZxblR0M3FrdVhManB3NElCT256NnRBUU1HbExvT1ovYnMyYU5xMWFxVldaaTBhZE1tZmZ2dHQycmJ0bTJKb1dDQnc0Y1BhOVdxVmVyWnM2ZjgvUHlLYkpPVmxhVlBQLzFVYTlldWxiKy92MWF2WHEzOSsvZXJUNTgrdXV1dXU0eWxFSXV5Zi85K1NhN05LcXRidDY0ZWYveHgyV3cyK2Z2NzYvYmJiMWRZV0ZpUmJWTlRVNVdRa0tDelo4KzZISjc5L3Z2dlJtam96QysvL0tJTkd6WVVlOTFtczZsUm8wWU81NzcvL252WmJEYTFhZFBHcFZyV3JsMnIyYk5uS3l3c1RGT21UTkgxMTEvdlVqOEF1TklSS0FFQUFBQUFBRndsQ3ZaRXVwQ0hoNGZHangrdkhUdDI2THJycm5QYXZucjE2dnJ5eXkrTjQ2aW9LSDN6elRmNjZLT1BqSE1tazBrclZxeFFWbFpXa2ZleldDeUtpNHZUN2JmZlh1VDFpSWdJTFZ5NDBLWDNsSmVYWnl5VkprbkhqaDFUWEZ5Y0JnMGFaTHlIdExRMCtmdjdTOG9QcTNKemMyV3oyV1F5bVlwY2xpNHVMczdZSitlbm4zNlNtNXVidzVKL0JWSlNVblQ2OU9raTZ5cnVjMTFROC83OSs5V3RXemVYM3FNelpyTlpTNVlzVVdSa3BHclVxS0dYWG5xcFVCc1BEdzlacmRaQzU4K2NPU05QVDA5VnJWcTEwTFgwOUhUOThNTVArdnJycjQwbERvY05HNmJmZnZ0TlM1WXMwZFNwVS9XdmYvMUxEejc0b0hyMDZGRm9WczlubjMybXBVdVh5dC9mWHpObnp0VGJiNy90OExWMUlaUEpwSUVEQnhaNXJXQTV2cE1uVHlveE1kSFk2NmxCZ3dicTJMR2p2TDI5bFo2ZVh1ellSNDRjVVU1T1RxRWdxQ2g5K3ZUUjAwOC9YZXoxcVZPbktpRWh3VGhPU1VuUjRzV0wxYlp0MnhMRHorVGtaTTJlUFZ1Yk4yL1dYWGZkcFJkZWVLSFlJQThBS2lNQ0pRQUFBQUFBZ0hLV2xwWlc3TVAxQWlYdG9WVGdnUWNlMEcyMzNhYmR1M2ZyMUtsVGtxU0FnSUJDN2FwWHI2NmVQWHRxL2ZyMXlzek1sTGUzdDdadDJ5WkpDZ3dNTk5xZHZ6ZVJKRldwVXFYUXVZTHgvdld2ZnlrbEpjVmhkbEIyZHJaKy92bG5aV1ZsRlJzb09iTisvWG9kUEhoUTN0N2VNcHZOV3I5K3ZjUGVOWXNXTFpLL3Y3K3NWcXZXckZtakF3Y09LQ2NueDVpeFZMOStmWm5OWmsyYU5Fa3RXN1owQ0tQc2RydGlZMk8xYTljdXZmRENDN0phcmZyMTExL1ZyRm16SWtPWHlaTW5sN3ArS1grL0hiUFpYR1JJNWFwejU4N3A1NTkvMXNxVks1V1VsS1NtVFp2cXJiZmVLbkpadnREUVVQMzY2Njlhc21TSk1ldm4xS2xUaW82TzFvMDMzbWpzVTVXUWtLQS8vL3hUTzNiczBPKy8veTZMeGFKbXpacnByYmZlVXZQbXpTVko3ZHUzVi92MjdSVVRFNlBGaXhkcndZSUZXclJva2JwMDZhS0hIbnBJdFdyVjBxSkZpN1JvMFNMMTZkTkhQWHIwMFBQUFA2K2hRNGVxWThlT3FsKy92Z0lDQW1ReW1lVHU3cTd4NDhmTDA5TlRHemR1VkY1ZW52THk4bVN4V0l6LzNuUFBQZHE3ZDYvTVpyTWFOR2lndSsrK1cyRmhZYXBSbzRZeDR5Z2lJa0kvL2ZTVEFnTURIYjVXcGZ5L0ordldyWk9QajQ5YXRXcFY2cy96aGcwYnRILy9mbmw3ZTh0bXN4bkxIMHBTWm1hbVhuMzFWV1ZuWit1Sko1NG9kZ3lMeGFLbFM1ZHE4ZUxGa3FReFk4YVUrUGNXQUNvakFpVUFBQUFBQUlCeTV1dnJXK3plU0tWVnQyNWRKU1FrNklzdnZwQWtOV25TUk8zYnR5KzIvZSsvLzY1MTY5Wkp5dDlQNXE2NzdsS3paczFLZmQ5eDQ4WnA5dXpaZXYvOTl4MW14N2k3dTZ0bXpacDY3YlhYVkx0MjdWS1BtNVdWcGFpb0tHTy9uL0R3Y0dOR2lkVnExZDY5ZS9YWVk0OHBQajVlWDMzMWxYeDlmZFc3ZDIvZGROTk5rcVNtVFp0cTRNQ0JXcjE2dFRadjNseG8vS0NnSVBYdDIxZGR1blRSbVRObkZCRVJVV3p3TlhyMDZHTDNjN0xaYkhyeHhSZUx2TFpueng0RkJBVG81cHR2THZYN0x4QWRIYTE1OCthcGV2WHFldjc1NTlXMWExY2pHTHJRUXc4OXBQMzc5K3VMTDc0d2xwL3o5UFRVRFRmY29PZWVlMDU1ZVhrYU5teVlNZlBHMTlkWDk5eHpqN3AyN1dvRVNSZHEzcnk1SmsrZXJOallXRVZHUnVyYmI3L1Y2dFdydFhEaFFvV0VoT2l1dSs0eS9sem16NSt2cjcvK1dqdDI3TkRtelp1Vm5aM3RkQVpYQVg5L2YvWHExVXV6WnMxeTJtN01tREdhUFh1MmZ2amhCMWtzRm9kcjd1N3VDZzBOMVR2dnZGTmtrRm9Tczltc0xWdTJTTXBmR3JGUm8wWWFPblNvTWJhN3U3dmVlT01OTldqUW9OZ3gzTjNkRlJjWHA2Wk5tK3I1NTU5bnZ5UUFWeTAzdTdQZCtLNWdIWmIrdDhRMld4NXBXUTZWQUFET3gvZG5BQUFBb0dMWWJEYlo3WGFuZTk0VXNOdnRzdHZ0eFFZVVY3S1RKMCtxUm8wYWxiTDIwdnJycjcvVXZIbnpNbm12bXpadDBzR0RCM1hiYmJlcGFkT204dlQwTEZYL1E0Y09hZS9ldmVyUm80Y3gwOGpadmxWMnU5MW9WMVM0NU9ibUpuZDNkM2w3ZTVmNnZaU252THc4ZVhpVS9EdjVycllEZ01xTVFBa0FVS2I0L2d3QUFBQUFBQUJjZmE3K1grVUFBQUFBQUFBQUFBREFKU0ZRQWdBQUFBQUFBQUFBZ0ZNRVNnQUFBQUFBQUFBQUFIQ0tuZUlBQU1CbDllT1BQeW82T2xwSGpoelIwYU5ISzdvY0FBQndtZFdyVjAvaDRlRnEzYnExN3IvLy9vb3V4OEdmcDg0b0ppbFpzZWRTZFRJalU1VjBXMmtBMTZnWDI5MnFHME9DSzdvTUFOY3dBaVVBQUhCWnBLZW5hOXEwYWRxeFkwZEZsd0lBQU1yUjBhTkhkZlRvVWYzNjY2K0tpb3JTdUhIakZCQVFVS0UxNWVSWk5YVkx0TDZQUFZLaGRRREFwVWczbXl1NkJBRFhPSmE4QXdBQVpTNDlQVjBqUm93Z1RBSUE0QnEzWThjT2pSdzVVcG1abVJWV1EySm1sdm90LzRFd0NRQUE0Qkl4UXdrQUFKUzVHVE5tS0NrcHFhTExBQUFBVjRCVHAwN3BvNDgrMG11dnZWWWg5NSs0Y1llT3AvOHYwSHE0Y1VPMXFGRk4xZjE5SzZRZUFMaFlONFpVcmVnU0FGempDSlFBQUVDWjJyaHhvN1p1M2Vwd3JuZnYzdXJXclp2cTFhdFhRVlVCQUlEeWN2VG9VYTFldlZvclY2NDB6cTFmdjE1MzNubW5PblRvVUs2MUxONXpRTkVuLy9kTExoUHZiS3NlamVxWGF3MEFBQUJYQzVhOEF3QUFaZXE3Nzc1ek9PN2J0NjlHamh4Sm1BUUF3RFdpWHIxNkdqMTZ0UHIwNmVOdy9zS2ZFY3JEVjNzT0dLLzdOMjFFbUFRQUFIQUpDSlFBQUVDWlNreE1kRGp1M3IxN0JWVUNBQUFxVW84ZVBSeU9UNTQ4V2E3M3o4bXpPaXgxTjdyMXplVjZmd0FBZ0tzTmdSSUFBQ2hURis2ZFZLdFdyUXFxQkFBQVZLUUxmd1lvNzBBcExpWFZlTjA0cEtwOFBWajFId0FBNEZJUUtBRUFBQUFBZ0t0T2xpWFBlTzNuU1pnRUFBQndxUWlVQUFBQUFBQUFBQUFBNEJTQkVnQUFBQUFBQUFBQUFKd2lVQUlBQUFBQUFBQUFBSUJUQkVvQUFBQUFBQUFBQUFCd2lrQUpBQUFBQUFBQUFBQUFUaEVvQVFBQUFBQUFBQUFBd0NrQ0pRQUFBQUFBQUFBQUFEaEZvQVFBQUFBQUFBQUFBQUNuQ0pRQUFBQUFBQUFBQUFEZ0ZJRVNxTWE4OGdBQUlBQkpSRUZVQUFBQUFBQUFBQUFBbkNKUUFnQUFBQUFBQUFBQWdGTUVTbkRKOGVQSGRlVElFZU9qTWpodzRJQW1UNTZzeE1URWlpN0ZKYnQzNzlidnYvOWUwV1ZVV3RuWjJaZlVQeTh2VDdtNXVjck56VlZlWGw0WlZRVUFBQUFBQUFBQVZ3ZVBpaTRBcFpPZG5hMk1qQXlscDZjclBUMWROV3ZXVkxWcTFTNzdmWjk1NWhuRng4ZExranc4UExSOSsvYkxmcytMWmJmYjlkeHp6Mm5yMXEyUzhvT0NpUk1uVm5CVnhkdTVjNmNXTEZpZzZPaG9oWWFHNnB0dnZwR1BqMDlGbDFYcERCZ3dRTjdlM3VyUW9ZTzZkdTJxUm8wYWxhci9TeSs5cE0yYk4wdVMrdmZ2cjVkZWV1bHlsQWtBQUFBQUFBQUFsUktCVWltbHBhVXBPenRiTnB0TlZxdlY0U012TDA5NWVYbkdhNHZGVXVqRGJEWTdmQlRNaURqL0l6czcyK0VqS3l0TFdWbFp5c3pNbE4xdWQ2aG4rUERoR2o1OCtHVi8zK2ZmMTJTNnNpZTJ1Ym01NmNZYmJ6UUNwZSsvLzE2REJnM1NEVGZjVU1HVkZlMzc3NzlYZEhTMEpDa3hNVkdSa1pFYU5teFlCVmRWdWNURnhSbUJaMnhzckdyV3JGbnFRT2xLOVBmZmZ4dGZ4Mlh0eVNlZmxKdWIyMlVaR3dBQUFBQUFBTURWaDBDcGxENysrR090V0xHaW9zc3d4TWJHbHN0OXJGYXI4ZnBLRDVRa2FjaVFJVnErZkxsU1UxTmx0OXMxZi81OHZmZmVlK1ZlaDhWaTBhRkRoOVM0Y2VOaTI0d1lNVUxyMXEyVDJXeVdKSDMrK2VmcTFhdVh5elBQVHAwNnBZU0VCRVZFUkNnZ0lNRGwybmJzMktHVWxCU1gyNWUxQmcwYWxGbm9FeFVWWmJ3Mm1VeTY1NTU3eW1UY2lyWjc5MjdOblR2M3NvejkrT09QeThPRGZ3SUFBQUFBQUFBQXVJYW5pYVhVdEduVENnbVUzTnpjNU92cjYvRGg1K2Vub0tDZ2Nybi8rVE9VM04zZEwvdjljbk56SFVLczBqS1pUQm93WUlEbXpKa2pTZnJsbDErMGYvOSsxYWxUNTZMSGRIZDNsN2UzdDB0dDQrTGl0SExsU3ExWnMwYmUzdDc2L3Z2dmkyMGJHaHFxUng1NVJGOTg4WVVrS1NjblIzUG16TkdiYjc3cDByMmlvcUkwYmRvMFk2eXhZOGZxdnZ2dUs3SGZuRGx6RkJNVDQ5STlMb2NoUTRhVVdhQzBjZU5HNC9WdHQ5Mm1xbFdybHNtNGwrTHJyNy9XUC8vNXo0dnUvL3JycjVkaE5RQUFBQUFBQUFCd2FRaVVTdW1tbTI1U2FHaW9QRHc4NU9ucEtVOVB6MEt2dmJ5ODVPWGxKVTlQVCtPLzN0N2V4dkhXclZ1TkIvbXRXclhTZ3c4K0tCOGZueUkvZkgxOWpkY1Z5V2F6R2EvTFk1bXNGMTk4c1V6M2FiTGI3Um80Y09BbGpkRzZkV3Nqb0NySlo1OTlwalZyMWhqSDhmSHhUc09zSVVPR2FObXlaY3JPenBZa3JWcTFTZ01HREhCcG1iNURodzRacnhNVEUxV2xTaFdYYXJ4YW5EMTcxaUVZNjl5NWN3Vlc4ejhXaTBVNU9Ua1gzVDh2TDYvUXVaWXRXMTcwMzcra3BDUWxKQ1JjZEQwQUFBQUFBQUFBcm0wRVNxVjB3dzAzYVBYcTFaYzB4cmx6NTR3SDRPSGg0ZnJIUC81UkZxVmRWdWNIU3VVeFE2bXlhOU9talVPZ3RIUG5UcWVCVXRXcVZkVy9mMy85NXovL2taUWZnSDN5eVNlYU5XdFdpZmVLaTR0ek9HN2F0S2xMTmJvU1ZGNFlpRnhLc0Ztd3gxaFppNHFLTW1iUXVidTdYelhMM1JWbHpwdzVGNzFNM1pJbFMvVCsrKytYY1VYQWxTVTNOMWZKeWNtcVdiTm1SWmRTb3V6c2JLV21waW8wTkxTaVM4RlY3dGl4WTZwZHUzYVJTeGJ2M2J0WGpSczNydlI3Nm0zY3VGRkhqeDVWbXpadG5DNHpmRGtrSnljckpDU2t6TVlycS9jU0Z4ZW5CZzBhbEZsZEZjRmlzY2hxdFRyOC9HbXoyWlNibXl0dmIrOUtzUXgzVWV4MnU5Ty9jeVZkTHlzRm4wY0FBQUNnTkFpVTRKTHpBNlh5K0orM08rNjRvOWdIZ24vLy9iZjI3ZHVubWpWcnFsMjdkcGQ4cjVTVUZLMWZ2MTZTMUxadFc5V3FWYXZJZHVIaDRTNlAyYlp0VzRmajMzNzdUYjE3OTNiYVo5Q2dRVnE4ZUxFeFMyblRwazJLaVlsUjgrYk5pKzFqdDl0MThPQkI0N2hXclZvS0RBeDBxVVpYOXVicDBhT0hFaE1USlVrTkd6YlVraVZMWEJxN0tDTkdqRkIwZExSeGZOdHR0MTMwV09mNzdydnZqTmUzMzM2N2dvT0R5MlRjUzlXMWExZmRjc3N0aGM3LzlkZGZtakZqaG5FOFk4WU1WYTlldlZDN21qVnJhdTNhdFplMVJ1QnE4dWVmZjJyU3BFbXFVcVdLNXMrZkwwOVB6OHR5bndrVEppZ2hJVUdqUjQ5V3ExYXRMbXFNOVBSMHZmenl5MHBPVHRaNzc3Mm5oZzBibG5HVitiTVN6LyszKzBJZUhoNjYvdnJyeS95K0ZlRzk5OTVUY25LeUhuamdBWFhzMkxHaXl5bFNkbmEyNHVQalhXN3Y3dTVlSmw4WDZlbnBldWFaWitUdjc2LzU4K2ZMMzkvZnVMWmt5UkxObno5Zmd3WU4wcEFoUXk3NVhxNndXQ3pLemMxVlRrNk9zck96bFoyZHJjek1UR1ZtWmlvNE9OanB6enpPL1BycnI5cThlYk1DQXdNdmE2QTBaODRjSlNVbGFmanc0UW9MQzlQYXRXdjE0WWNmNnNVWFgzUnB1V0ZYbE1WN1diTm1qVDc4OEVOMTc5NWR6ejc3YkpuLzdKNlZsYVcwdERTbmJZS0RneTk1aFlWWnMyYnAxMTkvZGZnbHJkOSsrMDBUSmt6UXBFbVR5dVQvQTBweTVNZ1J2Zjc2NjJyVnFwV0dEeC91OEhlb3RMS3lzdlRwcDU4cU16TlRiNzMxVnBGdDdIYTdoZzhmcnFaTm0rcjU1NTh2MWZqbnpwM1R0bTNiMUsxYk41ZmF2L0RDQy9MMDlOVElrU04xNDQwM2x1cGVBQUFBdUhZUktNRWw1UjBvOWUvZnY4anp2LzMybXpGRDdNU0pFL0x6ODlPenp6NTcwYk9tVHA4K3JaRWpSeHJIZS9iczBWTlBQYVdXTFZ0ZTFIZ0ZxbFdycHZEd2NCMCtmRmlTdEczYk5sa3NGcWNQT0lPQ2d0U25UeDlGUmtZYTUrYk9uYXZaczJjWDIrZlFvVU5LVDA4M2ppLzJRVXh4enAraGRDbS93ZmpubjM4NmhFbE5telpWKy9idEw2azJLZiszYi8vNjZ5L2orS0dISHJya01jdktkZGRkcCt1dXU2N1ErWlNVRklmamhnMGJYdExlWHBJVUd4dHJ2SzVXclZxNTdhMEdYRWthTldva2s4bWtFeWRPYU9uU3BaZTh6R2x4VHA0OHFZU0VCR1ZsWlYzMEdQNysvcXBkdTdZT0hUcWtGMTk4VVZPblRsV1RKazBrU2RPbVRTczA4OVFWZmZyMGNWanljL1RvMFlXKzM1d3ZMQ3hNQ3hjdTFNQ0JBMHQ4TUh5K1o1OTlWdmZmZjc5eHZIWHJWcjM5OXR1bHJ2ZENEejMwa0VhTUdGSHFmbWF6V1Z1MmJGRk9UczRWUGVQNzBLRkRwWG80SEJBUW9FOC8vZFNZdWV4TTA2Wk45ZUNERHhaNWJlWEtsY3JPemxiSGpoMExQUWkvL2ZiYjlmbm5uK3VMTDc1UWt5Wk4xS1pORzVmcms2UlBQdmxFUjQ4ZWxjMW1rOVZxbGRWcU5XWWpXeXdXNDc5bXM5a0lrczdmay9OQ0xWcTBjUGlGaXl1TjNXN1hoZzBibEpHUm9aZGVla21Tak5sZC8vem5QOVdzV1RPRmhZVlZjSlg1d3NQRDVlM3RyZFdyVnlzN08xdXZ2UEtLVENhVDl1elpvNDgrK3FqVTQzbDdlenYwKytXWFgwb2NaOXk0Y2NyTnpYWHBGNWdLaElTRTZMUFBQaXRWYlRhYlRaTW1UWEs1L2EyMzNxcWVQWHU2M0g3ejVzMUtTa3JTcmwyN0xpbE1raVF2THk4ZE9uUklzYkd4V3JGaVJaRS90Lzczdi8vVmtTTkhWTGR1M1ZLUC84NDc3eWdtSmthYk4yL1d5eSsvN0hSUDBVMmJOdW5BZ1FPcVVxV0thdFNvVWVwN0FRQUE0TnBGb09TQ2Rldlc2WjEzM2ltejhjNWY5bXZGaWhWYXRXcFZtWTA5YU5DZ2kzb2dVNUx5RHBTS2MrT05ONnB4NDhaR2lQREZGMTlvLy83OW1qcDFhcWxucHNUSHgrdVpaNTdSOGVQSGpYT3RXclZ5ZWNtNGtuVG8wTUVJbERJek03Vno1ODRTUTVSQmd3WnA2ZEtseXMzTmxTUnQzNzdkNlN5bFAvNzR3K0c0dEErRFNtSTJtNDNYWGw1ZUZ6M092SG56SEk2SERSdDIwV09kYi9ueTVjYnJhdFdxNlk0NzdsQm1adVpGUFl3OVA1aExUazdXN3QyN1N6MUdTRWhJaFN5MWRYNEErL0xMTDZ0ZnYzN2xYZ05RMGZ6OS9mWGtrMDlxNXN5WmlvNk8xcU9QUGxycWY2OFNFaEwwMFVjZktTZ29TSysvL3ZwRjEvTDIyMjhyTXpOVFk4ZU9MZko3Z3NsazBxdXZ2cXFjbkJ6dDJMRkQ0OGFOMDVRcFU5UzhlWE1sSkNSYzFQZXdvc0tqZXZYcUZma0xHZ3NYTGpSZXQyclZTcG1abVE3WE4yN2NLRjlmM3lML1RibHdScVhkYnBmTlpsTklTTWhGUFFBOWQrNmNqaHc1NG5RMmxUUFIwZEhLeWNsUllHRGdGVHM3U1pMcTE2K3ZLVk9tYU51MmJWcTFhcFdHRHgrdSt2WHJPN1E1Y3VTSTVzMmJwMTY5ZXFsOSsvYkt5TWpRMXExYml4M1RaclBKYkRiTHpjMnR5RUFwSlNWRnk1WXRrN3U3dXdZUEhsem9ldDI2ZGZYLzdKMTNRQlAzLy8rZmhDMURjQ0JPUUhBZ2lJcG9LdzZnVnFFT3hOVnFYU2d1SEhVaTRnSVZVVkhxbGxaQVVhRVZWRlJVQkFlSzRrQlJvR3lVRFlvSUFySUNDY252ai96dXZybnNCQnp0SjQ5LzlDNlh5MTI0M0wzZnIrZnI5WHd0WHJ3WS92NytDQThQbDNvTTBkemNqUFQwZElFOVJkWFUxS0NzckF3V2k0WHM3R3gwN3R3WjMzMzNIZFRVMUtDaW9pS3diMmhiVkJqVDZYVFUxTlJJdEsycXFpclUxTlR3OTk5L0MrMTVPSFRvVUZoWVdBRGcyQU5XVlZWaHpKZ3hwTEJnWUdDQTJiTm40OXk1Yy9EMTlZV2ZuMStialpObE9SY0NVMU5UN042OUcxdTJiTUc5ZS9mQVlEQ3daY3NXTkRRMHlIUi9FVlpwTkdmT0hQVG8wWU95TGk4dkR4Y3ZYZ1FBZE9uU2hhOXF2N0N3RUFVRkJUQTFOZVc3bnhCVjlna0pDV2hxYWlJckxSOCtmRWh1UTFUbXA2ZW5vN201R1FNR0RFQjhmTHpFNXlKdHIxRmkzNU1tVFpMcWZZSlFVbEtDdTdzN1hGMWRFUlFVaEJFalJ2RFpubDY3ZGcwQUtNSzlwTGk2dW1MbnpwMTQ4ZUlGbGk1ZENnOFBEMWhhV3ZKdHgyQXdFQlFVQklBekp2OVdxdnZsY0tpdHJZV1dsdGJYUGd5SmVmLytQUmdNQnQrOVFGSXFLeXVocEtRa01DR094V0todUxnWUJnWUdZdmZEWkRKbHRnWVhCWVBCZ0pLU0VzV0dNaVVsQlNZbUpoS0p6Q3dXQzIvZXZJRyt2cjdFVGlLeVVGSlNndTdkdTM5VkM5dm01bVo4L1BqeHM5bzVOemMzbzdhMlZtYXIyYlMwTkVSRlJjSFYxVlhzNyt6Qmd3ZDQrdlFwUER3OEpONy8rL2Z2b2FDZ0lOQ0JSSTRjT1hMK1M4Z0ZKUWxnTXBsQ0o1cHRzZSsyN0N2RFlERGFiRi9jZkNzOWxOcTNiNCtUSjA5aTY5YXRpSXVMQThEcFR6Ui8vbno4OWRkZkVrOFNVMU5Uc1c3ZE9rb0FidWJNbVhCemMydXpRTURZc1dNUkVoSkNMdCsvZjErc29OU3hZMGRNbmp3Wmx5NWRJdGVkUFh0V2FPOGJYa0dKZDlMZVdyaXZlMWx0UzFKU1V2RDgrWE55dVgvLy9tMFM5R3RxYXFKWW9EZzVPVUZSVVJHdlg3L0c0c1dMVzdYdk8zZnU0TTZkTzFLL2IrYk1tWEIzZDIvVlo4dVJJNGRLVTFNVGZ2dnRONG0yWmJQWm9ORm9hR2hvb0ZTZkNzUEJ3WUdTSWQ3UTBJQ2twS1JXOTBOSlNVbEJiVzB0YVdFcUNDVWxKV3pmdmgwZUhoNUlUVTFGUWtJQ3pNM05jZkRnUWFuRWxiQ3dNSVNHaGdwOHJVT0hEZ0p0dUs1ZHUwWUdxbm1yWmo1Ky9JaTR1RGlZbXBwaTI3WnRFaC9Ic0dIRHNHSERCb20zSjdoLy96NThmSHhFYnZQMjdWdWhZeVhDc3RiS3lncnYzcjJUK0hPRjlSVDZYR2hxYW1MWXNHRmtFb3VPamc2ZjVTQXhKdW5WcXhkWktYM3QyaldoeHhrYUdvcmc0R0NoRnJLQmdZR29yNjlIeDQ0ZGNlSENCWUhic05sc2FHbHBRVjlmSDRjUEh4WjVEcE1uVDZiWThLMWJ0MDVzMVZWUlVSRmNYRnd3Y09CQXFRSXlzaElVRkVRR3lzVXhZOFlNTEZ1MkRCY3ZYcVFrbFhDam9xSkNDa3JSMGRFQU9MYk0zTDl0UjBkSDNMNTlHMzM2OUVGdGJTMGxBWWNRMnI3VXVYQXplUEJnYk51MkRUdDM3a1JtWmliS3lzb3dkT2hRaWxXd0pEZzVPUWw5emNyS2lpL3A2Y1dMRjZTZ1pHVmx4V2NOZXZqd1lSUVVGR0Rac21Vd016TVR1TjlEaHc2aHNyS1NYQlpVZ1VSYzA4UnJRNFlNd2ViTm13RndBdktMRnkvR0R6LzhRSDR2eERwZTZ1dnJLWi9GVFUxTkRYSnpjNkdnb0lEKy9mdWpxS2hJNEhhOGFHbHBDYTBPTWpRMHhLeFpzL0RtelJzKzU0TGk0bUpTUkE0TkRjWGZmLzh0OXJNTURBekkzMkhmdm4zaDcrOFBiMjl2SkNVbFlmUG16VmkxYWhVY0hSMHA3NG1JaUVCcGFTbk16TXo0S2p2ejgvTng5KzVkTEY2OCtGL2ZXKzNmU0V0TEM1WXZYNDRoUTRhUWxaQ3RoY0Znd05YVkZUWTJOcFRrZ29pSUNLU2twTFNxeXJpdXJnNkxGeS9HZ0FFRHNILy9mcW5mejJLeDRPN3VEblYxZFJ3NGNJQnZ2aGtaR1ltVEowL0MyOXRiYk5MRGloVXIwS2xUSjZGamltUEhqaUV5TWxMcU9WNUFRQURTMDlQaDUrY0hOVFUxRkJRVVlPUEdqWmczYng3bXo1OHY5djFOVFUxWXVYSWxObTdjQ0h0N2V3Q2M4NVlrZWJGNzkrNFMyUk0vZVBBQVBqNCttRDE3TmhZdVhDaitwRDRUMGRIUk9IYnNHUDc0NDQvUFl1Zk1Zckd3Yk5reTZPbnBTWFc5eGNYRlFWdGJHME9HREVGcGFTbnUzTG1EaFFzWGloV1Uzcng1ZzlqWVdJbkhML1gxOVZpeVpBbk16TXl3ZCs5ZXFZN1B4OGNISGg0ZXNMVzE1WHY5MGFOSDhQYjJ4cTVkdTBUR2V4Z01oa2gzQWxHb3FhbjlxNFJzT1hMa2ZIM2tncElFZE9qUUFZTUdEV3F6L1pXV2xxS2lvZ0lBMEtsVEo2RTllMlRoYzFsdGNGdVVmSzdKQlpQSnBGVEVpR0xuenAzdzlmVWxCUVVpRTExU0M2S2JOMjlTSHJhTEZpMkNzN096eE1LaGlvcUsyQUNCdWJrNU9uZnVqQThmUGdEZ0JNM2MzZDNGdm0vdTNMbUlpSWlBZ29JQ0hCMGQrUUlFQkV3bUU4K2VQU09YRFEwTjJ6UWJpRTZudDBsbFdrQkFBR1c1dFdJUHdiMTc5MGliSm1IWjJYTGt5UG4zdzJLeHlJeDZTZm9pS1NvcWl1MVYwOUxTQWhhTEpUU0krRGw1OHVRSk1qSXlZR2RuQjJOalkremV2UnVKaVltd3NiRUJJTDI5cUtqdjVNT0hEN2g2OVNyZitxcXFLcUgzZEVMdzRLMmUrWnE0dWJtaHZMeGM1RGF4c2JHa3VDUUpseTVkK3FyMm9MNit2bUszU1V0THcvNzkrN0ZtelJxK29QeW5UNTl3OGVKRmFHbHBDVXpTU0VsSklmdndWVlpXNHViTm15SS9TNUtlZmNPR0RZT3hzVEh5OC9ORlZrNXhRd2lYQlFVRlFvVlBYcFNVbEdTdXRPM1ZxNWZFV2NHRTNlejI3ZHY1Qk12bno1L2o2dFdyNU8reG9hRUI5Ky9mQndDaHdjb3JWNjdneXBVcmxIVXVMaTVDYlp6RkljdTUwT2wwaElTRW9IMzc5cGc1Y3lhc3JhM2g1ZVdGL3YzN2t3S0h1cnE2VE1jamlFZVBIbEZzZHdHSUZWMGt1Y2Y4L3Z2dllES1pDQW9Ld3ZQbnovSG5uMytTcjZXa3BPRG8wYVA0N2JmZk1HalFJRElCUUVWRmhiUWFKcExmQkszakpUNCtYcXpWSXB2TmxzcXkwdEhSRWF0WHJ3YkFFV2g0N2F0WkxCWm9OQnJsV2pwdzRBQ1ppS2FtcGlheGVNWHJJS0N0clkyOWUvZmkyTEZqdUgvL1BpbUlFcFNWbFNFa0pBUktTa3BZdTNZdDM3enU0TUdEeU1uSlFhZE9uYjRwSytuL0ZXSmpZMUZlWG80ZmZ2Z0JBR2UreDUxb0tBcGRYVjFTc09EbTJiTm5LQ3dzNUx0V3NyT3pKYjZYQzBOVFV4TU9EZzY0ZXZVcXNyS3lwTzc3UnFQUjhOdHZ2OEhOelEweE1UR1UrVnhaV1JtQ2dvSXdldlJvREJzMlRPUis2dXJxa0orZjMyWTllZ2t5TXpOeDllcFZqQjgvbmhTN0RBME5NWExrU0Z5K2ZCbE9UazR5VlIwMU5UVkpKQml1WExsU3BLaFBNSExrU1BUdTNSc1hMMTdFanovKzJHbzdkVmxnc1ZpNGRPa1NoZzRkU29wSm1abVpXTHQycmRqM3FxdXJrK1BWOHZKeWtXTyt2bjM3SWpZMkZqRXhNU0xqYUFNR0RDREh1dWZPbllPdXJxN1l0Z1lzRmd0TlRVMVFWVlVWT2s0VzEwUFF6czRPVVZGUmVQandJZnIyN1N0d0d5MHRMYks2cmE2dURpZE9uSUM2dWpvWURBYnUzcjFMMmRiYTJob2hJU0ZRVTFQRHAwK2YrRjZuMFdqay9TSWpJME5tSWRyQndVR214REE1Y3VUODd5SVhsQ1RnKysrL2I5T21yL3YzN3ljejkrenM3RDViUlVOcWFpcHBuZFphdUNmYURBYUQwZytudFJnWkdhRmp4NDRJRHcvSDc3Ly9MdE0rL1B6ODRPZm5KL014bkQ1OUdxZFBuNVo0K3pWcjFnaTBqK0ZHUVVFQmRuWjJDQThQQjhESlBJNlBqeGVZZGNKTmp4NDlzSDc5ZW93WU1VSmtlWDlDUWdMcTZ1ckk1YmJvU2NRTjk3NEJUaDhrT3AwdVZhVlNhbW9xUmZUcTA2Y1BHVFJ0TGR4Wm05eGlHbzFHay9nWUpSRVFsWldWSmE3S2E0MHRvQnc1Y2tTam9hRWhVQndCT01FK2FaSWRpTXFPcjhITGx5OFJHUmtKUTBOREdCc2JRME5EbzgzdWk3eVVsSlRneElrVEFsL2pUa0FoeGlUQS8vVmtLeXNybzZ3SE9FSFMxdlRUYXkzRGhnMlRTRlFVUldKaW9zVEpLNStUdFd2WG9uZnYzcFIxZVhsNWxDb2hPcDJPeHNaR2VIaDRZTUtFQ1ZpMmJCbmF0V3NIQURoKy9EanE2K3V4ZE9sU3ZtZGViVzB0OXUzYlJ5NHZYTGhRYUdENDBhTkhPSERnQUJ3Y0hMQml4UXFSeDB6ODdYTnpjNlgrL2VUbDVVbHN0YWFtcGlhem9EUjU4bVNKZ20vY0NBb3daV1ZsQWVEWTZRTEFyVnUzUUtmVG9hV2x4WmRrbHBpWWlLYW1Kb3djT1pKdlA2MEo2c2x5TGsxTlRRZ0xDMFBYcmwweGMrWk1BSnhlV1o4TGJ1dGhZYVNucHlNakk0TmN6c3ZMZzZxcUtxWEtIQUJNVEV6SXZ3VmhGYXFob1FFRkJRV0tuZWJidDI4QmNQNDJ2WHIxUWt0TFM2dlBBd0QwOWZYNWZwUFM4djc5ZStUbTVsTFdOVFEwSURNekU4RC9PVWtJdW85bFoyY2pOallXT2pvNk9IZnVIQ244WldabTR1UEhqeGcrZkxqRTl6OUZSVVdzWGJzV3YvNzZLMFdVWkxQWk9IandJT2gwT2x4Y1hBU0tldXZYcjhmS2xTc1JFQkNBSVVPR2ZGUEpCZjkxV2xwYUVCb2FpcUZEaDVKV2hZUTlvWktTRXBtVVNEaWNjTi83bTV1YllXaG9LRkJRaW9tSmdiS3lzc0RYQkZGYlc0dkV4RVRZMmRrQjRDUmlpdXFGUnZ3RzE2MWJKekp4TWpRMEZOcmEydGl6Wnc5bGZnaHdyczNBd0VBRUJnYVM2NGp6ZlBic0dWK1YzY0dEQjlHdlh6OXlPVDA5SFFDbk1yT3RxSyt2eC83OSs2R3RyWTJsUzVkU1hsdXdZQUdlUG4wS1B6OC9lSGw1eVp4dzYrYm1KbFRrbUR0M0xtVTVMQ3lNNG43Q0M1UEpCSXZGRXZrczM3RmpoMWh4VGxidTNMbURzckl5ZUhsNVVkYXpXQ3pNbmoxYnFDM3lvMGVQS0s0cmQrN2NrV2lNSVM0UjRNcVZLOURVMUVSWldSbUtpb3JFeG1BQVRnTEE4dVhMNGVQakkvUjdrcVNISUNDNHNwYkEyZG1aN1BWNjh1UkpmUHIwQ1hwNmVnZ0tDb0t5c2pMbGVpS3NzUFgxOVhIKy9IbSt2dHpLeXNxa29HUm9hTWozL1l2aTFhdFhpSXlNQkkxRzQwcytrQ05Iamh4eHlBV2wvekFlSGg0b0t5dHI4LzFXVkZTMGFaK21YYnQyWWNLRUNXMjJ2MjhKQndjSFVsQUNnT3ZYcjBzMG1KRWttNVUzRTFzV3IzVlI4QXBLUkhhdU5FM1BlWHNudFpWOXhzT0hEOG5KT1VDdG1yT3dzSkRJUzcrOHZCd1RKMDRFbTgyR2twSVNMQ3dzeU1Gc3IxNjl5TXpRcVZPbll0T21UYTArWmpseTVMUTlXVmxaQ0FnSWdKR1JFVmF0V2tWNUxTOHZEenQyN0lDRGd3TW1UWnIwUDlrall0Q2dRUUludEJzM2JxUllmUEhlcXdGT0pSVnY1dkw0OGVPRkNrclIwZEc0ZmZ1MjFNZklYUUVOUUdUaWdydTdlNnVyaXViTW1TTzIydWxMd0dLeCtBTGh2RmFIVmxaV09IWHFGRm1SL2ZMbFMyemN1QkdabVptNGYvOCtURXhNTUczYU5NcDdXbHBhNE9Qamc0cUtDcWlvcUtDNXVSbkt5c3BDcTFLSW9JU2lvcUxFbFN0MmRuWUN4Uk5CbEpTVVlNV0tGYkN4c1pFNDgvVkwyMndsSlNYaDFhdFhjSEZ4SWRjUjE0aWVuaDdvZERwcHI5YXJWeTk0ZW5wUzNqOS8vbnhVVkZUd3JmOWZZTisrZlh5OVIxKzlla1VKYUwxOCtSTG56NS9uZXkvdmZjZlIwVkZnWUxXbHBRWEhqaDBqbDkrL2Y5L2F3eGJJOE9IRHlhb2lXWW1KaWVFTGNwcVptU0VxS2dvTUJnTVRKa3hBLy83OUtlY0RjSDc3eEdmUG16ZVA4bHU4Y09FQ25qeDVJcmFxa3NGZ29LaW9pR0l6eFZ2aGR1SENCYVNrcEdEZ3dJSDQrZWVmQmU3SDJOZ1ljK2JNd2JsejU3QjM3MTRjUDM2ODFVSytITW1Jam83R3UzZnZ5SHNKZDBMbmtpVkx5UHY5MWF0WGNlTEVDVnk5ZXBWTWV0dTVjeWNwdG5KVFdGaUloSVFFVEpnd1FhSnhVRXRMQzNidDJvWGs1R1NvcWFsaHhJZ1JZREFZb05QcFdMUm9rVXpQNEJjdlhpQStQcDU4M2k5WXNJRHYyY1hOK3ZYcjRlam9LSExPekN0T0pDUWtBT0NJUUx4aWxaV1ZsZFRXbzJ3MkcvdjI3VU5wYVNtOHZiMzVxcENNakl3d2YvNThCQWNINDYrLy9pTEZBVzZTa3BKUVhWMU5Dc2xaV1ZsazhpRWhmR2xyYTZOejU4Nm9yYTFGWldXbFNBR1hhTVBBL2F5U2xKS1NFc1RFeExTWkFNOExnOEhBK2ZQbjhkTlBQNkYzNzk3SXljbEJUVTBOV1lVemRPaFFvWTQveGNYRmZEYitBUERubjMveWpUbnBkRG9lUEhnQUJ3Y0hvY2NTR1JsSlNYWWdMQTdEd3NKdytmSmw4dS9CRzVmWXUzZXZWTW1oZS9mdUpjL3Z6WnMzU0V0TEU1Z0VrcGlZaU9ycWFvb0ZOWkdzY3ZMa1NkeTVjd2R1Ym00WVAzNDhhYTIzWmNzV2FHbHBvYVNrQks2dXJoZzFhaFE4UFQzUjFOU0U1Y3VYdzlMU0VzdVdMZU03M3ZidDIwczBQbU94V0RoMzdoeXVYNzhPUFQwOWJOdTJEYWFtcGhLZnV4dzVjdVFBY2tGSlpoZ01oc3o5aXJnSGgwd21VMktiTmw2VWxKVCtVeFVSZmZyMEVUbTQvSllRVnI3TWk0V0ZCUXdORFZGUVVBQ0FZNnRSV1ZuWjZ2NGNUVTFOcFBVS3dNbms1UFd3YnkyQ0drSGZ1SEZEWWtFcExTME5UNTgrSlplTmpZM0o3Sm5XSWlqNEtTMjNiOThtSnphOEU0MmhRNGVpckt3TXpjM05pSTJOeGNhTkc3OW9yNDMvQmZLci84OHFnTTN6R20rQW1mZDFYc1J0ei9NeTJHTDJLRzU3L3RmNTlpRFY5bTErdm1LMi83ZWhyS3dNRnhjWHl2TXVMeThQNTgrZko4VmpCb09CVDU4K1VTYjhiOTY4UVVOREE4NmVQWXUvL3ZvTHRyYTJjSEp5UXQrK2ZXRnRiWTB1WGJyQXlNam9pNStQTUtxcXFpUWFEMmhxYWtvYzBLSFJhQUpGQWtIM014c2JHNkcySkFFQkFYelZCTHgwN05oUmFQYXBLS3FxcXNobkpBQnMyTEFCdXJxNldMTm1EVG5oL2k4aVNYWXJ3TEZkM3J0M0x5NWZ2b3lnb0NDNHVia0I0QVFOUEQwOStTcG9qeHc1Z3NURVJQVHMyUlBXMXRZSUN3dkRzMmZQOFBIalI0SDdKK3doTXpNektiWml2UHp3d3cvbzA2Y1BBS3I0UktmVFJmWUM1UmJKeEFXeTJyVnJKL1JaR3hZV1JsWU5DWUpJTW9tT2prWktTb3JJejFtd1lBRWxhQmNZR0lpY25CeFlXMXVUQVJYQ3JyaEhqeDY0ZXZXcXpEMEpCUEU1ejBVWVRDWlRZaUdtYTlldUVvOTVWRlZWK2U0eHd1WW0vdjcrQXEyWmEydHJSZlloWWJGWVNFbEpRV0ZoSVRRME5NZ0EzcjhONG5jaVNKeDU5T2dSY25KeVlHUmtCRnRiVzZrZEFRQk90bjVjWEJ3V0xGaUFYMzc1aGU5ditPTEZDd1FIQjZOZHUzWndkM2NYK1RlZVBYczJIajkrak56Y1hJU0VoSHpWbml6L0s5VFcxdUwwNmRPWVBIa3lqSXlNa0pPVGd5MWJ0a2pjUTFJWVlXRmhVRkJRRUNvZzhuTDA2RkVrSnlmRHhzYUdyN3B4ekpneE1sbjFmL3IwaVpMczE2TkhEeFFXRm9wOGRpZ3FLZ3E5bDNUcDBvWHZ2a1BNT1FYMXJaSEY0dGJmM3gvUG5qM0RyNy8rS3JSbnplelpzL0hQUC84Z09EZ1lpb3FLZkFtaEZ5NWNvRlJueHNURWtIWmx2RGFZOSs3ZGc3Ky92MFQyczdMWXFMNTQ4VUtpZmN0S2VIZzQ2dXZyc1dqUklyQllMQnc4ZUJDZlBuMXFsUk5QMTY1ZHliOXpiR3dzVEV4TVVGRlJnZkR3Y0x4Nzl3N3U3dTVRVmxaR2MzTXpRa05EVVZKU2d1M2J0MVBtQXZYMTlZaUlpRUQvL3Yya3cwbXRBQUFnQUVsRVFWVEpHRVpHUmdaaVltSXdaODRjU3Y5dGZYMTlvV01sUWZUcDA0ZThydExTMG9UMldycCsvVHB5Y25MNEVoWkNRME54NWNvVkxGNjhtRXdNWHI1OE9UdzhQSERvMENIczJMRURWNjVjZ2E2dUx0YXRXNGVTa2hKMDc5NGRMaTR1Mkxkdkh5b3FLbVRxZjFaUlVZRTllL1lnTFMwTjMzLy9QVFp0MmlUdm5TUkhqaHlaa0F0S01oSVFFQ0NWUlpvd0JQbXRTOHE0Y2VPa2F2YjNyVE5zMkxEUFZvTDlOWmt5WlFxT0hEa0NnQk5NdVhUcGt0QytTSkp5Ky9adGluZHZXMWNuQVJBWVBFbElTRUJ4Y2JGRUZpNjh2Wk5NVFUxRlpxK2JtWm1oUjQ4ZVl2Y2JGeGNuTWhBaktkeUQ2dEdqUjFQRUwxVlZWVmhhV3VMWnMyZW9xS2hBVWxKU20zdHkvNjh6OC9LdHIzMEljajRqZ2x1Unk0YVNraEk1ZVU1UFQ4ZkZpeGZ4K1BGakFCeHJoNFVMRjVLV241OCtmUUtielViNzl1MHhmdng0akJrekJsRlJVYmgwNlJMdTNMbURPM2Z1WU5DZ1FmajExMThwbVlMZkFpZE9uRUJjWEp6WTdiaDdjNGdqSlNVRmt5ZFA1bHZmMU5URUY5aFZWRlFrSjlaNzl1eEJjbkl5YVhrblNXYnZzR0hEWlBKZXo4bkpRVlJVRk16TXpORFMwb0tDZ2dMazVPUklIVXo5dCtIaDRRRVRFeFBLdWpkdjNnZ2MxeWtvS0dEQ2hBbElUazRtczdCMWRIUUVDalJFSUhySGpoM2s3K1NmZi83QlAvLzhJL0o0eEZuU0dSc2JrNElTTjBlUEhwV293WGxjWEp6WTYxdFVFKytNakF5SmVuM2s1dWJ5V1k3eHdwdEJQR2ZPSEhoNmVpSTRPSmhzOGwxVVZJU09IVHVDVHFjak5EUVV5c3JLTWllUzhmSTV6MFVZYjkrK2xUaXJYWnJncXlCaFFwaHdxSzZ1RGsxTlRlVG41K08zMzM3RG9rV0xNSFhxVkpGQzR3OC8vSUMrZmZ2Q3lja0o5dmIyc0xLeXdxSkZpL0R3NFVPWkJPeXZDUkU4RjNRL3RiR3hnWmFXRnBxYW1qQjkrblF5RzEwVURRME5ZTEZZNUgzYjNOd2NqeDQ5d3VuVHAvSHk1VXU0dTd1amMrZk9ZREtadUh6NU1vS0RnOEZpc1dCc2JJem82R2cwTlRXQlRxZnovZHZZMklqR3hrWlVWVlVCNEFnU3RyYTIzMVFDeG4rUkV5ZE9RRWxKQ2M3T3ptQ3oyVGgrL0RnVUZCU2s3a25FVFg1K1B1N2R1d2ROVFUySmhLQno1ODZSejJQdVBpd21KaWFZTVdPR3pFSG4vdjM3WThhTUdaUnFrMTI3ZGdtdEZtWXltYmh5NVFxdVg3OHU4UFZObXpaUmVnZW1wNmVqb3FJQ3pzN09sUFdYTDE5R2RIUTBhUlZMa0phV0JpMHRMYUhXOHY3Ky9yaHk1UXBHang2TkJRc1dDRDB2R28yR0hUdDJ3TVBEQTBGQlFTZ3RMY1hxMWF0SklZeDRualEwTkdES2xDbFl0MjRkeG8wYkJ3Qm9iR3dVdWw5aEdCa1p5WnljMmFGREI5alkyS0JUcDA0eXZWOFVoWVdGQ0EwTnhhcFZxOUMrZlh0Y3UzWU4rZm41Y0hkM2wya3NOM255Wkl3ZVBSb0pDUW5JejgvSC9QbnpjZlRvVVRnN084UEp5UW51N3U3WXYzOC92dnZ1TzNUcTFBbEhqaHhCYVdrcGJHeHMwTmpZQ0FjSEI0d2VQUnJ0MnJYRHJWdTNVRmRYaHhVclZwQUpJNHFLaW9pSmlZR2RuUjFmNHBJMGd0S3RXN2ZJM3BERS9WM1FtTHU1dVJsc05wdnkybzRkT3pCKy9IaDA3ZHFWOGpjMU1EQ0FxYWtwK1hkYXZYbzFtcHViVVZ0YmkyWExsc0haMlJrelo4N0VnUU1IWkVxdVNFaElnSyt2TDJtWlRGamp5cEVqUjQ0c3lBV2wvekJIang1dGs4bnYyN2R2eVl4WWdOUHdremVycGpWdzkzRVFCSjFPNTdPQitWSW9LeXUzMnVaaDRzU0pPSEhpQkRuUXVIanhJaFlzV05DcVlCbHZYd3RCZzVmV1Frd2tlUWtQRDVjb2FFZ0VzZ2h1M0xpQkd6ZHVDTjErMjdadEVnbEt2RUtWTE9UbDVWRXM4M2dGSllEVGs0cXdUSWlPanY3WENFcnlTaW81L3pVYUdob1FGeGVIR3pkdUlDY25Cd0RRdlh0M3pKa3pCMlBIanFWYzg5T25Ud2ZBeVFhazArazRkT2dRNXN5WkEwZEhSOFRHeGlJa0pBUXBLU2xJU1VsQnYzNzk4T3V2djJMRWlCRjhGbHVmUG4wU0dzd2pBaUJoWVdHNGQrK2V3RzFrQ1JRUURCbzBTT0R6b2E2dWp1d1JJQ21kT25YQ21ERmorTmJ6V3FieTB0emNMRkdQT2VEL2dxT3k5bXpzMjdjdldmV2JtWm1KNXVabUdCa1ppUTFjYmR1MlRXejFCc0FKd0VoYURmUWwwZFBUZzY2dUxzckx5L0grL1h1VWw1ZVR6eVdpeDllbFM1ZWdvS0NBcDArZjR0aXhZL2p3NFFNTURBelFyVnMzUEgzNkZLNnVybGkzYmgzWjV3TGdXQVdscGFYQjBOQ1FmQTdQblR0WDZEamh5Wk1uT0hMa0NNYU5HNGZGaXhjTFBWN3VMRjVCdUxpNENHeE1YbFZWaGVEZ1lKaWFtZ3ExcUhudzRBR1NrcEpFN3A5ZzllclZNdmNFMnJwMUsvTHo4L25XanhneEFvYUdobmoxNmhWU1UxT2hwNmVIRHg4K3dNcktDc2VQSHdlZFRzZWNPWE1RR2hxS29xSWl2b3pncXFvcU1KbE12dlhLeXNyWXNtWExGejBYY1hUczJKRlB5Q1RJeXNvU1dKMHVDbXRyYTc0QVpWbFptVWpyWVJhTEpiYXlqY0RLeWdwV1ZsYVVkZDI2ZFpNcFExOGFNakl5Sk02czM3cDFxMFM5ZG9uei9mVHBFeDQrZkVoNXpkTFNFcGFXbG1SbG5DQ3lzckx3OXUxYjVPVGtJQ2NuQjhYRnhkaStmVHNaUUo4OGVUSk1UVTNoNWVXRmxKUVVMRjI2Rko2ZW5yQ3dzRUIwZERUNSthbXBxVWhOVFJYNEdVcEtTbEJYVjRlNnVqbzZkT2hBOWgveDgvUEQwYU5IMjJ5TTJhTFRFZnVlOGx0Y2ZTNCsxRGVTMWRzZkc3OStEejFlcXF1cmNlL2VQYlJ2M3g3cjE2OUhZMk1qeXNyS3NIMzc5bFpWRHB3OGVWS2lPVFNiemNiSmt5ZHg5ZXBWbUppWVlNK2VQWlJ4aUxtNU9jek56WkdkblMzUTJrMGNSNDhlNVV1bURBb0tFcnI5aEFrVHNIanhZb21kUzI3ZXZBbUFJOHh5enlYcjYrdlJ0V3RYdnJtOG41OGZ5c3ZMc1dUSkVvb29UNmZUNGVmbmh3Y1BIbURZc0dIWXNtV0wyR3RlUTBNRCsvZnZ4L2J0MnhFZEhZMmtwQ1FzWDc0Y28wYU5JcmVSMUNsQWxOMXJkWFUxOHZQejBhdFhMMUxFa0JZakl5TWtKeWNMZlFiSUNtSHBlZXJVS1p3OGVSSk5UVTB3TXpQRDJMRmpaVW9DMWRiV2hvYUdCclp1M1lxdVhidnlWV0wvOE1NUDBOYld4cjE3OTNEMzdsMFlHUm5Cejg4UEZoWVc4UEh4QVoxT2g1ZVhGMmcwR214dGJhR3JxNHVlUFh1U2R2N0VlTFdob1lIUDRsOGFWNGVoUTRlU0ZjTHg4ZkdJaVluQjFxMWIrYmFMaUlnZ3hVYUNQbjM2UUVkSFI2QkFXRnBhU2trOFVGRlJRY2VPSGJGZ3dRSUVCUVhCM054Y0pudTZaOCtlWWZ2MjdkRFQwNE8zdDdmYzRrNk9IRG10Umk0b3RRSG01dVpTVFFnZlAzNU1sajhQR0RCQVloOTZnSk9CSTBsV0k0QldONVlsNEJVV3FxcXFvS3VyeStmTC9ibFl1WEtsUkVHano4R2lSWXZFTnFrV1I0Y09IV0J2YjA4T2RxdXJxM0hqeGczTW1ERkRwdjJscHFaU3l1ZEhqQmdoTk1PcU5RaWIxRjYvZmgydXJxNTgyVjVmZ3BpWW1EYXBUcnAwNlJMNWZ3c0xDN0w1TXpkMmRuYjQvZmZmQVhBRXBiVnIxMHFWQ2NSZ01QRGl4UXUrOWR4Q0ZzRHgxeVlzaHdpMHRiVWx0akRrRGNoSTZ4RXVSODYzVGtCQUFDbEdEeG8wQ05PblQ4ZjMzMy9QTi9IbURwb29LaW9pTFMwTno1OC9SMEpDQXBZdVhZcHAwNlpoN05peHVIWHJGa0pDUXBDZG5ZM2R1M2ZqekpremZOVTZEQVpEN0xPV0NPcTFOZXZXclJPWVNaeVptU21WOWMzUFAvOE1IUjBkTWh1V201NDllOG9zQVBGQ0pJVThmLzRjS1NrcE1ERXhrVHJveUdLeFVGcGFDbjkvZndDUWFFeEZpRjc2K3ZvQzczc3NGZ3R2Mzc1dHMvTnNMZG5aMllpTWpFUjJkallBVGlOdTN2czNjVTFyYTJ2RDFOUVVEeDQ4UUZoWUdGbWw0dVRraENWTGxrQkZSUVVYTGx6QW1UTm40T1BqZytUa1pLeFlzUUtxcXFwUVUxUGpDOEMzYTljT0hUcDBFSGhjeEhOTlJVVkY2RGFTWUd0cks5RE9yS2lvQ01IQndlamF0YXZRZnBrRkJRVVNDMHBhV2xveVd5RUtlejRxS0NoZzl1eloyTHQzTDg2ZVBVc0tYMlptWm9pSmlZR1JrUkVjSFIwUkdocUsydHBhb1dJSjczcHhDVW1mNDF6RU1XalFJSUdXUEFDbmFpNHhNVkdpL2ZUcjF3L3o1czJEZzRNRDMzeWd0TFFVUmtaR3JaNkhiTjY4R1JVVkZlUXlpOFZDWW1JaVJmaWNNR0VDcGt5WkFvQlRHVVdJK1lRZ0xtaWRKQkNpbDdxNnVsQ2I2cXFxS3RUWDEwdmNrNFM0RitYbTV2TDF0anQxNmhSRnRLMnRyY1h0MjdlUm5wNk90TFEwQUJ3Um5ZQkdvNEhOWnZNbEg1aVltT0RreVpQdzl2WkdhV2twREEwTlFhUFJzR2pSSWtSRlJjSEV4QVI2ZW5yUTF0WW1nN1phV2xwbzE2NGQyclZyeDNmTjF0WFZ3ZG5aR2RuWjJiaDI3UnFtVHAwcTBibUtvN0YzWDF6S2VOMG0rNUlVWXNSUXhPWHc4SzJnbzZPREpVdVdRRkZSRVMwdExRZ0lDTUNvVWFNd1pzd1ltUk5VN3Q2OWkrVGtaSW1leC92MjdVTnNiQ3pNemMyeGUvZHVvZk9kTGwyNjhQV3JsQVJ1MGZuRml4Zll0V3VYeU8wWkRBWUNBZ0p3NXN3Wm9kc01HalFJM3Q3ZXFLMnRKUVhhM054Y2lxQ1VsNWNuc0xMT3o4OFBQajQrT0hIaUJCSVRFK0h1N2c0dExTMEVCQVRnd1lNSHNMVzFoWnVibThUM1dYVjFkZXpidHc4aElTSDQrKysvY2ZUb1VaaWFtcEwzRG1KOHlpdU04SjZ6c0I2VkFFZUlKbnI1aWRwSFMwdUx5S1JWYlcxdG1XTVF3aUFxYlhSMGRIRHQyalZrWkdSZzllclZyZXFIR0JrWmliS3lNbXpldkpteXZyS3lFcUdob2JoMTZ4WTBOVFd4YXRVcVRKNDhHV2xwYWFpc3JNUzRjZU93YmRzMkhENThHT3ZYcjhlcVZhdFFVbElpOERNRUpkRVFWV1dTb0tlblIxWnVFM041UWNrRkR4OCt4TWVQSC9sZWk0eU14SWtUSi9pMlo3Rll5TTNOeFlNSER3Uys5dHR2djFGKzE5cmEybnpKeG9JZ3FxL2MzZDNsWXBJY09YTGFCSG5rc1Ewd056ZVh5c0tzdXJxYUZBVE16TXlrZW05WVdKakVnbEpiVVZSVXhMY3VLU2tKOXZiMlgvUTQvczNNbXplUEZKUUFJRGc0R0k2T2pqTDF3UHJqano4b3k3Lzg4a3VyajA4UTNKTjRnQlA0cUsydFJWMWRIVmxsSlFweEZWakVvSmRBM0lTbnJxNE9odzRkRW5QVTRtbHNiS1Q4TFlRRnVMcDI3WXFCQXdjaU5UVVZqWTJOdUhYcmxsUUQ4SnFhR29tQ3Y0SW1WWU1HRFJLWnVjY05iMEJTM2poWnpuK05aY3VXUVZWVkZlUEhqeGNab0d4dTVtUWRLeWdvUUZsWkdhTkdqY0xCZ3dmaDVlVUZmMzkvdExTMFlPYk1tWmcwYVJMR2p4K1B5TWhJTkRjM1U0TGd2WHIxRWppNTQ4YmIyeHZ2M3IzRDRzV0xCVGFRQnpoMkxQWDE5VEtjYmV0aE1wbGdNQmlZTkdrU0FNSFZVa1JGUzJOam84QWVTeTB0TFNJREg5ejA2dFVMdzRjUHgvUG56eWtXT2JLaXI2OHZWZEJ5ejU0OUFxMnZhbXBxMmp4bzBob2FHeHR4Ky9adGFHaG9vRStmUHVqZXZUdTZkKzhPZlgxOWRPM2FGZnI2K25qLy9qMDJiTmlBeVpNbnc4N09Eb3NYTDBabFpTVXNMUzNoN094TUNRRE1talVML2ZyMWc3ZTNOMTY4ZUlHNnVqcWh3U2dHZ3lFMEtFbFVzbk1IM2dXaG9xSWk4cHA0OHVTSndBb2xJb0JSVmxaRzlvN2doVGVwNG10Z2EydUxzMmZQSWlVbEJiVzF0UUE0NDNzMm13MXJhMnZ5M0UxTlRma0NUa3VYTGtWbFpTVXVYNzVNV2QrYVlOcTNESjFPUjgrZVBVbjdZOTdycGtPSERxU05qaUNuQkdMc0orNGVVMXhjREFhREFRc0xDd0FnZXlnWkdocWlwYVVGOGZIeEZIdWl4TVJFT0RvNlV2WkJXSjNLeXZEaHd5bENEamZIamgxRFpHU2t4UHNpbmxIOSt2VWp4NTZSa1pISXpjMUZSVVVGYnR5NGdkZXZPU0lMVVVuTGpaT1RFOHpOemRHL2YzOUVSRVFnSWlKQzRGaGJXMXViN0sraG82TURnRk9KejIwRkppbWFtcHBZc21RSkhqMTZKTFNQakV4OHhkL0d0L3FySkhvYzdkNjlHeDA2ZE9EcmFjZ3RzQkJqZis3cW11Ym1ackphb3J5OEhNZVBINGV4c1RFNmRPZ2dOaGt2TmpZV05qWTIyTFJwazhpNXFZNk9UcXZuLzZhbXB2RDE5UVhBcVNBNmN1UUlmdmpoQjBxd2ZmMzY5WEIwZElTdHJTMEF6aHh3OSs3ZGNIQndJTWN2aE9oMTZkSWxORFUxUVV0TEN5OWZ2b1NOalEwQWp1QmJYRnhNQ3M3Y2RPalFBYjYrdmpoMzdoeENRMFBoNnVxS0hUdDJZTkdpUmVqZXZUdE1URXpJaW5kSitlMjMzK0RzN0V3bXhPanE2dkpWQmg4OGVKQ2N5L0xPbytsMHVraEJxVmV2WGtJdEFBbisvUE5QWExwMENaY3ZYLzZpZmJhTmpZMWhiR3lNMTY5Zkl6MDlIVE5tek9DenI2MnRyUlZxSjhjcjl0ZlgxK1BzMmJPd3RiV0ZtWmtadVQ0Nk9ocW5UcDFDKy9idHNYVHBVa3lZTUlIOHpzNmRPd2NXaTRYZmYvOGRpeFl0UW1CZ0lFeE5UYkZod3dhK1o5VExseTl4K2ZKbHVMdTc4OW03U3BNOEt1Z1pMOHp5VGxDN0FFdExTNG9MRU1DcGtEcHc0QURzN093d2JOZ3cxTmZYNC9qeDQ1ZzJiWnBBMjJHQU16NTcvLzY5MERFV0FaRUVkKy9lUGFGVnFnRG5HY1dibUNSSGpodzVncEFMU25MRUltZ1ErclVFSlV0TFN3d2VQUGl6ZnNhdFc3Znc3dDI3TnQybmlZa0pySzJ0U1RHd3JLd01GeTllbE5vMklDa3BpZXlmQUhCOGRxV3BjSk9HMHRKU3lyS0xpd3NPSHo0TUFBZ0pDY0V2di93aVVqUVNaWGNDQURObnppVHRXcFNVbE1nZUtNSTRmdnc0S1hJcEtDaGc0c1NKSWkzMGhISDkrblV5MEt1a3BDUXdlNS9BM3Q2ZUhIQ0ZoNGRqK3ZUcDMxeUFxS0doZ2JMOFgrODdJdWQvRHpVMU5TeGZ2bHpzZHNTRWtidDYwc3pNREljUEgwWkVSQVFsOEtLaW9pSlFiRkJUVXlQdDE0UkJUTks3ZHUwcWROdFRwMDZCeFdJSnpXei9uRnk1Y2dXblRwMlNlSHRCQWRIR3hrYXBxbEIzN3R5Slc3ZHVJU3NyaTg4K1JGSTBORFRRdTNkdjJOdmIveWViQTV1Wm1lSGl4WXRrZ0ZjUUxTMHRtRGh4SWd3TkRhR3BxWWt0VzdhZ3Via1pQWHIwUUUxTkRaNDhlWUtLaWdwVVZGUkFXVmtaOCtiTmc3Ky9QeG9iRzBWZWEyZk9uQkdaNlExd0FqWFIwZEZDWDNkM2R4ZlpkK3owNmRNQ240K0VmVXhXVnBiUUhrMXQxWnVvTmRCb05NeWFOUXUvLy80Nzh2THlvS2FtQmpNek0xaFlXSUJHbzVGV2NEUWFqVStFSmM1YmtEajdYMlRtekprU1Yvdk1tREdENzNzUmRLOFdockd4TVNub1BIcjBDS2FtcHRpMmJSdnE2dXI0eHBudDI3Y1hHbkFET0VINDVPUmtpWTc3YzBBSVNyMTY5U0lGcGNlUEg1TVZpSkdSa1dSU1VLOWV2VEJyMWl5WW1wb2lJQ0FBVDU0OHdkeTVjOG5nSi9FZENodnowV2kwTm5PU3NMZTNiL001bjJKOUExaGZjRHpOWWdQcy8yOTZSL3ZHeHZIYzNMMTdGdzhmUHNUZXZYdjVBdDNXMXRia0hEZ2xKUVZ4Y1hGWXNtUUplZis1ZWZNbWViKzlmdjA2bXB1YjRlSGhJYkRuTTV2TnhvMGJOMGhyN3kvWlMwVlRVNU9TSE5Hdlh6K3krbzE0UGlvb0tLQkxseTdrZGo0K1BxRFJhUGpwcDU4b0ZVZE5UVTI0ZXZVcWhnd1pna0dEQmlFaUlnSnIxcXlCb3FJaUhqMTZCQUJDQStNMEdnM096czR3TWpMQ2dRTUg4UDc5ZS9UdDJ4ZlRwazFEZVhrNTVzK2ZUMjU3Ly81OUZCUVVZT0hDaFh6N0laSUppTjl1djM3OUFIQys0L1hyMXdNQTNyOS9qNkNnSU15YU5Zc1VGbmdGaGc4ZlBrZzhacVRUNmRpK2ZUc21UcHhJaW01Zkd5YVRDVDgvUCtqcjYxTytPd0plUzFoZXVPOWxHaG9hNURqNnpwMDd1SDM3TnVycjY1R2ZuNDlseTVaaDh1VEpsQVRLMHRKU1pHWm1rc2xJUC8vOE0xUlZWV0ZuWnlmd0hra0lXNE1HRGVLckVoYlh0eEQ0djJwVFFVbWNnczR6UER5Y0wxRVhBSHIwNk1GbjkxOWFXZ28ybTQzUm8wZGoxS2hSK1BqeEk0NGZQdzRMQ3d0S3pLZXdzQkRsNWVWay8vSFUxRlN4Rld4RU1zZmR1M2RGSnZKT25EaFJMaWpKa1NOSEl1U0NraHl4Q0dya0xNaks2MHN3ZlBod2tSNy9iVUZxYW1xYkMwb0FwNnlhdTdyczlPblRtREpsaXRpK0JOendaczR2Vzdic3N3a2MzT1hoblRwMXd2VHAweEVZR0lpNnVqcFVWVlhoMHFWTG1EdDNya3o3ZnZMa0NjWDcvNmVmZmhMWkpEUTlQWjJTK1R0bHloVDA2ZE5IYWtHSnlXVGkzTGx6NUxLZG5aM0l4dFBqeG8zRDRjT0h3V1F5a1plWGh3Y1BIbEI2VlloQ1VWRlJvUDFQVTFNVHhVYXljK2ZPZkZtNjBqUk0vY1JqM1NFb1ExeU9uSDh6VDU0OHdkV3JWOFZ1UjB6d21wdWJzV25USnI3WEJmbWEwMmcwN051M3IvVUh5Y09Yc29RVmhJbUpDVitXUHNESjFGZFhWNmY0K2dPQ3JiUEt5OHVsZWpZcEtTbGg4dVRKVXZmekN3ME54WWNQSC9EcnI3OSsxZS9zUzZDc3JBd2RIUjA4Zi80Y0wxNjhRRXRMQzVoTUpsbFIxdGpZQ0RxZGpzYkdSdnp6enorb3I2L0hwMCtmaFBhWlVWZFh4OXk1Y3lYNjN2cjE2eWZROWdjQTNyMTdoNVNVRlBUczJaT1NDY3lMdUlidWdZR0JRaTN2WEZ4Y1lHdHJLOVJxN2VUSms3aHk1WXJJL1g4SnhvMGJoL1BueitQRGh3K3d0TFNVVi93S1llTEVpWHdpWUhGeE1aS1Nrdmg2S3BtYm0vTUY2SWcrZE5MY1l5U2hmLy8rOFBiMkZ2cDZZMk1qRGg4K2pBRURCclRwNTBvS2R6SVRBU0V5OWU3ZEc4SEJ3VkJXVnNhY09YUFFxMWN2a1FsUDRrUzVwS1FrdEcvZm5sTFZlLzM2ZFVwU21xVE1tVE9uemUyUjFMT1NFWC9zUUp2dVV4U2hhZGs0bE1BUkUxV1ZKS3UrL2RMazVlWGh5SkVqc0xlM2g0YUdCbTdmdm8zaTRtS0tCU2Z4akcxcGFVRmNYQndtVHB4SXppRmV2WHFGdDIvZkF1RDBtT25Zc2FOQVMvU3NyQ3o0Ky90VDdOUEZpVW4rL3Y1aXEyTWtZZnYyN2NqSXlLQlVEVEtaVERRM04xTVNoeGdNQnM2ZE80Znc4SEFBSE5GR1ZWV1Y3eGtTRUJDQWlSTW53dHJhR3JxNnVnZ09Ea1o4ZkR4c2JHeHc2OVl0bUpxYWluMTIyZGpZWU9EQWdSVExWejA5UGNwMzh1elpNNzUxQkptWm1iaDgrVEtmY0tHZ29FRE9HWW5mM2NDQkE4bktkdDZxbWVMaVl1am82S0MwdEZUc01SY1ZGU0U1T1Zsa2tzZVg1dlRwMDhqTHk0T2ZueDhZREFieTh2SW85N3FWSzFjSzdkMFVGUlZGQ29CME9oMVBuanpCNDhlUDhmejVjekNaVEh6Ly9mZjQ1WmRmRUJZV2hsT25UaUVrSklSOEw1dk5SbDFkSFRRME5QRFRUejhCNEh6MzNFbGtLU2twdUgvL1BybE14RGlDZ29Jb2Z6ZEpxK01iR2hxZ29LQkFlZS8wNmRNeFpjb1VnWlZoMGlSRHYzckY2UzBuNnA2Ym41K1B6WnMzUTFGUkVVRkJRVkJYVjhmQWdRUEYva2Fqb3FKdzZOQWg3TisvWDJKcmZUbHk1TWdSaFZ4UWFnTXVYYm9rVWJDTGdEczRjT1hLRmFrR2FKSTBzRzFMeXN2TFVWQlF3TGUrc0xBUWFXbHA4b2VSRkZoWVdNRFcxcGIwdzYycHFjRWZmL3doc1VWUVpHUWtKYlBTeE1SRTVHU3pOVFEzTjFORXRSNDlla0JkWFIxT1RrN2tJQzRvS0FpVEowOFdLY2dJNDYrLy9xSXNpNnJVYW1scGdZK1BENWwxcDZtcGlaVXJWK0wyN2R0U2YyNVVWQlRLeXNySTVkbXpaNHZjdm1QSGpyQzF0U1ZMeUFNREF5VVdsSFIxZFFVS1hrK2VQS0ZZNFowNmRVcGdHYnlrVkZkWFU1WmwrWHZJa2ZNdFUxNWVMbkYvRllBVGlKQjBlOTRNdmJWcjErTERody93OVBRVVc2a2tpcEtTRXJpN3UwTkhSMGVzaFY1Yk0yVElFQXdaTWdTcHFhbW9xS2lBcmEwdEZCUVU4T3paTTNUdTNKblNGRmdROWZYMWVQLytQV2tiOHpsNStQQWg4dkx5TUdIQ2hQKzhvRVJRVjFkSEdUUFNhRFNvcXFwQ1ZWVVZLaW9xVUZWVlJVdExDejUrL0FoOWZYME1IejRjT2pvNjBOSFJnYTZ1THZsL0hSMGRpUk5LYkd4c2hBWU03OSsvajVTVUZGaFlXUEJaTEVrRGc4RWdnK1BjRU9OV05wc3Q4SFVBRWpXTkp3Z09Ea1pFUklSTXh5ak9XazlKU1FrV0ZoYTRkKytlMUgzQVpPRnpuc3ZuWlBueTVhaXRyVVZpWWlJTURRMWhaR1NFbUpnWUpDVWxZY3FVS2JDMHRLUnN6eXNvRVFsRmt2VC9mUGZ1SGRtQW5zMW1vNmlvQ0tHaG9VS3ZKVkdvcTZzTEZUVy9CRVNWRzdlUVJnaHphbXBxNk5peG85RCtwYnlJRTVUKy92dHZKQ1VsWWNXS0ZXU1F0S0NnUUNaQmlRalN5dm04K1B2N2cwNm5JeVltQmpFeE1RQTRGbk9DRWtURVlXUmt4SmRFVUZOVEF6OC9Qeng5K2hSYVdscHdkWFZGUmtZRzR1TGl4TzdQMXRhV3ozSTRLeXNMTjI3Y2dMT3pNeWtpcDZXbElUbzZtcktPRzJOalkranI2NHRNWHBBR2RYVjFTcFhXZ0FFREVCWVdCbFZWVmJ4NTg0YlBUa3dZNHZvSGxwU1VrSlZIdkJEM0lsRVZxb1RyaDQrUEQzeDlmZm4rTm5RNkhkbloyV1RWbERpYlRpSTJJMnljS2l5NVorTEVpVkwxNHBTVS9QeDhYTHg0RWNyS3l2RHk4aUtUSGVmTm00ZXBVNmZDeThzTDV1Ym0wTmJXRmpodTBkYld4cGd4WXdCdzV2MG5UcHhBNTg2ZHNXalJJb3dkTzVaTWxodzNiaHh5Y25MNEVocmF0V3VId1lNSEM2MEF6OC9QeDgyYk4wbmJUc0xXOXVQSGoxQlJVVUZUVXhPU2s1TXhjdVJJaVhwSjF0WFZRVjFkSFFvS0N2RDA5Q1JGSUVrNGVQQ2cwR3NKNE5oUEdoc2JDNjFXZS9Ma0NmYnYzdzh0TFMzczM3Ly9mNll5V280Y09kOG1ja0dwRFNBeVRMLzBlNzhFM05rY0FLZTNBUkdRajR5TS9PS0NVa1pHQmk1ZHV2UlpQMFBTeVp3c3JGcTFDZzhmUGlTREoyRmhZWEJ3Y0JEN1BWWlhWK1BJa1NPVWRTdFhydnhzMVVuNStmbVUva2FFRC9Lc1diUHc5OTkvbzZXbEJiVzF0UWdNRE1TR0RSdWsybmRHUmdacHNRQndtbGNLeTFnQ09JR205Ky9mazh1dXJxN1ExZFdWNmpNQnpvQS9NRENRWENhc2JNVHh5eSsva0lKU2RuWTI3dDY5KzAxbGhIRUxaQUNuWWU2L2dUMTJJOGovODE3RnZOZTF1S3RjM1BiaTlzKy9QOTczaTlrLzMrNFVSTDdPZjN5aXQrYy92clk5MzgrQng0VkE4UnRKeUtSSmt5U3kyL0gwOUNTRnBCNDlldUR3NGNOaVBlUjV2NXNQSHo2Z3ZMeGNwbUFsTnd3R1ErYjlORFUxQ2V4bFExUmdTVXB3Y0RDeXM3TWxGc0VKRWhJU3dHYXpSVTVTQ3dzTDRlUGpJOVYrQlVFRXhYMThmUGg2QjlqWjJXSFdyRm10L294dmpkR2pSOFBTMHBJVWoyZzBHbDYrZkltN2QrOWk3ZHExVUZOVFEwcEtDalp1M0lqS3lrcU1IVHRXWUVWRldsb2Evdnp6VDJ6WnNnVmR1M2I5Q21kQ1pkR2lSU0pmdjMvL1B0K1lVaGJldm4xTFp1RzNOZlgxOVhqOCtERUFUdERtM2J0M2ZOOXRlbm82WCs5RklyakZ1MTVGUlVWa3d0bm5QQmRoaU9xVnhUM3VFMGRlWGg1OGZIeXdaTWtTb2RWdndpQ3E5VVgxQ3lGNDkrNGRhZVBEWnJOUldGZ28xdGJuVzRVUWxMZ3J5WWxyUjVwK0owVFZ2S3FxcXNBQWFsTlRFOUxTMGdCQTRMMWoyN1p0Wko4WFVmajcrOHRrTFMxSE5zYU1HUU5qWTJNWUdockN3TUFBUFh2MmhLYW1wc2plZHRLZ3BhVUZPcDJPNmRPblkrN2N1ZERVMUVSMmRyYlE3Wk9UazFGUVVJQWZmL3dScHFhbWZCVVRoTnZDVHovOVJBbkNSMGRIdzlyYVd1Ujl3Y2pJQ0N3V2k4KzJXeEtVbEpTRVdqMjZ1TGhndzRZTjJMZHZIM3IwNklHeFk4ZEt2WDllY25KeThQSGpSNkdWamVMc0p3SGcrZlBuNk42OU96UTFOYkZ4NDBiNCt2ckN3TUFBSzFldWhLR2hJV0pqWThGZ01HQmpZME1SK0FJREF3WE9lWjgrZlFwRlJVV0IvU01Cam9PSm9LUUlZWCtUNXVabTB1cFlsc3BjUFQwOUdCa1prYjMxZXZYcVJmNnJxcXFLa1NOSElqYzNGK3ZYcjhlR0RSc3dZTUFBTUpsTUJBUUVRRk5URS9QbXpTUFBSVU5EQTJmT25JRzJ0amE4dkx6QVpyTXhiZG8wQUp3a0JBTURBMFJFUkNBcUtvb3lyd2M0OTlQTm16ZGo2dFNwZk5YNEFNZ0sxcGlZR0J3OGVCQnVibTdvM0xrenlzcktNRy9lUEluUHQ3aTRtRXlDbWoxN051enQ3WEhpeEFrb0tpcGk2YmExT1E0QUFDQUFTVVJCVk5LbGZKWC94Y1hGQ0FvS1FwY3VYVVRPMHpNeU1wQ1dsb1pWcTFieHZVYjBHN3R4NHdZR0RoeUlIVHQyUUVkSEI4bkp5V2hxYXNLd1ljTytTQ0tNSERseTVIQWpGNVRhZ08rKys0NHNSNWVFcUtnbzBqSnUyTEJoZkJOUVVUeC8vaHkzYnQyUytoaGxoZnV6OVBYMXNXVEpFdXpldlJzQWNQdjJiYXhmdi82TDlteDUrUEFoSGo1OCtNVStyNjB4TkRURXRHblRTRkdNeldiRDI5c2JJU0VoQW0ySENBNGVQRWhPUkFIWm0rdEtDdEcwa1lBUWxJaG02Y1R4aDRlSHc5SFJVYVJuUFRkRW8wbHVsaTVkS3ZJOXlzcktjSEp5UW5Cd01BWVBIa3cyclpXV0N4Y3VVQUkza2c0Y2h3d1pnajU5K3BDTmtnOGZQb3hSbzBaOU03Mkt1SHRkcWFtcGllelA4UzFoMzF2d0pFaU9IRjZVbEpSRTNoOEJUZ1o4VWxJU1ZGUlVZR0ZoZ2NURVJKa0U3MitCWmN1V3RjbCthbXRyK2U0SDZlbnBsTXJXL3YzNzQ5aXhZL2pycjcrZ3BxWUdGb3RGV3N6Y3VuVUx6YzNOV0x0MkxSWXVYSWhaczJhUnZZMFlERWFiQk1LSmhKb1BIejd3VFlSNXF5K0Y0ZUxpMHVyaitKSVExbmVOalkySWlvckNsU3RYVUZ4Y0REVTFOZGpZMkZBQ3ZRd0dBNTZlbmpoMDZCRHBzMDgwcTc1NjlTclliRFl1WExpQWRldldpZnpNMDZkUFUreGV1U0ZFaEZ1M2J1SGV2WHNpOXpOczJERHMyTEZENEd2T3pzNENMVmVycTZ0eDd0dzU5T3ZYVDZndy9QRGhRN0c5YmZUMDlHQmdZSUJseTVhUlBRT2t4ZHZiR3dVRkJVS2YzMUZSVWFEVDZkRFEwRUI5ZlQwdVg3N01GOWhwMTY0ZFh4Sk1abVltR0F3R1g4QlYySDNyUzV5TE1PTGk0aVNxU0JBSGtlSE5lNDl4ZDNlbkxQdjQrR0Q2OU9uNDZhZWYwTEZqUjhUSHg1UGpsaFVyVnNERHd3TkRoZ3pCWDMvOXhTZGlqeDgvSHJxNnVtU0ZocjI5UFVhUEhvMXQyN2FocWFrSnAwNmRrc20rTGpnNEdCMDZkSUM5dmIxWVVhdXR2aS9nLzZ6K3VLMGg2WFE2YURTYVJFSGNzMmZQNHMyYk42aXFxc0tIRHg4d2N1UklnUWtqeWNuSllEQVkwTlBURTVnSnI2U2tKSkdBSlE5T2ZsbWt0WXlWRmhxTkJsOWZYNG0zZi8zNk5VNmRPZ1VURXhPQmlZOFBIejVFbHk1ZEpLcm9BRGpPRnFOSGp5YXJhdDY4ZVlPVksxZEtmRHdFTmpZMlpGODFYaXdzTE5DM2IxL2s1T1RBeGNXRnoxSmNGbTdldkFrQVFuc1dFMzBqaGQyTHE2dXI4YzgvLzJENjlPbVlNV01HMXF4WmcwMmJOdUhnd1lOd2NuSUNuVTdIK2ZQbllXbHB5V2NiMjdOblQ5eTlleGRNSnBPTU5UVTJOdUw1OCtkb2FXbkJuVHQzQk1hZ0prMmFKSlZJZmY3OGVWeTRjQUVuVHB5UXFUcWY2SGtrREFhREFWOWZYM3o4K0pHc1hGTlVWTVM3ZCsvdzlPbFQ5T2pSZzVMOFJJd2wwdFBUQlZicWZQejRFWVdGaFh6cjJXdzIvdm5ubjFiRlNEUTBORWdMUldFVUZCU1FTYW45Ky9jSEFIVHIxZzFyMTY1RlZGUVV0bXpaUWxhaVBudjJES0dob1RBd01NQytmZnVFenRPSnlxeU9IVHRTcWtJSmh4WS9QejhvS0NqQTJka1pzMmZQSnUvUGlZbUpDQXNMUTBSRXhIK3kvNmdjT1hLK2JlU0NVaHRnWkdRazFTQXdJeU9ERkpRTURRMmxlbTlEUThNWEU1U3lzckxJRERlQTQ4YzhkdXhZN04rL0g4M056YWlycThQTm16Y3hmZnIwTDNJOC94VldyVnFGdUxnNHNoTHF6WnMzT0hic21OQ0EwTFZyMXlpTnN0WFUxUGdtN0cxTlNrb0taWmtZTEFHY1lPZXRXN2RRWDErUGxwWVdlSHQ3NDh5Wk14Sk5QRy9ldkluVTFGUnllZno0OFJKVkNjMllNUVBoNGVIdzlQU1VxZHFpdXJxYTBwVFd4TVJFcXF5MVJZc1drVFlwWldWbENBNE9wbmg5ZjAzZXZIbEQvbDhTK3hnNWN2NXJORFUxa1VMMXhJa1RzV0RCQWl4ZnZoelIwZEhRMXRiR2tpVkx2dklSU29leHNiSEk0S0tnUGpXQ0tDOHZSL3YyN2NGbXM4bjdwbzZPRGlXQTNhMWJOd0FnbXhLZlBIa1N1Ym01R0RObURCUVVGSER2M2ozazV1YkN5OHVMNHVsdlltTENaOWZMWkRMaDQrTURHeHNiaWUzeWxpMWJocnk4UEJ3NmRFaG1pMEVEQXdPUmdSTlpMRVhMeXNwdzVzd1pLQ2dvWVBYcTFkRFEwSkRwMkhoNSsvWXRuajkvam9TRUJLU2twSURCWUVCZlh4L0xseStIZzRNRDMrZDg5OTEzeU16TXhKbzFhK0R0N1kzOC9IeWNPWE1HMWRYVjZONjlPMXhjWENRS25IVHIxcTFOcXBnRVpUZFBuejRkWThhTXdaQWhRd1FHNTR1S2luRHUzRGwwNzk1ZDZIaDMwS0JCZVAvK3ZjaGpIRGR1SEZ4ZFhTbGpqYnk4UE5UVTFKQTlLUURPZGZqOCtYUFUxTlR3V1hXdFhMa1NyMTY5RWhoa3A5UHBDQThQQjQxR3c2NWR1K0RtNW9hWW1CZ3NXTENBRXFReE1qS0NuNThmNWIzejU4OUhSVVVGMy9xdmRTNmkwTmJXSm4vM3doQW40QVAvSjQ3d2pzbUdEaDFLQ1RCMzZ0UUpHaG9hME5EUVFHbHBLUTRkT2dRbEpTVzR1cnJpekprejhQRHd3SUlGQy9EcnI3L3k3V3ZCZ2dWQ1AxOVZWWlcwNzVTbXNncmdCUGh5YzNNeGN1UklzWUtTcHFhbTJOK09wRUU4WXJ6RzNZU2RUcWRMTEFxMmI5OGVtWm1aVUZCUVFMOSsvYkI4K1hLa3A2ZkQxTlNVY2kwUkxnQ0NNdlRsZlBzME5EVGd6WnMzeU1yS1FuWjJOcVpNbWZKVmpvT3dQaGMwNW9pTWpNVHIxNjhsVHVoZ3NWZ0lDd3REU1VrSlBEMDlLYTk1ZTN0TG5Kam81ZVVsOHZXb3FDams1T1JBUVVFQndjSEJNREl5YXBXYkNtSGg5LzMzM3dzZFN4Q1ZXc0o2d2wyOGVCRU1CZ1AyOXZabzM3NDk5dTNiaDk5Kyt3MUhqaHpCNGNPSGNmRGdRWHo4K0JGNzkrNGxIVEc0eWNqSXdLTkhqMGpoS0R3OEhNM056ZWpYcng5T25Ub2xza2VpcEtTbnA2Tno1ODZ0c25vbUtDOHZSM3A2T2hsRFdyMTZOZno5L1pHWGx3Y3ZMeSt5c2tkQlFRSHU3dTVZc1dJRkRodzRBSDE5L1RidjFTWXBoSE9NZ29JQzlQWDFzWFBuVHFIYkZoVVZvYUtpZ2kreHhORFFFSDUrZnZEMDlJU0xpd3RjWEZ6dzlPbFR4TWZIWThLRUNWaStmTG5JeXY5VHAwNGhKeWNIMjdadGc0cUtDdXJyNnhFZEhVM2E0cHFibTJQdDJyVjgxMkZaV1JrNmRPZ2dGNVBreUpIelZaQUxTbktFY3Y3OGVjcnlqei8rQ0UxTlRZd2FOUXF4c2JFQU9BKy9DUk1tZkRILzFrV0xGa2xWa2l3TEd6WnNrTW9MVjFvME5UV3hlZk5tU3VaOGFHZ29oZ3daQWx0Ylc4cTJlWGw1ZkJVOUsxYXNrRGlnS0Nzdlg3NGsvNitrcEVRUmxIUjFkYkZ3NFVJY1AzNGNBR2NRZXY3OGVaRVRmNEJqOVVHOEIrRFllNGpyNVVHZ3I2OFBmMzkvbVhzTkhUeDRrTXdnQXpqZm9UVEMxSTgvL29pZ29DQXlHQkFjSEF4Ylcxdks5L0sxNExhcmtIUkNKa2ZPZjRXbXBpYnMzTGtUdWJtNTZOU3BFeFlzV0FBTkRRMXMzNzRkYTlldVJYaDRPQ29ySzBrcnNYOEQyN2R2Rjl1UVdSenYzNzlIZlgwOVdXVXhZOFlNQUVEMzd0MnhhZE1tdnUxcmFtcHc3Tmd4eE1YRm9WdTNibGkzYmgwME5UVmhZR0NBYytmT1llWEtsZkR3OENEOTV3V1JtWm1KSjArZTROR2pSM2o5K2pVV0xWcjBSVExjZCt6WUlkVDJSVmFTa3BJUUd4c0xRMFBETmhPVE1qTXp5ZDRGYW1wcUdEbHlKTWFPSFl2aHc0ZURScU9odnI0ZWdZR0I2TjI3TjVtUjI3Tm5Uemc3TzJQanhvM2tlenQzN294MTY5YkIzdDVlYlBiMWlCRWpZR3BxaWg0OWVvanRVZFhVMUFRMm04MzNPMkd6Mldob2FCRDRQVHg1OG9SOEx2SldOaE1RMWRYNStmbENxNlFJTWpNek1YWHFWTDdBU0dscEtkYXVYUXNEQXdNY09uUUlhbXBxU0UxTnhmcjE2OUdwVXllRWhJU1EzMFZGUlFXOHZMelFybDA3Mk5uWmtlZlQzTnlNcFV1WG9ycTZHbDI2ZE9FTE1sNitmQm5WMWRWd2NIQ0FoWVVGcksydEVSOGZqOGpJU0pGOUhxWGxTNXlMS0t5c3JOcWtqeERSRituTW1UT1VxcnFmZi82WnI0Y1NBRHgrL0JoK2ZuNm9yYTNGcWxXcjRPam9pS0ZEaDJMcjFxMElEZzdHNjlldjRlN3VUczRuUWtOREtlTTJnQlAweTgzTnhaOS8va2xaTDYxd1VsNWVqbmJ0MmdudFVjSE4wS0ZEaFZaRFNNdWJOMitncEtSRVNmNmgwK2tTV2Y4QndKUXBVekI3OW13b0tDaVFTUWVMRnkrR3VybzZnb0tDb0sydERUYWJUUXBLbjlQSlFFN2JVbFZWaGNEQVFHUmxaYUc0dUppOEY1dVltSkJDUlVCQUFNNmNPUVBnLzZwN25aeWN5SDAwTnpmRDBOQlFxczhscnFQNitucStlM3gyZGpiYXRXdEg2WVZFVkRHZlBuMGF4c2JHZkVtbHhMMkx0OGROUlVVRjJHeTJ3T2VRdHJhMnhGVk9vcEp0NHVQamNlVElFZlRwMHdkdWJtN1l0V3NYTm16WUFBY0hCMHllUEJuR3hzYWszYXdrWkdSa1lNZU9IVkJYVnhjNVgwMUlTSUNXbHBiQSswbFpXUmtpSXlOaGJXMU5Dc242K3ZyWXYzOC9kSFIwY1B6NGNjVEZ4Y0hGeFFXR2hvYmszSlRGWXBIanA3S3lNdEltcmF5c0RPSGg0Umd5WkFoMjdkcUZsU3RYd3MzTkRTdFhycFRhM3BpQXlXUWlPenRiS3NjY1hoNC9mb3k3ZCs4aU16TVRsWldWQURqSkZ3NE9Eb2lPanNiMTY5Zmg1T1RFVitXbG9hRUJUMDlQckY2OUdqdDM3aVFyZEw0VWhZV0ZTRXBLd2ovLy9BT0F2K0lXNEZTZ2NTZFpFTmE5Z3A0N2hvYUdjSEZ4d2Y3OSs4bjR6YWhSb3pCLy9ueVJzYklMRnk0Z0lpSUM5dmIyNk5PbkQzeDlmZkh3NFVNME5UVmh3SUFCS0M4dmg0Mk5EVjhjaE0xbTQvWHIxeUpiQjNCRFZCYTNSZVdlSERseTVBQnlRVW1PRUY2L2ZvM2J0MitUeXdNR0RDQXJTWDcrK1dkU1VLcXNyTVQ1OCtmRjJwYTFGU29xS3A4OUErTkxQR1J0Ykd3d1ljSUVSRVZGa2V1OHZMeHc5dXhaY3FKWlUxTUROemMzME9sMGNwdnZ2LzhlczJmUC9xekhWbFJVUkduMmJHWm14amY0L3ZYWFh4RVJFVUZhSHZuNysyUG8wS0ZDZ3hwc05odWVucDZvcUtnZzE4MlpNMGVxakdsWkc3ZytmdnlZVXVGbFlXRkJOdjZVRkFVRkJTeGZ2aHdiTjI0RXdCbDhiOXUyRFNFaElWODFTRjFSVVlHaW9pSnltZWhwQUhCK3A1SU9NT1hJK1RkU1ZGUUVIeDhmNU9ibVFrMU5EVHQzN2lRREluMzc5b1dQanc5Mjd0eUplL2Z1SVNNakE2dFhyNWJaWHVwTHNHREJBamc1T1pIVlFxMGhQVDBkQUNkelBqQXdVR2l3cHF5c0RGRlJVYmgyN1JvYUdoclF1M2R2K1BqNGtBR3NlZlBtb1h2Mzd2RDE5Y1gyN2R2aDZ1cEtObmpuWmVEQWdmRDI5c2JPblRzUkZoYUd3c0pDYk4yNjliUGRJOGVOR3dkemMzTzBiOSsremZkTmZIL0NMRzVrd2RUVUZIUG16RUh2M3IzeDNYZmZrVUhrMnRwYTNMaHhBeGN2WGtSdGJTMnNyS3p3eXkrL2tPOHpNVEdCbjU4ZmR1M2FoYmR2MzZKTGx5NHdNVEVSTzFhcHI2L0hwazJiTUhqd1lGSkFTRXRMUTJob0tDd3RMVEZ6NWt4eTI5allXQnc3ZGd5VEowK205RUtxckt5RWw1Y1hsSlNVNE9mbnh5Y1F2bmp4Z213ZUx3ekNycVdnb0FBbEpTVml2NmR4NDhieGpmT09IVHNHQm9PQjd0MjdrOWVUbVprWmRIUjBVRkZSZ2ZqNGVMSXFUbDlmSDFaV1Zuang0Z1h1M3IyTFNaTW1BZUNNSDZkTW1ZS3paOC9pOE9IRCtPT1BQOGdnVVhsNU9mNysrMjhvS2lxUzRwR2pveVBpNCtOeDdkbzFtYTEyQmZHNXowVVlYYnAwd2FGRGg5ck1GamM5UFIxcWFtcjQrUEVqdG0zYkpsQzhZREtaZVBic0dTSWlJcENhbWdvYWpZWVZLMWFRRlJmZHUzZkg4ZVBIc1gzN2RqeCsvQmhyMXF5Qmo0OFBPblhxaER0MzdwQ0JTVzdldm4zTDE5ZEhHa0g1MDZkUHFLMnRGWnNKcjZlbmgzbno1a2tkb0JkR2RuWTJxcXVyTVhEZ1FFcFFuRTZuaXcyZ2FtcHFRa2RIQjRxS2lwVHhlRjFkSFNrRUU3K1p6TXhNVkZSVVFGZFhWeVk3UURsZkJ5MHRMV1JsWmFGMzc5NXdjbktDdWJrNURBd01RS1BSeUI0OW91WlpBTVJhbGdxQ3NEVGZzV01IQmc4ZVRON2pjM056a1pPVFE0b1VsWldWNVAyd3VMZ1lwcWFtMkwxN041L0FReVREQkFZR3dzYkdCZ29LQ21DeFdHUnZPa0VWbGE5ZXZlTHJCeXVNNnVwcWdWWmtGeTVjd09uVHA5R2xTeGZzMmJNSHVycTY4UGYzeDltelozSGp4ZzFFUlVWQlEwTUQzYnAxUTRjT0hiQjM3MTZvcXFxU0FnNkR3WUN1cmk2V0xGbUNob1lHaEllSDQ4S0ZDMUJUVThQZXZYdEpJZXpDaFF1b3FhbUJob1lHRkJVVmtaYVdocFNVRk1yemxJREZZc0hYMXhkTUpwTXZUdEt0V3pmOC92dnZpSTJOaGIyOVBka3ZraER2L3Z6elQvVHYzeDhWRlJWNDllb1ZKa3lZZ0pxYUduaDRlSURKWkdMSmtpVlFVMVBEd1lNSHNXZlBIdmo0K09EUFAvOGt4eFhuejUrSGtwSVNhRFFhRkJRVXdHYXowZExTQWdhREFTYVRDVWRIUi9KdjlmcjFhelEzTjdkcXZQUGh3d2VVbHBaaXpKZ3hHRHg0TUFZT0hBZ3RMUzBrSkNUQTA5TVRscGFXUXUyY2UvZnVqYlZyMThMWDF4YzdkKzZFbjU4ZjVickt5OHNqcTNRSWlBUVczdlhTVnF0V1ZWWGg2TkdqVUZGUndZUUpFMkJpWWdJNm5ZNVRwMDVCWFYwZHpjM051SHYzTHZtTXFhNnV4dFdyVnpGZ3dBQjA3ZG9WTEJZTEpTVWx5TTdPUm5KeU1wNCtmVW8rWDJ4dGJmSHk1VXZFeDhjalBqNGVmZnYyeGVEQmc5R3paMC8wNk5FREJnWUdVRk5UZzcrL1A2NWZ2dzVMUzB1c1diTUdkRG9kS1NrcEdEdDJMSnljbkdCa1pBUm5aMmY4OWRkZm9ORm81RHlIeVdUaTZkT25lUHYycmRDa2w0c1hMeUlqSXdPYW1wcWcwV2g0OE9BQkZCVVZ4VllweTVFalI0Nmt5QVdsTmlBeE1WR3E1dFRjUHZFdlg3NlU2cjE1ZVhsU0hadXMrUG41a1VFQWdHbzdZV1ZsQlFzTEN6S2I0L3o1ODVnNmRXcWJCTUgrbC9EdzhFQkdSZ1lLQ2dvQWNDYUdxMWF0d3Brelo2Q2xwWVgxNjlkVC9JRTdkZXFFM2J0M3kyVDVKZzJFV0VnZ3FIR3Zpb29LZHV6WUFWZFhWN0RaYkRDWlRHemR1aFhuenAwVEdOd0xDUWxCZkh3OHVXeGtaSVRGaXhlMy9jSHpVRk5UZ3oxNzlwRExpb3FLMkx4NXMwejdzclcxeGZEaHcvSDgrWE1Bbk9EWTNyMTdSWmJGZjI2SXh0WUVHUmtaeU1qSUFNREpUSlVMU25MK2kxUlVWT0RTcFV1NGV2VXFXbHBhb0sydGpaMDdkL0paZFF3ZVBCaEhqaHpCMXExYjhlN2RPMnpac2dYbTV1YVlObTBhcksydHY3a01QYUtac2JRUXdTYnVnRExSOCtQQWdRTTRjT0FBOXU3ZEMwVkZSYjduOUxObnovRDMzMzlEVlZVVmMrYk13Wnc1Yy9nQ1JELzg4QU0wTlRYaDdlMHRzRWNPTjFaV1Z2RDE5Y1dXTFZ2dzdOa3pCQVFFaU16c0piS3NaWUc3RjVRMGNJOXRoRUZZdGJTbG9BUncrZ3dSWkdkbkl5WW1CbmZ1M0FHZFRrZnYzcjNoNXVhR0VTTkc4Tm5PR2hzYjQ0OC8vc0RSbzBkeDkrNWRyRnk1RW9NSEQ4YWtTWlB3M1hmZkNSVHRMbDY4aUpxYUdyUzB0SkRYT28xR1EySmlJa3BLU2pCanhneHlQR0ZnWUlDNnVqcEVSRVJneXBRcFpJQmJWMWNYREFZRFdWbFp1SHIxS3RrWW0yRE5talZZczJhTnlITXVLaXFDaTRzTDdPenNaS3FNaVkyTnhjdVhMNkdxcWtvSnl0Rm9OSXdlUFJyWHIxOUhWRlFVeFdiUjBkRVJMMTY4UUdSa0pDbkNBTURNbVRNUkZSV0Z3c0pDWExseWhRd0NIajE2RkUxTlRaZ3hZd1paQVQ1a3lCRDA3TmtUcGFXbHlNcktJZ05LVENZVEh6OStwQndqWVpmRHV4N2dKS1FRQWRBdmNTN0NVRlZWbGNuNnFhbXBDU3dXaTNKL3ljM05SV2xwS2NhT0hRc3JLeXZzMzcrZlVpMU4wTkRRZ01EQVFKU1dscUp2Mzc1WXMyWU4zMzFhVTFNVCsvYnR3NjVkdS9EcDB5Y3lpenM0T0podmY5dzlsTGhoczlrNGZQZ3dQbjM2SlBaOENOdGxjZFpPZW5wNm1EOS92dGo5OFNMcy9rS01yYm5IMVBYMTlXaHVicVlJcUlSZ1JHU1NBNENibTV2QWZSSnpRdTdLQnVMZWIyMXRMYlJDdExtNW1YeHVpS0kxOTJjNTBxR2twSVNnb0NDUjIxaGFXdkxkZzduSnpzNld1cmZocEVtVFVGQlFnSVNFQkVxVnFacWFHa2FQSG8wVksxWUFBUGJ0MjRmazVHUjA2TkFCcnE2dWNISnlFbmg5bVpxYVl1Yk1tYmgxNnhhU2twSW8rN08xdFJVb1BOKzdkMC9peEpQeThuSStlN2VUSjAvaXlwVXI2TnUzTDNidDJrWGViOVhVMUxCczJUTE1uVHNYaVltSnlNaklRSEZ4TVQ1OCtJQzh2RHpRNlhSU2dGQlVWTVRVcVZOUlcxc0xGeGNYVkZWVndkemNIRzV1YnBUZ2UxVlZGYTVmdjA1V1lHbHJhMlBLbENrQ1hUcGFXbHBRVjFjSEZ4Y1h2cXJ6R3pkdUlEWTJGaE1uVGlTcmp3SE91T2JaczJlNGZ2MDZJaUlpb0t5c0RITnpjOHlkT3hjSkNRa29LU25CaWhVclNFY0tYVjFkK1ByNmtra0hoWVdGME5iV1JrUkVCSmhNSnZsczRxWmR1M1lVcThMMDlIUm9hV2xKWkVFdkRDY25KMHExSE1ENVcrM2F0UXU5ZXZYQ2poMDdSQ1k5akJzM2pxeHlmL2Z1SGZtODFkYldSbUZob2NCK1NWcGFXZ2dKQ1pIbytINzg4VWVCbGJPREJ3L21TMUJRVTFORFhGd2MrVHpSMTljbmZ3Y3BLU21vcTZ2RHdvVUw4ZURCQS9qNStaR0p2ejE2OU1ENDhlUHgwMDgva2NuQjA2Wk53L3YzNy84ZmUzY2VWMlArL2cvOGRaWjJLa29vUzVTR1JDS3lKMFNFVDNheVRPUnJZdXlNdFRFWUkzcytpaGpMR1BzMnRxeGp6ekloMlRJcFpDdExSRkhhVDc4LytuVi9PczZwVG5VcXkrdjVlSGc4blB0KzMrLzdPdWR3T3QzWC9iNHVCQVVGNGNxVkt6aHc0QURTMHRJQVpGOEhldkhpQlFJREE5R2lSUXQ0ZTN0RFEwTURHaG9hMkxKbGk5ei9yNWt6WjhMZjN4OXIxNjRWamhlTHhUQTJOc2J3NGNQUnFWTW5wYzg3T1RrWmx5NWRFbjR1bVppWVlQVG8wU1Z5SXhZUmZadVlVRktEQnc4ZXlQVXhLWXlvcUtoU1N4S3A2c0NCQXdnSkNSRWUxNnhaVTJFWjlmRGh3ekZod2dRQTJUK3NaczJhaFlDQWdCSy9RTGQrL1hxbHYyU3FVODRQNnBLbW82T0R4WXNYWStqUW9jS1hrUmN2WG1EY3VIRXdOVFdWdTZBa2xVcmg0K09UYjROSWRjbTlNZzNJKzRLYXZiMDlCZzhlTEpSR2pJbUp3VTgvL1lUVnExZkxmV2tNQ1FuQnFsV3JoTWRTcVJUejU4OVh1Y1JIVWVXc2lzcXA4dzhBQXdZTUtGWjk2T25UcDZOLy8vN0NMeEpIamh5QnViazVoZzBiVnV4NGkrTGt5WlBDM3l0VnFvUzR1RGlsdnp3UWZlbVNrcElRRWhLQ2MrZk80WjkvL2hFdUF0aloyV0hTcEVsNWxnR3RVYU1HQWdJQ3NIWHJWaHc4ZUJCaFlXRUlDd3VEbnA0ZUhCd2NZR3RycTdRUnNvK1BUNTVsVVhMdXBGMjllclZRZnVaVHBYVWg3dDI3ZDBLeVBxY2t5cE1uVHhBY0hJeHExYXJCd3NJQ1BqNCs4UEh4d1kwYk4vRGd3UU1zWExnUTl2YjJxRktsQ2h3Y0hLQ3BxUWw3ZTNzWUdSa0pkeFBuL0VsUFQwZDZlanJNemMyeGFORWlhR3BxSWpJeU10L1AwWHIxNm1IWnNtWFl0R21UY05FaU9Ua1pxYW1wME5QVGc0YUdCckt5c2hBYUdpcXNXQ2tvVVZWVVNVbEowTlRVRkpKa1Q1NDhRVnhjSEVRaUVYUjFkWlVlRXg4Zmo1aVlHSmlZbUtpMWpLaE1Ka040ZURpdVhyMktDeGN1Q0N1QmJXMXQwYTlmUHpScjFpemY0M1YwZERCdDJqUjA3ZG9WbXpkdnhzMmJOM0h6NWsxb2FXbWhVYU5Hc0xlM0Z5N294TVRFWU0rZVBVSUQ1eHpXMXRhb1VxVUtYcjU4aVR0MzdnZ1hrQ3dzTEdCdmI0K1FrQkQ4OWRkZlFySkRMQlpqd29RSkdEZHVIUDc0NHc4NE9qckN5TWhJdU10WkZhbXBxUUN5TDY2cGNoRWJ5RTdDYUd0ckl5NHVEbjUrZmdDQXdZTUhLNVJMY25KeVFtQmdJRzdldklsMzc5NEozNUdhTldzR1EwTkRQSHIwQ0xkdjN4YWVwNWFXRmp3OFBMQmt5UkpzMzc0ZExpNHV1SGp4SXE1Y3VZSnExYW9wL0N6LzRZY2ZZR0ppZ2xxMWFnbWwreUlpSXVSV2tPV21iTHVHaGdhT0hqMWFLcytsdUN2NGMvZGJ5NUZ6c1Mzbjh3VUFkdTNhQlNDN3g1ZVRrNVBRVER3akl3TnIxNjVGbXpadDhOMTMzOEhZMkJoVHAwN0ZtemR2MEtKRkMwZ2tFdUU3U21abXBuREhmRnBhR2thTkdvVVBIejRnT2pvYUppWW1oZnErS3hLSllHWm1odkR3Y0J3K2ZCaXRXN2RXK0k2WmtwS0NlL2Z1Q2Q5SGxkMHNWVmdaR1JsSVRVMkZycTZ1OE5tWmM5Tmc3bjRxQ1FrSitQdnZ2eUVXaTFHdlhqM0V4TVJBUTBORHVMcys5d29yQXdNRDZPbnA0YzZkT3poMjdCZ2FObXlvOUhlcmx5OWZJaUFnQUFDRXZsc3ltUXpuenAwRGtIOFp3TUxjeUVobFQwZEhCMGVPSENsd0ZlS252WWx5NUhmam00YUdScDQ5ZkhQNzZhZWY4T2pSSXpScDBxVEFPRWFPSEtsUzVSSkxTMHNjT25RSVdscGF4U3FQMjdkdlgwaWxVbmg0ZUNqOTNxYW5wMWVvM282VEprMENrRjBWNUZPalJvM0NxRkdqQUVEdVpnMWxORFEwaEJXWG4rclZxeGVxVkttaThEdTJycTR1Zkh4OGxNN243T3lNek14TWhYNTZZckVZRGc0T2VaWWt6dm5NemZsOC8vUzE3dE9uajFBV1daMU1URXp3ODg4L3c5TFNVcVhTd2FOR2pjTDMzMzh2bCt3b0tNbXFxbkxseXNsOUpuZnUzQm1kTzNmT2MveGZmLzBsdkc2NVh5OUhSMGRJcFZJMGF0UUlxYW1wK005Ly9vUHZ2dnNPRFJvMHlIUDFiK1hLbGRHM2IxLzA3ZHNYNmVucGVQcjBLWjQrZlFwSFIwZGtaV1hCeU1nSW5UdDNsdnZaKytsN1pHVmxoWlVyVnhiNmVROGRPaFJEaHc1RlZsWVdzckt5U3FVTU5SRjlXNWhRVWdPcFZLcFNBOXNjR1JrWndpL2l4VG0ySkR4Ky9GaWhxZkNVS1ZNVWZnQzFidDBhalJvMUVuNXhDZzBOUlVCQUFNYU1HVk5pc1FFbC8veExXKzNhdGVIajQ0TXBVNllJRjBnakl5TVZlaEhNbVROSHJsRnpTUWtMQzVNN3Q2bXBhYjVsUVVhUEhpMTNWMXRvYUNqbXpadUh1WFBuUWlRU0lUdzhISk1tVFpKN3ozNzg4Y2RDTjVFdWlqLy8vRk51VlpTWm1WbWV5KzFWVmFOR0RYaDZlbUxObWpYQ3RweDZ6ejE2OUNqVzNNcFVyRmhScms5VDdpK2IwZEhSUXAxOElQdkw4ZmJ0Mi9PY3k4WEZCVTJhTkJFZUYrWnpoNmdzelpzM0Q1Y3VYWkpMbHRhcVZRdURCdzlXcVh4bHVYTGw0T1hsQlRjM04venh4eCs0Y09FQ2twS1NjT2JNR1FRRkJXSGx5cFVLQ2FYY2llaThLQ3ZIVkpLdVhic20zTUdvcWFrSnFWU0toSVFFeUdReUdCZ1l3TmJXRmdCdzZ0UXB5R1F5NGVKSnpoMnNKMDZjd0w1OSszRDY5T2tpbGNiSjBhcFZxd0liWTlldVhSdno1czBUSHYvNzc3L0M2bENSU0NSY2ZBV0FxbFdyRnRqZnA2aFdyMTZOdi8vK0d4b2FHcEJLcFVKQ3c5cmFPczllRERtclBOVzlPdW40OGVQdzlmVUZrRjJudjNmdjN1amF0V3VoK3o4MWFOQUFTNVlzUVZoWUdFNmVQSW5MbHkvanlwVXJ3cDNmV1ZsWldMcDBLZExTMHVEbTVpYlhyd1hJWHJtUTgrOGc5eDNKM2J0M1IwaElDSTRjT1lKQmd3WUpGNERxMXEwTEp5Y25uRGx6QmhzMmJNRFVxVk94Y2VORzdOMjd0MUJ4bno5L1hsZzlVUkJ0YlcwRUJnYmk5OTkvUjJKaUlpd3NMSlN1d0xHeHNZR1JrUkhpNHVKdzQ4WU50Ry9mSGtEMnhSaEhSMGNFQlFVcC9EL3QyTEVqZHV6WWdlam9hT3pidHcrdFc3ZUdqbzRPcGs2ZHFuQXhVdGtGT2tORHcwS1Z6c3o1V1ZzYXo2V2dYcFlGR1Q5K1BCNDhlQ0I4eHFTbHBlSGp4NDhBSUh5ZUpDY25JeWdvQ05yYTJrSVN0SFBuenJDenM4T21UWnR3OGVKRi9Qbm5uOFdLWSszYXRZVytnV3Jnd0lGWXZIZ3gvdnZmLytLLy8vMXZ2bVBidEdtamx1L1VjWEZ4R0R4NE1FUWlFVFExTllVa1BBQzUvMXRidG14QlltSWlPbmZ1akZ1M2JzbmRHQ2NXaXhXK1AvYnUzUnViTjIvRzh1WExDNHloUW9VS3d2RWhJU0Y0Ky9ZdGRIUjBoSjhIeWxoWldhbjArajUrL0JpdlhyMHFjQnlWUEZYNy9wUVVFeE1UdGYrY0ZvdkZhdW5CWEtsU0piV1czbGVXU0ZKR0Q2aHRkd0FBSUFCSlJFRlVsWnRvbFNXVGdPenZRWVg5amlFU2lSU1NTYW9veXlTQ3FxOGxrSjJBKzV4V3p1VDF1dVc4YjFwYVdvV3V0cUtob1FFTEN3dWgxQ1NRL2Z0NVNjdjUzazFFcEc2OG9xZ0dmZnIwRVhxcnFHTFJva1hZczJjUEFLQm56NTZZTm0yYXlzZnUyclZMYVBLbmJvbUppWmcyYlpyY0hhU2RPblhLOHk2K1diTm1ZZURBZ1VLeVlOT21UVVhxVDFNWTF0YldjaGZZOHhNWkdZa2FOV29VdW4vRGhRc1g4UHIxNjZLRVZ5UnQyclRCckZtejVDNis1VForL1BoUytiSUJaRGRCenEyZ0JwMDVkMTk1ZUhnSXpaT1BIajBLVFUxTkRCbzBDR1BIamhVdVJnRFppY2pCZ3dlclAvQlBuRHQzVG1GVjFHKy8vWmJuSGVtRk1YejRjSVNFaE1pdDRwczNieDdTMDlNVm10TVdWV3BxS2w2OWVnVm5aK2M4eXpwdDJyUkpyclJLbHk1ZDhrMG9HUmdZZkZaZjFJbFU1ZWJtaGdzWExxQml4WXBvM3J5NTBEdW5zS3BVcVlJWk0yWmczTGh4K09lZmYzRGh3Z1ZZVzF2THJVTFpzR0dEU2lYUkN2TDA2Vk8xMzJCaFpXV0ZyS3dzcEthbUNxcytORFEwWUdWbGhkR2pSd3NKZ0U2ZE91SEFnUU1LNVVkeTdzaDg5dXdaN3Q2OWk5allXTVRHeHVMTm16ZElTRWhBVWxJU1VsTlRrWmFXaHN6TVRPR094cHhmUktWU0tTUVNDVHAwNkZEbzJIT1hxTW1aVjBkSEIzWHIxc1dvVWFOSzdJSkh3NFlOOGUrLy95SXpNeE15bVF6R3hzYXdzTENRSy9meXFaSXFkK2ZzN0l6bzZHZzBiZG9VdHJhMnhYN09Oalkyc0xHeHdmang0eEVaR1NsOE4wcElTRUI2ZWpxTWpZMlZycDUxY0hCQVpHU2tRbC9DNXMyYnc5N2VIcTFhdFZKSXRuMy8vZmQ0OE9DQjhQT29TWk1tYXJrUW1KZWNKTXlvVWFPUWxwYUdvVU9IS3IxNEp4S0pNRzNhTkZTdFdsVWhLZXpoNFlGUm8wWXBIQ2NXaStIcDZZbW9xQ2owNjljUDJ0cmFXTHQycmNvOUhjM016REIxNnRSQ1A2ZlNlQzdGWldWbGhmRHdjS1NucHd2ZjNTcFVxSUNPSFRzS2Q3RHI2T2lnYmR1Mk1ESXlrcnZyM01URUJGT25Uc1dFQ1JOdzQ4WU5SRWRISXpZMkZxOWZ2OGJidDIveDRjTUhwS1NrSURVMUZSa1pHY0puVE01emwwZ2trRWdrTURNelErM2F0UXNkdTdPek0weE5UWEh4NGtXOGZ2MWFvWmVHUkNKQmhRb1ZZR2RuaCtiTm02dmxNNmR5NWNxd3NySkNVbEtTOEh3cVZxd0laMmRudVJ0NE9uWHFoSXNYTDhMRHd3TnhjWEY0OU9nUlpESVpqSXlNMEw1OWU0VWJ0M0o2MTRXRWhPRGR1M2RLejYyam80T2FOV3VpVzdkdVFvbEtNek16dUx1N1F5YVQ1Wmt3QjdMN29LcnkrZWJuNTRkRGh3NnA4bElRRVJFUjBUZEdsS1dPS3lkbG9OWHVHd1dPdWRTdjVGWjAzTGh4UXloSlptMXRYV0Nwa3R4eUo1VDY5dTFicUlSU1pHU2tjQ0c3WnMyYWFydmdrWkdSZ2ZIangrUEtsU3ZDTm4xOWZlemV2VHZQdTJzQUlDQWdRRzQ1c3FhbUpwWXVYWXFXTFZ1cUpTNEE4UFQwRkY1ckx5OHZsZTRHT1hQbURMeTl2VkczYmwyc1dMR2lVT1YwUm8wYWhXdlhyZ0hJVGg3azFNMHRTYTlldllLbnA2ZENVMUlORFEwc1hMaFE1V1g2eGZINDhXUDA3ZHRYK0FWZkxCYmowS0ZEZVphU3l1MzY5ZXNZTTJhTWNHY21BT0h1MWh4MTY5YkZ1blhyMUhZUktuZHl0WGJ0MnRpOWV6ZUE3RnJRUC96d2cxQkdFQURHakJrRER3OFBKQ1VseWExYXltM3o1czFDRDRDV0xWdkMxZFZWNmJoT25Ub2hMaTRPQXdjT1ZQaEYzOVBURXovODhFTytGeW91WDc0c1Z5OTcvLzc5cUY2OU91TGo0M0hod2dXY1AzOGV3Y0hCYU4yNk5SWXVYS2gwam9pSUNBd1pNa1M0dzc5Um8wWll2MzQ5bWpWckpteno5ZlZWV3FzOHgvUG56MHVzS1dkWmZ6NVQyZnMwRVpxN1BHTlJ2SHo1VXFYUG9tK0ZUQ1lUeXEwbys3d0pDUW1CdmIxOUdVU1d0NXhFVWc2VzNpZzVNcGtNTDE2OFVPamJVQnpLeXFIUjF5bW41Q1dnZkRWelZGUVVEQTBOVWJGaXhkSU83WXVWbUpnb1YzTHBXNlR1N3dXRnNTMHNBcjVYL244NVFrME5uQnVTZHk4aUlpSWlJaW9ZVnlnVmtaMmRYYW1VSVB1VWxaVlZzWHJBS0pPUmtZSHAwNmZMSlpQRVluR2VkWDl6OC9UMHhPWExseEVlSGc0Z3UvL1E1TW1Uc1hqeDRud3ZacXZpMGFOSHFGV3JGdWJObXllc21zcTVDMi85K3ZYQ2lwZzJiZHJJM1FsNDkrNWRUSnMyRFZsWldiaDkrelpHamh3SmYzLy9BcDlManA5Ly9sbTRNOVBBd0FCMzc5NVZ1Sk5YblM1ZXZJZzVjK1lnUGo1ZVlWOTZlam9tVDU2TXZuMzdZdXpZc1dwWllaT1hsU3RYeWwzczY5aXhvOG9YY0pzMGFZSzVjK2RpNXN5WndyYmN5YVFxVmFwZ3hZb1ZKWHBITXdEY3UzY1BZOGVPbFVzbWRlalFRU2dEOC9yMWE4eWFOYXZBZVM1ZnZvekxseThyM2RlaFF3Y1lHeHZEMTljWFhsNWVjdWZhc0dFRElpSWk0T3ZycS9LRnQ3LysrZ3RoWVdHNGZmdTJYRW12dk81S1RVOVB4eSsvL0NJM3RpZ3JJWVlOR3daVFUxTjA2OVlOenM3T0pkYkRoRWdkbUV5U0p4YUw4MDNJZkc3SkpJQWxOMHFUV0N4V2F6SUpBTis3YjBoQm55OUZXVUgwcmZ2V2swbEVSRVJFOUhWaFFxbVFIajkrakFNSERoUnJqcHpWTmpsL1g3RmlSYkhtNjlhdEd5d3RMWXQwYkhKeU1tYk1tS0d3YW1QTW1ERXExYjNOV1pFMFpNZ1F2SDM3RmtEMkJlK2Zmdm9KM3Q3ZTZOYXRXNUhpdW5YckZqdzlQVkd2WGozODV6Ly9RZmZ1M2VVYTdQNzExMTlDV1Rvakl5TzVoRkw5K3ZYaDRlRWhORXQvOE9BQlJvd1lnZlhyMXl0TktuMzgrQkZ2Mzc1RnRXclZBRUJZdFJFWEY0ZVpNMmZpMXExYjhQWDFWVXNEMzl3U0VoTGc2K3NyTkR6T0laRklJQktKNVBvTzdkbXpCK2ZQbjhma3laT0xWRzZvSU1IQndRZ0tDaEllaTBTaVF0Y0Y3dFNwRTg2Y09ZTlRwMDRwN0JzK2ZMaktDYjJpaW9pSXdPalJvL0grL1h0aG00Mk5qZERQU2Qxc2JHeXdkT2xTVEpnd1FlNjlzcmUzei9OOEtTa3BlUGp3b2R5MnJWdTNLaDJiVjBKcHdZSUZlUERnZ2ZDNFhidDJhTlNvVVdIRFIxSlNFdTdjdVlNN2QrN2d3b1VMeGY0Y0lpSWlJaUw2bkdYS3NoRHlvdUEraVVSRVZEajJWVXVtSnlvUmZaNllVQ3FrNTgrZjUza0J1Q2dpSXlNUkdSbFpyRGxzYkd5S2xGQ0tqWTNGcEVtVGNPL2VQYm50M2JwMXc5Q2hRMVdlcDNMbHlsaThlREc4dkx5RUMrc1pHUm1ZTTJjT2dvT0RNWDM2OUVMZm1aZFR2aXc4UEJ5eHNiSDR6My8rVTZqamYvenhSNlNscFFrOWdhS2pvK0hsNVlWMTY5WXBOS0s5ZS9jdVJvMGFoY2FORzZONzkrNXdjWEdCV0N5R2w1Y1hIajE2QkFENDZhZWZzR2JObWlMMTdmaFVSa1lHOXU3ZGk5OS8vMTB1K1FGa04rLzA4ZkdCUkNMQnRHblQ1SG81eGNiR1l0cTBhV2pRb0FIR2poMkx4bzBiRnpzV0lEdXB1R0RCQXJsdHJxNnVoYm9ETlNrcENRc1hMbFNhVEFLeWt5RC8vdnN2eG84ZmovTGx5eGNyM3J4b2FXbkpyYkNxVWFNR2xpOWZMdGREUzFOVFU2NWZTbTdQbno5SFVsSVNnT3ltMjVVcVZWSTZMbmV5cUhuejVsaTZkQ2xtekppQjVPUmt1TGk0S1BTSWlvcUt3ai8vL0lOLy92a0hvYUdoY2l1M1BxV2hvWUdtVFp1aVhidDJTc3NjcmwyN0ZvR0JnY0pqZlgxOW9kRjlZV1JrWk1pdHJDcnBaQjhSRVJFUlVWbjdtSkVCcjZObnl6b01JcUt2VG9obi83SU9nWWhLRVJOSzM2amc0R0I0ZTNzcmxGbnIyclVyWnMrZVhlajVHalZxaENWTGxtRHExS2x5ZlhTT0h6K09PM2Z1WU42OGViQzF0VlZwcmxldlh1SDA2ZFBDNDE2OWV1WGJYRFl2RXlkT1JHSmlJZzRlUEFnZ2UzWFowcVZMOGR0dnY4bU55MWt4RWhvYWlwczNiNkpqeDQ3UTBkSEI1TW1UTVg3OGVHUm1aaUlsSlFYang0L0hoZzBiWUc1dVh1aFlBQ0F6TXhQSGpoM0QrdlhyRVIwZHJiQy9YYnQybURsenBsQ1Rmc2VPSGZEeDhaRjdMUURnenAwN0dEbHlKR3h0YlRGa3lCQzBiZHUyV0wwb2ZIMTk4Zno1YytHeGpvNU9vVXFvM2JwMUM3Tm56MFpNVEV5KzR3NGNPSUNnb0NCTW1EQkJTTnFwazdtNU9SWXZYb3dmZi93Uk5XclV3Sm8xYXhUcSs1dWFtbUxIamgxS2o1OHdZWUt3VXMvRnhRVlRwa3hSNmJ5dFc3Zkd1blhyNE9mbkIyOXZiMkc3bjU4ZmpoMDdodGpZL08rQ0xGZXVIRnExYW9WMjdkcWhaY3VXY2sydWMxdXpaZzNXcjE4dlBCYUpSSmczYjE2UmtrR2ZybjR5TWVIZFJFUkVSRVJFUkVSRVJKUS9KcFFLeWNIQlFhNDBXRkg0K3ZwaS8vNzlBSUNlUFh0aTRzU0p4Wm92ZHltNGdxU2twTURmM3g4N2QrNVUyTmUxYTFmTW1UT255QmY2MjdScGcrWExsMlBLbENsSVRVMFZ0c2ZFeE1EVDB4TWRPM2JFNk5HalVhTkdqWHpuMmJsenA3RFNTU3FWb25mdjNrV0tCd0JtenB5SmQrL2VJU2dvQ0sxYnQ1YnI4Wk1qTEN4TStIdWRPbldFUGovTm16ZkhsQ2xUc0dqUklnRFpKZXJHalJ1SFRaczJGYW9SOGNlUEgzSG8wQ0hzMkxGRGFkS2xZc1dLbURScEVseGNYT1MyR3hvYVl0R2lSVGgxNmhTV0xsMktOMi9leU8yL2Rlc1didDI2aGFwVnE4TE56UTA5ZXZUSWMxVk5YazZkT29WOSsvYkpiUnM5ZXJSS1NZbzNiOTdBMzk5Zm9XUWZrSjJRNmR1M0wzeDhmT1RLczcxOSt4YXpaOC9HaGcwYk1IejRjTGk0dUVBaWtSUXE1dncwYmRvVWMrZk9SYk5tellSK1c2V2hidDI2V0xWcWxkeTIxTlRVUEpOSnhzYkdjSFIwaEpPVEUrenQ3WlUydmM2UmxwYUdCUXNXS0x6TzQ4ZVBSK3ZXcllzVWIxeGNuTnpqeXBVckYya2VJaUlpSXFMUG1XNnVHeFBMYTJyQXFxSmhHVVpEUkVSRTlPVmpRcW1RSkJJSmRIVjFpelZIN292SFVxbTAyUE9wNnRLbFMxaXlaSW5TMVRFZUhoNFlQWHAwc1ZlTnRHalJBbjUrZnBnK2ZiclFVeW5IcVZPbmNQYnNXYmk1dWNIRHd3TlZxMVpWT1A3RGh3OXlDWTRPSFRvb1RXN2tManVXdTMvTnB5UVNDUllzV0lCOSsvWmh3SUFCQ3M4dkt5c0xOMi9lRkI3YjJkbko3ZS9idHk4ZVBYb2tsT0I3L3Z3NUprMmFoRFZyMXNpVlVsUG13WU1IT0hEZ0FBNGZQb3pFeEVTRi9WS3BGSDM2OUlHWGwxZStKUUU3ZHV5SWxpMWJZc09HRGRpeFk0ZEN5YlFYTDE0Z0lDQUFhOWFzUVpNbVRlRHM3QXduSjZjQ2sxNVJVVkg0OWRkZjViWTFiTmdRL2Z2bnYxUTVPVGtadTNidHdvWU5HNUNjbkN5M1QxdGJHei85OUpOUW9uRHo1czFZdlhvMXRtM2JKbGVPN3NtVEovamxsMSt3YnQwNjlPblRCeTR1TG1vcnU5YWxTeGUxekZOY1hidDJsVXZjbXBxYXdzbkpDVTVPVHJDMXRWV3ByOU96Wjg4d2ZmcDBSRVJFeUczMzlQUlVLSzBIcVA3LzR0UFBnSnkrWVVSRVJFUkVYNVBxK3YvN1BjdXFvaUYrZDIxZmh0RVFFUkVSZmZtWVVQb0dQSGp3QVA3Ky9rSTVyOXkwdExRd2UvWnNkTzdjV1czbmE5eTRNYlp2MzQ0Wk0yYmd4bzBiY3ZzeU16UHgxMTkvWWQrK2ZYQndjRUNQSGozUXJsMDdhR3BxQXNoZW5aVFR4d1pBbnIyY2NsWVJBVkM0MlA0cGJXMXR1THU3SzkxMy92eDV2SHo1VW5oc2IyK3ZNR2JTcEVtSWpJd1VFazloWVdHWU4yK2VRdDhoSUhzRnpxbFRwM0QwNkZHNWxVK2Y2dGl4STM3ODhVZFVyMTQ5MzloejZPcnFZdXpZc2VqZnZ6L1dyVnVId01CQWhZUkJWbFlXUWtKQ0VCSVNBaDhmSDlTdlh4OXQyclJCczJiTllHMXRMWmZJVEVoSXdLUkprK1JlYXowOVBjeWJOeS9QcEdKOGZEeDI3ZHFGM2J0M0l5RWhRV0cvcmEwdHZMMjlVYXRXTFdHYnBxWW1Ka3lZZ0E0ZE9zRFgxeGUzYjkrV095WTZPaG9yVnF6QXlwVXIwYlJwVTNUcDBnV3RXclZTNkhQMUpiSzJ0b2Fqb3lQcTFLa0RKeWNuZlBmZGR5b2ZLNVBKc0h2M2J2ajcrOHYxT2dLQU1XUEd3TVBEUStseFdscGErUGp4SXdEZzNyMTdjSEp5VWpydTNMbHpjbzhMV2pWSVJFUkVSRVJFUkVSRXhJU1NDalpzMklCLy8vMVhiZlBkdjM5ZitQdWxTNWN3ZWZKa3RjM2R2bjE3dUxxNkFzanVEZlRISDMvZ3hJa1RjcXREY3BpYm0yUCsvUG1vVzdldTJzNmZ3OWpZR0FFQkFWaS9majAyYmRxa05Qa1JIQnlNNE9CZ1ZLOWVIVnUzYmtWbVppYTJiZHNtakduVHBrMmVGK0ZyMWFxRkowK2VBTWhlK2ZUbm4zK2lXN2R1S3BVNXk4ek14SnMzYjNEbXpCbTVNbVhhMnRwd2NIQlFHQytWU3JGbzBTSU1HalFJYjk2OGdiR3hzZHdxbmpkdjN1RDgrZk00ZS9Zc3JsNjlDcGxNcHZTOElwRUlIVHAwZ0tlbkorclVxVk5nbk1xWW1KaGcxcXhaOFBUMHhOYXRXM0hnd0FHRmhFT091M2Z2NHU3ZHU4SnFxdDY5ZTJQaXhJbElTVW5CaEFrVEZGYXB6Sm8xQzlXcVZWT1lKeUlpQWdjUEhzU2hRNGVVbnN2UTBCQmp4NDVGang0OThseDEwNkJCQTJ6Y3VCRm56cHlCbjU4Zm5qMTdKcmRmSnBQaHlwVXJ1SExsQ29Ec2Y1dE5talJCMjdadDBhcFZLNVZlbTgvUnNtWExDbjNNN2R1M3NYVHBVb1hQSEcxdGJYaDdleXVVUnN5dFdyVnFpSXlNQkFCczNib1Z1cnE2YU5Tb2tiQ2FMajQrSHFkT25jTHg0OGVGWXlwVnFzU1NkMFJFUkVSRVJFUkVSRlFnSnBSVWNPZk9IYVdyZTlUaCtmUG5lUDc4dWRybU16YzNCd0FjUFhvVXMyZlBWanBHSkJMQjNkMGRvMGVQTGxUL3BjS1NTcVh3OHZKQzE2NWRzWGp4WWdRSEJ5dU0wZGZYeDZKRmk2Q25wNGN6Wjg3STlWNGFNV0pFbm5OMzd0eFpicFdGbjU4Zi9QejhJQktKQ2l3bGxsZkNwMSsvZm5Jcm4zSXpNakxDNHNXTDRlZm5od1VMRmdpOWlqWnQyZ1IvZi85OHo2ZWxwUVZYVjFlNHU3c0w3MDl4VmFsU0JWT21UTUhJa1NOeDZOQWg3TjI3VjJrcHd4emEydHJvMTY4ZkFNRGYzeDkzN3R5UjJ6OW8wQ0IwNnRSSmVQejI3VnNjTzNZTWdZR0JjajJRY3BOS3BlalZxeGQrK09FSEdCZ1lxQlIzKy9idDBiWnRXNXc0Y1FJN2R1ekF2WHYzbEk1Ny9QZ3hIajkraktaTm02bzA3OWNnS2lvS2E5ZXV4ZW5UcHhYMm1adWJ3OGZIcDhCRXBMT3pzNUJRU2sxTmhaK2ZYNEhuTFU2UE1pSWlJaUlpSWlJaUl2cDJNS0gwbGVyVXFSTU9IejZNcTFldnltMDNOemZIenovL0RGdGIyMUtMcFVhTkd2RDM5MGRRVUJBMmJ0d29sSUxUMGRHQnY3OC9yS3lzQUdRbkc0NGVQWW85ZS9iZzZkT25xRisvZnA1emR1ellFZWZQbjVkYmFRRmtyM3hTdGhxcklDMWJ0c1NvVWFQeUhkT3dZVU9zVzdkT2JsdS9mdjBRR0Jnb3JKYkt6ZFRVRkwxNjlZS2JteHNNRFV1bSthdSt2ajRHRHg0TWQzZDNYTDE2RllHQmdUaDc5cXhjbnlXSlJJTEZpeGZEek13TVFIYS9yUFBueitQRml4Y0FnT2JObTJQY3VIRnk4ejU1OGdULy9lOS9sU2JmcEZJcDNOemNNR3pZc0NLdGJKRktwWEIxZFlXcnF5dENRME94ZmZ0MkJBVUZLWnlyZmZ2MjZOaXhZNkhuL3hKbFpHUmd6cHc1Q3F1U1JDSVIrdlhyaDdGanh4Yllzd3NBM04zZGNmbnlaWVZTazNseGRIVE1zM3dlRVJFUkVSRVJFUkVSVVc1TUtLbGcwYUpGeU16TUxPc3dWS0tob1FFZys2TDl3b1VMTVdUSUVNVEV4TURRMEJBalI0NUVyMTY5NUhycGxLYTJiZHVpYmR1MnVINzlPclpzMllKKy9mckIydHBhYmt5RkNoVXdjdVRJQXVjU2lVU1lQMzgrV3JWcWhjREFRRVJFUk9EOSsvY3FKNVBFWWpIMDlmVlJ0MjVkdUxxNndzWEZwY0NWVGNybzZ1cml0OTkrdy9mZmY0L016RXhvYUdpZ2JkdTJjSE56US9QbXpZczBaMUdJeFdJMGI5NGN6WnMzeDRjUEgzRDY5R21jUEhrUzE2NWR3L2p4NDlHNGNXTmhyTEd4TVZhdVhJbnZ2LzhlMWFwVnc2SkZpeUNSU09UbXM3T3pnNmVucDF3Q3JWeTVjdWpXclJzR0R4Nk1LbFdxcUNYdXhvMGJvM0hqeG5qejVnMysvdnR2SEQ5K0hQLysreStrVWlrbVRKaWdsbk44Q2FSU0tYeDlmZkg5OTk4TFBiM3ExcTJMNmRPbnc4YkdSdVY1dExTMEVCQVFnRU9IRHVIY3VYTjQ5dXdaVWxOVGhmOFhFb2tFNWNxVmc2V2xKWnlkbmVIbzZGZ2l6NGVJaUlpSWlJaUlpSWkrUGt3b3FhQWt5OEtWSkgxOWZTeGV2QmgvLy8wM2hnMGJobkxseXBWMVNBQ0FKazJhb0VtVEptcVpxMHVYTHVqU3BZdGE1aXFxdW5Ycll1TEVpWkJLcGVqVXFSUDA5ZlhMTko3eTVjdkR6YzBOYm01dWlJK1BWN282cWxhdFdsaThlREVzTFMyaHA2ZW5kQjVQVDArY1BuMGFHaG9hNk5PbkQ3cDA2YUxTS3BtaU1EWTJocnU3Tzl6ZDNmSHMyVE5FUlVYQjFOUTAzMk0wTkRTRWVFb3FydEprWkdTRWhRc1h3dHZiRzU2ZW5uQjFkWVZZTEM3MFBEbWxDSHYxNmxVQ1VSSVJFUkVSRVJFUkVkRzNTcFJWbFBwZ240Rld1d3N1NlhTcG4xMHBSRUwwOVVwS1Nzb3o0VVFsSXlzcnE5Uld0cFVVZmo2VHM3T3ozT09USjArV1VTUkVSRVJVMXNyeWUwSElpMWg0SFQwTEFHaGNwUkorZDIxZmF1Y21JaUlpK2hvVi92WjNJdnBtTUpsVStyNzBaQklSRVJFUkVSRVJFUkY5blpoUUlpSWlJaUlpSWlJaUlpSWlvbnd4b1VSRVJFUkVSRVJFUkVSRVJFVDVZa0tKaUlpSWlJaUlpSWlJaUlpSThzV0VFaEVSRWFtVmhZV0YzT09ZbUpneWlvU0lpSWpLMHFmZkFTd3RMY3NvRWlJaUlpSlNCeWFVaUlpSVNLMCt2VmgwN3R5NU1vcUVpSWlJeXRLbjN3SHExS2xUUnBFUUVSRVJrVG93b1VSRVJFUnE1ZXJxS3ZkNDU4NmQrT3V2di9Ea3laTXlpb2lJaUloSzA1TW5UN0Jueng3czNMbFRibnUzYnQzS0tDSWlJaUlpVWdkcFdRZEFSRVJFWDVkNjllcWhlL2Z1Q0F3TUJBQ2twS1JnelpvMVpSd1ZFUkVSbFNVM056ZFlXVm1WZFJoRVJFUkVWQXhjb1VSRVJFUnFOMkxFQ0ppWW1KUjFHRVJFUlBRWk1ERXh3ZkRodzhzNkRDSWlJaUlxSmlhVWlJaUlTTzEwZFhXeFpzMGFPRGc0bEhVb1JFUkVWSWFhTjIrT3RXdlhRa2RIcDZ4RElTSWlJcUppWXNrN0lpSWlLaEhseTVmSC9QbnpjZno0Y1lTRWhPRHg0OGZzbzBSRVJQUU5NRGMzaDdtNU9lenQ3ZEc1YytleURvZUlpSWlJMUlRSkpTSWlJaXBSTGk0dWNIRnhLZXN3aUlpSWlJaUlpSWlvR0ZqeWpvaUlpSWlJaUlpSWlJaUlpUExGaEJJUkVSRVJFUkVSRVJFUkVSSGxpd2tsSWlJaUlpSWlJaUlpSWlJaXloY1RTa1JFUkVSRVJFUkVSRVJFUkpRdkpwU0lpSWlJaUlpSWlJaUlpSWdvWDB3b0VSRVJFUkVSRVJFUkVSRVJVYjZZVUNJaUlpSWlJaUlpS21NYk4yN0UvZnYzVlI2L1o4OGVUSjA2dGREbmVmYnNHVjYrZkZubzR3cExKcE1WK3BpUEh6OGlQRHdjOGZIeEFJQ3NyS3dpblRzcUtnclBuejh2MHJHZmlvK1BSM3A2dWxybVVyZXNyQ3ljUDM4ZWlZbUpSVG8rci9jb1BUMGRyMSsvTHRKN21IdU9LMWV1RlBuNFQ3MSsvVnB0Y3hFUlVkRXhvVVJFUkVSRVJFUkVWSWJ1M0xtREhUdDI0TTZkT3lvZjgvTGxTMFJHUnNwdDI3bHpKMmJNbUlHM2I5L21lZHp5NWN2aDVlVlY1Q1NFS2hJU0VqQjI3RmpzMzcrL1VNYzllZklFNDhhTlEzQndNREl5TWpCOStuUnMyYktsVUltTitQaDRqQjA3Rmt1V0xDbHlRaXAzUElNR0RjS0JBd2VLTlU5SmVmRGdBZWJQbjQ4VksxWVUrdGhIang1aDRNQ0JDQXNMVTloMzZkSWxEQjQ4dUZnSnBZMGJOOExiMnh2WHIxOHY4aHc1Rmk5ZWpCOS8vQkhKeWNuRm5vdUlpSXFIQ1NVaUlpSWlJaUlpb2pLMGZmdDJtSm1ab1VlUEhuTGJFeE1UTVd6WU1KdytmVnFsZVNwVnFvU3dzREQ4My8vOUgwSkNRaFQyQndjSEl5d3NEQjRlSGloWHJseStjKzNkdXhmZHUzY3Y4RSt2WHIza2pvdUxpOE9rU1pQdzZORWpWSzllWGFXNGMyaHFhZ0lBTWpJeUlKVktVYTllUFd6ZXZCbHo1ODVGU2txS1NuTVlHaHFpVjY5ZUNBc0x3NGtUSjFRK2QyWm1KZ0lDQXJCbnp4NWhXODJhTlZHclZpMXMyN1lOQ1FrSmN1UER3c0l3YnR3NDNMeDVVK1Z6cUZ1ZE9uWFF2WHQzaElTRTROV3JWNFU2OXZ6NTgvanc0UVBFWWpGQ1EwTVYvdWpyNitQMjdkdEs5MlZrWkJRNGYvLysvYUdycTR1VksxY1dhb1hYN2R1M01YWHFWTG4zMjlIUkVlL2V2Y1BPblRzVnhpOVlzQUJMbGl4UmVYNGlJaW9lYVZrSFFFUkVSRVJFUkVUMHJRb0xDME5JU0FqbXpwMExxVlFLbVV5R3BVdVhvbnYzN2pBMU5VVjBkRFErZlBpZzBsd2RPblNBaFlVRmZ2NzVaOHljT1JNTEZpeUF2YjA5Z093U1pBRUJBYkN5c3BKTFhKMDVjd2F2WHIzQ3dJRUQ1ZWF5dGJXRnA2Y243dHk1ZzZDZ0lQend3dytRU3JNdkkyM2J0ZzFWcWxSQmh3NGRJSkZJaEdNZVBYcUUyYk5uSXo0K0huUG56aFhPclNvTkRRMEEyY2tkQVBEdzhJQyt2ajQyYk5pQXFLZ29XRnRicXpUUGdBRURjT3ZXTFJnYUdxcDhib2xFZ2l0WHJrQkhSd2Q5Ky9ZVnRnOGJOZ3pUcDAvSGpoMDc0T1hsSld6Lzk5OS9FUjRlRGgwZEhaWFBVUlNEQmczQysvZnY4OXlmbVptSnJLd3NqQmd4SXM4eFhsNWVjSFYxRlI1blpXWGg3Tm16YU5teUpZS0NnbkRreUJHNThTa3BLUkNMeFpnMmJScTB0YlVWNXR1MmJSdjA5Zlh6amR2UTBCRHU3dTZJaVlsQmFtcXE4TjRXNU0yYk43aHg0d1p1M0xpQkZpMWFBQUFjSEJ4Z2JXMk52WHYzd3MzTkRSVXFWQUNRWGJJdk9EZ1lEUm8wVUdsdUlpSXFQaWFVaUlpSWlJaUlpSWpLUUZaV0Z0YXNXWU1tVFpxZ1pjdVdBSUJEaHc3aDVNbVRzTFcxaGFtcGFhSG5ORGMzaDcrL1AvYnYzNC9HalJzTDJ6ZHYzb3pZMkZqTW5qMGJZdkgvQ3RiRXhNUmd5NVl0cUYrL1BobzJiQ2hzcjFPbkR1clVxUU1BQ0FvS2dxdXJxNUE4T1hqd0lLcFhydzQzTnpjQTJSZjJkKzdjaVMxYnRzREF3QURMbGkyRGxaV1ZNTmVaTTJmdzRzV0xBbVBQU1p4ZHUzWk5yaVJmNTg2ZGNlUEdEZHk4ZVJQdTd1NElEUTNGTDcvOFV1Qjh2LzMyVzU3N21qWnRpdG16Wjh0dGMzQnd3TDU5Ky9EdTNUc2hhZEdrU1JOWVdWbmg4T0hENk4rL3Y3QTlNaklTMnRyYXNMUzBMRENPNGtoT1RvYU5qUTA2ZE9oUXBHT1ZyUkM2ZHUwYW5qOS9qcDkrK2drMk5qYXdzYkZCa3laTm9LT2pnNWlZR0F3ZlBoemUzdDd3OWZYRi9QbnpoVVJlZUhnNHJLeXNoQ1RpbENsVEVCRVJVV0FjWjgrZXpYT2ZyNit2M0d2WXRHbFRpTVZpWEx0MlRVZ29BWUM3dXp1OHZiMnhhOWN1SWJFWEhSMk41T1JrSnBTSWlFb1JFMHBFUkVSRVJFUkVSR1hnNk5HamVQRGdBWDcvL1hjQXdOdTNiN0ZwMHliWTI5dWpjK2ZPQ21YV0NoSVhGd2NqSXlNWUdCakF3OE5EMkI0V0ZvYmR1M2RqK1BEaHNMQ3drRHZHM2QwZGx5NWR3cUpGaS9ENzc3OURUMCt2ME9mODVaZGZFQkVSQVRzN084eWNPVk5oWmRENTgrY1JHaHFxOHB3aElTRzRkZXVXd25hSlJBSjNkM2RVcmx4WmJoWFJwNjVkdTRaNzkrNmhmLy8rUWhtOVQxV3JWazFoVy9QbXpiRnYzejc4ODg4LzZOcTFxN0I5NE1DQk9IandvRkNHVFNhVDRjNmRPNmhYcjU3Y0NxMlNVcjE2ZFhUczJMSFF4eVVrSkdEbHlwVUsyL2Z2M3c4TEN3dlkyTmpnNDhlUCtPT1BQN0IyN1ZwTW1qUUoyN1p0dzNmZmZZZFdyVm9oS2lvS3ExYXR3c0tGQzdGdDJ6YnMzNzhmMDZaTlEvdjI3UUVBN2R1M2wwdEM1cGFXbG9aZHUzYWhidDI2YU5xMGFaNHg1aVRvY3BRdlh4N1cxdFlJRGc3R21ERmpoT1NuZzRNREdqUm9BQk1URTJGc3pyOFJHeHVid3Iwd1JFUlVaRXdvRVJFUkVSRVJFUkdWc3BTVUZLeGR1eGJHeHNiWXMyY1BQbno0Z0NkUG5pQXJLd3NUSjA0czlIeEhqeDVGUUVBQVJvOGVqUzVkdWdqYlg3NThpVjkvL1JVMk5qWUtTUmlaVEliVTFGU01HREVDTTJiTXdKbzFhekI1OHVSQ25iZENoUW93TkRURTZOR2o0ZWJoUWk5NEFBQWdBRWxFUVZUbUJwRklCQUI0K1BBaFhyMTZoWll0VzJMdTNMa3F6WldabVFrWEZ4ZjA3ZHNYbnA2ZWVZNHpNelBEMEtGRDg5eWZtSmlJZS9mdVljQ0FBUVgyaXNxdFFZTUdxRkNoQW80Y09TS1hVR3JkdWpWYXQyNHRQQTRORGNYYnQyOHhlUEJnbGVjdXF2NzkrNk4yN2RwNCt2UnBvWkp5V2xwYWNISnl3cEFoUTFDM2JsMWhlMDZKeFp3VmNicTZ1bGk5ZWpVQ0FnSXdkZXBVNk92cnc5L2ZIMkt4R1AzNzkwZFFVQkFHREJnQVkyTmpMRjY4R0xhMnRzSmN1VitqVHlVbUptTFhybDJvVjY5ZXZ1K1ZNbzZPamxpMWFoV3VYYnNHQndjSFlmdnk1Y3ZseHAwOGVSSkdSa1lxbDBJa0lxTGlZMEtKaUlpSWlJaUlpS2lVYVd0cm8wS0ZDa2hOVFVWRVJBUVNFaEx3OXUxYlRKdzRVVzRWaHFyYXRtMkx5NWN2WS9ueTViaDY5U29tVFpxRTJOaFlUSjgrSGZIeDhkRFEwTUNJRVNPUW1wcUsxTlJVcEtTa0lEVTFWVzZPNDhlUG8xT25Ub1VxSVNZV2l6Ri8vbnk1YlpHUmtaZzJiUm9NRFEzUnRHbFRsZnZuU0NRU2FHdHJJeWtwU2VYenE1TlVLa1hYcmwyeGJkczIzTHQzVHk0Ums5dkpreWVocWFrcHJOUXBTZjM3OXdjQW5EaHhBcXRXclVMbHlwWGxTaFlxOC83OWU0akZZblRwMGtVaG1iTmh3d2FGOFM5ZnZzVDkrL2VobzZPREtWT21RQ1FTNGVYTGx3Q0E4ZVBIWTk2OGVkRFEwRkFvblZkU25KMmRzV0hEQmh3OGVGQXVvWlJiVEV3TXdzUERNV0RBZ0FKZkR5SWlVaDhtbElpSWlJaUlpSWlJeXNDZmYvNEpBSWlOallXWGx4Y2NIQnp5WGZXUm4zTGx5dUhYWDMvRnhvMGJzWFBuVGpnNU9hRjU4K2JRMXRhR2xaVVZxbGF0Q2tORFE1UXJWdzdseTVlSHJxNHVkSFYxb2FlbkIyMXRiV2hxYXVMbm4zL0dpaFVyc0diTkdpSFpsSmFXQmdCSVNrcENabVltZ096ZVR4a1pHVUtmSXcwTkRXaHBhUUhJN3JNelk4WU02T25wWWRHaVJTb25rM0lZR0JnVXV0U2ZPblh2M2gwN2R1ekEzcjE3NGUzdHJiRC81Y3VYdUhEaEF0cTBhVlBvOG9EcTRPdnJpMHFWS3VVN1p1M2F0VGh4NG9UQzlwTW5UeUlzTEF4R1JrWUFzbnNRYmQyNkZXZlBub1ZNSmdNQWhiNVNPUklTRWpCanhneVltWm1oZS9mdTZOMjdkekdmU2Q3MDlQVGc3T3lNdzRjUDQvSGp4ekEzTjFjWXMyZlBIZ0NBaTR0TGljVkJSRVNLbUZBaUlpSWlJaUlpSWlvak1wa01QajQra0Vna21ESmxTckhtRW9sRThQVDBSSnMyYldCbFpRVUEyTEpsaThySER4czJETGR1M1VKNmVqcDY5dXdwdDIvZ3dJRnlqMk5pWW5EMjdGa0FRSThlUFRCMjdGaGN1SEFCUzVjdWhiR3hNUll1WENpWCtCZ3dZRUNCSzQ4T0hqd0lZMk5qdkhuelJ1V1kxYzNJeUFqT3pzNDRjZUlFM056Y0ZQcnpyRnUzRHBtWm1SZ3dZRUFaUlZnMDhmSHhDQWdJUUpzMmJZVEVZR3BxS2tKQ1FsQ3RXalhvNnVwaXhZb1ZlUjQvWU1BQU5HN2NHTy9mdjRlcHFXbUp4OXU3ZDI4Y08zWU1xMWV2eHVMRmkrWDJQWHIwQ01lT0hZT2pveVBNek14S1BCWWlJdm9mSnBTSWlJaUlpSWlJaU1ySXlwVXJFUllXaGw5Ly9SVkFkbytiNk9obzZPam9vRkdqUm5Kalg3OStqYXRYcnlJNE9CZzNidHlBVktyOHNrNU9NcW13WEZ4Y2hCVWZjK2JNQVFCY3VuUUpKMCtleEMrLy9DTDBSL0x6ODBPMWF0V0VwRlBGaWhYaDYrdUxvMGVQb25Ianh2RDI5a2I1OHVYbDV1N1hyNSt3MmlrMk5oYUJnWUZ3Y25KQzdkcTFoVEVpa1FoVnFsUlJxVmZReG8wYnNYLy9mcVg3Y2txemZab0V5MjNQbmozUTF0Wld1bS80OE9HNGNPRUMvUDM5c1hyMWFxR2sydTNidHhFVUZJUnUzYnFoVnExYUJjWllFbFRwMnlTVHlSUmUvL2o0ZUdSa1pNREx5d3VyVnEwQ0FGaFlXR0Q3OXUxWXZYbzFidCsrbmUvcm5wR1JBVXRMUzdrK1hDa3BLUXA5dVQ1MTZOQWhIRHQyVE9tK25qMTdZdmp3NFVyM21abVpvV2ZQbnRpelp3OHVYcndvOUxES3lzckM2dFdySVpGSThILy85My81bnB1SWlOVHZxMDRvdGRwOW82eERJQ0lpSWlJaUlpSlM2dVRKa3poeTVBakVZakVXTEZpQTVPUmtZZC9BZ1FPRjFSZm56cDNEMGFOSDhlalJJd0JBaFFvVllHaG9LSlNjeXkwNU9SbExseTVGLy83OVlXVmxoUWNQSG1EaXhJa3F4ZVBsNVFWWFYxY0FRS3RXclFBQUVSRVIwTlhWRlM3b0E4RDY5ZXRoWW1LQ1ZxMWE0Y09IRDVnd1lRS2VQWHVHQVFNR1lOaXdZVUlDSmowOVhTaDUxNnRYTCtINDhQQndCQVlHb2tXTEZuQnljcEtMb1VhTkdqaDkralErZlBpZ2tCVEp6YzdPVGlpejk2a3JWNjRnUER3Y3ZYcjFncWFtcHRJeGVTWGpnT3dFMmVEQmcvSDc3NzlqN2RxMUdEVnFGT0xpNHZEYmI3K2hmUG55OFBEd3lQUFlralo1OG1UbzYrdm5PK2I0OGVPNGZmdTIzRFp6YzNQTW5UdFhvVDlYenVzVEd4dUw5ZXZYNXpubng0OGZGYlpKcGRJOFYycWxwYVZoKy9idHNMS3l5ck1Qa3JXMWRiN1BZL0Rnd1RoejVneVdMMThPUzB0TFZLbFNCWnMzYjhiTm16Y3hhTkFnVks1Y09kL2ppWWhJL2I3cWhCSVJFUkVSRVJFUjBlZkswTkFRbHBhV3FGNjlPcXBYcnc0ek16TlVxMVlOWm1abTBOUFR3NlpObXdBQWQrL2VoWVdGQllZT0hRb0hCd2ZVcVZNSC92NytPSDM2dE1LY29hR2hDQW9LZ3AyZEhheXNyQ0NUeVpDU2tvTCsvZnVqZXZYcVN1UEl5c3JDc21YTGhKVTl1UldVMkNsZnZqeWNuWjFoYlcyTmhnMGJDdHRmdlhxRktWT21ZTml3WVdqZnZyM0tyMG5PNnFxSWlBalkyOXZuT2M3T3pnNTJkblpLOXlVa0pDQThQQng5Ky9aRnVYTGxWRDUzYnIxNzk4YU5HemV3Yjk4K1ZLdFdEY2VQSDBkOGZEeDhmSHhnWUdCUXBEblZ3YzdPcnNBZVN0Ylcxa29UUUhtOVhnQlFxMVl0K1BuNTVibGYyVW9rcVZTS1FZTUdLUjJmbUppSTdkdTNvMjdkdW5tT0tZaXVyaTVtenB5SnFWT253dHZiRzMzNzlzWFdyVnZScUZFakRCa3lwRWh6RWhGUjhYeXhDYVU2aGpxNEg1OWM4RUFpSXZxc1dCbnFsSFVJUkVSRVJFU2ZoYVpObTZKcDA2WjU3bmR6YzhQNzkrL1JyMTgvVktsU1JhVTVyMTY5Q3JGWUxMZWlLT2RjdHJhMlNvL0p6TXpFc21YTGxPNjdmLzkrZ1gxcVBsMmw4dnIxYTB5ZE9oWHA2ZWtGcmtMNWxMVzFOU1FTQ1c3Y3VDR1hVRXBKU1lHV2xwWlFkcStraWNWaXpKbzFDK1BHamNQS2xTc0JaSy9nYXR5NGNhbWNQeS9EaGcxVCtUVndkWFdGbDVlWFNtTWpJaUxRdlh2M1BQZW5wS1NvTkkrNk5XellFT1BHallPdnJ5K1dMbDJLS2xXcTRPZWZmNFpFSWltVGVJaUl2blZmYkVMSmlna2xJcUl2MG5jVmRNczZCQ0lpSWlLaXo0NU1Ka04wZERRaUlpSVFIaDZPZS9mdVljbVNKUmczYmx5aDVybDI3UnBzYlcxaGFHaFk3SmcrZnZ5SSsvZnZGNnJFMjRNSEQrRHQ3UTJSU0lRbFM1YW9uQWlMajQvSG16ZHZZR2xwaVVhTkdpRW9LQWdqUm93UWtpZkhqeC9IOXUzYnNXclZxZ0pYNktqTHUzZnZoSko5QUJBZEhZM2s1R1RvNkpUZFRYS2pSbzNLZDhWWWpqVnIxaWhkY2FhTVZDcEZ6Wm8xTVgzNmRBREFreWRQNE9Qamd6bHo1Z2p2MzZ4WnM4b2tpU09UeVpDWW1BaVJTSVNzckN6SVpESThmUGd3MzlWV1JFUlVjcjdZaEZJdnkwbzQ4dmh0V1lkQlJFU0Y1R1pwWE5ZaEVCRVJFUkY5Rmk1ZnZvenIxNi9qNGNPSGVQandvYkFLeE5EUUVOYlcxdm4yK1ZFbU1qSVNyMSsvaHJ1N3UxcmlPM0xrQ0dReUdabzFhNmJTK0JNblRzRGYzeDlWcTFiRmdnVUxZR3o4disvK2FXbHBlUDM2TlY2OWVpWDA5OW03ZHk5Mjc5Nk41OCtmNCtQSGo2aGN1VEsyYnQyS0xsMjZZUDc4K2JodzRRTGF0bTBMQUhqMjdCa1NFeE5Sc1dKRnRUeTMvSHo4K0ZHSVRTUVNZY3lZTVFnT0RzYmh3NGR4NWNvVkRCdzRFQzR1TG5MSnBoenA2ZW1ZUDM4K25KeWMwSzVkTzdYSDFxeFpNNVVTYXBzM2IxWjVUa2RIUjV3L2Z4NXYzNzVGMDZaTmtabVpDUUNvWHIwNmF0U29nWUNBQUZoYVdxSkRodzVGanJzb3dzTEM4UHZ2dnlNOFBCeU5HemRHNjlhdHNXN2RPa3lkT2hYdDJyWEQ0TUdEVWJObXpWS05pWWpvVy9mRkpwVHFWdFJGVHd0ajdILzRwcXhESVNJaUZmV3BVd2wxdVVLSmlJaUlpQWhBZHIrandNQkExS3BWQzg3T3pyQ3hzVUc5ZXZWUXRXclZJczEzOHVSSmlFUWl0R3JWU21GZmZIdzhYcjkrcmZRNG1VeW1kUHpPblR2aDRPQUFDd3VMZk04YkZ4Y0hmMzkvWEx4NEVZNk9qcGcwYVJKMGRmLzN2WC9UcGszWXRtMmIzREU2T2pySXpNeUVxYWtwN08zdFViVnFWU0U1MEtaTkcxaFlXR0QxNnRXb1g3OCtqSXlNRUI0ZWpqcDE2a0Fpa1NBdExTM2ZlSEtlVDNwNmVyNWpKUktKM0txYjJOaFlIRGx5QkljUEg4Yjc5Ky9SdEdsVGpCa3pCcWFtcHVqUm93Y09IejZNUC8vOEV5dFhyc1RXclZ2Um9VTUhPRHM3bzFhdFdzSWNhV2xwU0VwS3dtKy8vWWJvNkdnTUhqdzQzMWpMMnNtVEo3Rml4UXJZMjlzTFBiQnlFa281R2pkdWpOT25UMlBreUpHWVBuMDY3T3pza0ptWnFUQXV0NXpWVVRLWnJNRDNTMU5UVS9pN1RDWkRjSEF3RGg0OGlORFFVSlF2WHg1anhveEJqeDQ5SUJLSllHOXZqOVdyVitQY3VYTTRmLzQ4N096czRPenNqTmF0VzBOYlc3dW9Md01SRWFub2kwMG9BY0JvV3pOY2ZwR0FWeDlWVzhKTFJFUmxwN0t1Qm41b1lGcldZUkFSRVJFUmZUWUdEUnFFNGNPSHl5VmZpaW96TXhQbnpwMUQvZnIxVWFGQ0JZWDk4K2ZQVjNtdXBLUWtUSjgrSGNuSnlSZytmSGllNDlMVDA3Rjc5MjdzM0xrVEFEQnUzRGlsZlhnY0hCeVFtWmtKTXpNelZLdFdEV1ptWmtwanpDRVdpekZ6NWt4TW1EQUJZOGVPUmF0V3JYRC8vbjBNSFRvVXljbko2TkdqaDByUG8xKy9mdm51NzlPbkR3WU9ISWlMRnkvaXdvVUxDQTBOaFV3bVEvMzY5VEZreUJBMGFkSkVHQ3NTaWRDOWUzZTBiOThlKy9idHc2RkRoN0Jueng3czJiTUhKaVltYU5La0NieTh2S0NucHdjZkh4OHNXclFJZi83NUorTGk0akIyN0ZpSXhXS1ZZaTZJcWoyVVVsTlQ4K3labGVQQWdRTll0V29WZXZic2lSOSsrQUhidDIrSHBxWW1ybCsvRGdBd01EQUFrUDMrclYyN0ZyTm56OGEwYWRNUUVCQ0FVNmRPWWUvZXZRWEdjZkRnUVJ3OGVMREFNWThmUDhiNTgrY1JGQlNFTjIvZVFGZFhGLzM3OTBmLy92M2xTdnhWclZvVnYvNzZLMjdmdm8wZE8zWWdKQ1FFb2FHaFdMWnNHZXJYcnc4M056ZUYvbUZFUktRK1gzUkNTVmNxeHArZDZtSGVsY2U0L09KOVdZZERSRVI1YUdWcWdKOGRha0pYcXA1Zm9vaUlpSWlJdmdiNUpWVUtLeTR1RGxaV1ZtalJvb1hTL1QvKytDTXNMUzJWN3BQSlpKZzhlYkx3T0dmbGpyZTNOMnJYcnAzbk9TVVNDYUtpb21CdGJZMkpFeWZtMlMrcFhyMTZxRmV2WGlHZURWQ2pSZzM0K2ZsaDllclZPSExrQ0t5c3JOQ2pSdzlvYW1waXlwUXBoWm9yTDdWcTFjS05HemZnNitzTERRME50R25UQm01dWJyQ3hzY256R0QwOVBRd1pNZ1FEQmd6QXVYUG5jUExrU2R5OGVSTUdCZ1pDWWxCRFF3TXpaODZFV0N6RzJiTm4wYWRQSDVpWm1SVXJWckZZRExGWWpISGp4a0ZmWDcvQThYNStmZ1dPNmRhdEc0eU5qWVVFelBIanh4RWJHd3RkWFYwTUdqUklTQ2dCZ0pHUkVaWXRXNGJyMTYvRHdzSUNtWm1aTURjM0wvb1R5a1VzRm1QbHlwVjQrUEFoek16TU1ITGtTSFR0MmhWNmVucDVIdE93WVVNMGJOZ1FUNTQ4d2RHalIzSDI3Rms4ZnZ3WVZsWldhb21KaUlpVUUyVmxaV1dWZFJEcWNQaFJISzYrZkkrb2hCUThlcDlTMXVFUUVYM3phdXRybzdhQkRwcFYxWWVyZWNuWE9TY2lJaUlpeXUxMmJCeUdCNTRDQURRME1jTEc3aDNMT0tJdlMwWkdoa285bkZRZDl6bTdkT2tTR2pac0tMY1NwakRpNHVKUW9VSUZoVlZJTXBrTXo1OC9SN1ZxMWRRUnB0ckV4c1lDQUV4TVRCVDJaV1ZscWJRQ1N0MWlZbUx3OXUxYk5HalFvRWpIeTJReXZIdjNEa1pHUm1xT2pJaUljdnRxRWtwRXBDZ3hEZGh4QjhqdlAzbUR5a0NMeit1N0xSRVJFUkVSVWJHbFpHU2k5Wi9aSmJuMHRUUnhabkRQTW82SWlJaUk2TXZHMmtORVg3Rnlta0REeXZtUHVSdWJuWGdpSWlJaUlpTDZtbWhMSlRBdGwxMHk2MzFxR2tKZXhKWnhSRVJFUkVSZk5pYVVpTDV5VFV3QlhZMjg5OHV5Z0V2UFNpOGVJaUlpSWlLaTB0S24zdjk2QnYxNjRTb1MwOUxMTUJvaUlpS2lMeHNUU2tSZk9ha1lhRlVqL3pGUDRvSG85NlVURHhFUkVSRVJVV2taMnJBdUxDc1lBQUJpUGlTaDcxL0hjT1p4TkY0bEpaZHhaRVJFUkVSZkh2WlFJdnBHSEk0RW5uL0llNytlQnREUEJ0QmdtcG1JaUlpSWlMNGlZYS9qNEhIb1ZGbUhRVVJmaURWZG5XQmYxYVNzd3lBaStpengwakhSTjZKdFRVQXN5bnQvVWpwd05hYjA0aUVpSWlJaUlpb05OcFdNc0t1WEMyb2FsQy9yVUlpSWlJaSthRXdvRVgwajlMVUF1NnI1ajdrYkM3eEtLcDE0aUlpSWlJaUlTb3RGQlFOczc5a1pYbzF0MExxNkthcVcweXZya0lpSWlJaStPQ3g1Ui9RTnljd0Nkb2NCSDlMeUhtT2dCZlN0bi85cUppSWlJaUlpSWlJaUlpTDZ0bkNGRXRFM1JDSUMycHJuUHlZaEZianhzblRpSVNJaUlpSWlJaUlpSXFJdkF4TktSTjhZcy9KQUxjUDh4MXgvRHNTbmxFNDhSRVJFUkVSRVJFUkVSUFQ1WTBLSjZCdlVxZ1pRVUVXN2M0OUxKUlFpSWlJaUlpSWlJaUlpK2dJd29VVDBEZExWQUpxWTVqOG1OZ200KzdwMDRpRWlJaUlpSWlJaUlpS2l6eHNUU2tUZktMdXFRRVdkL01kY2lRYmVwNVpPUEVSRVJFUkVSRVJFUkVUMCtXSkNpZWdiSlFMUXNUWWd6cWYyWFlZTU9CVUZ5TEpLTFN3aUlpSWlJaUlpSWlJaStnd3hvVVQwRFRQVUJwb1dVUHJ1elVjZzVIbnB4RU5FUkVSRVJFUkVSRVJFbnljbWxJaStjUTJyQUpWMDh4OXo4eVh3SXJGMDRpRWlJaUlpSWlJaUlpS2l6dzhUU2tUZk9CR0FEZ1dVdmdPQTAxRkFhbWFwaEVSRVJFUkVSRVJFUkVSRW54a21sSWdJK2xxQWcxbitZejZtQTJjZmxVNDhSRVJFUkVSRVJFUkVSUFI1WVVLSmlBQUFEU29EbGZYeUgvTTBBUWgvWFRyeEVCRVJFUkVSRVJFUkVkSG5nd2tsSWhKMHFBMUlDaWg5ZC9rWkVKOVNPdkVRRVJFUkVSRVJFUkVSMGVlQkNTVWlFcFRUQkpwWHkzOU1aaGJ3OTBNZ1hWWTZNUkVSRVJFUkVSRVJFUkZSMldOQ2lZamsxRGNwdVBSZGZBcHdPcXAwNGlFaUlpSWlJaUlpSWlLaXNzZUVFaEVwY0xZQXRLWDVqM21hQUlTK0tKMTRpSWlJaUlpSWlJaUlpS2hzTWFGRVJBcDBOUUFYUzZDQWRrb0llWjZkV0NJaUlpSWlJaUlpSWlLaXJ4c1RTa1NrbElrZTBMSkd3ZU5PUlFIdlUwcytIaUlpSWlJaUlpSWlJaUlxTzB3b0VWR2U2bGNDTEN2bVB5WkRCaHgvQUtUTFNpY21JaUlpSWlJaUlpSWlJaXA5VENnUlViNGN6UUZqM2Z6SHhLY0FwNk5LSng0aUlpSWlJaUlpSWlJaUtuMU1LQkZSdmlTaTdINUtXcEw4eHoxTkFLNi9LSjJZaUlpSWlJaUlpSWlJaUtoME1hRkVSQVhTMVFBNldSWTg3dnB6NEhGOHljZERSRVJFUkVSRVJFUkVSS1dMQ1NVaVVrblZja0NMNmdXUE94VUZ4Q2FWZkR4RVJFUkVSRVJFUkVSRVZIcVlVQ0lpbFRVd0FTd3I1ajlHbGdVY3ZaL2RWNG1JaUlpSWlJaUlpSWlJdmc1TUtCRlJvVGlhQXhWMThoK1RsZ2tjamdRK3BwZE9URVJFUkVSRVJFUkVSRVJVc3BoUUlxSkNrWWdBRjB0QVM1TC91SS9wUUdBRWtDNHJuYmlJaUlpSWlJaUlpSWlJcU9Rd29VUkVoVlpPRTNDcFUvQzRoRlRnMlAyU2o0ZUlpSWlJaUlpSWlJaUlTaFlUU2tSVUpKWDFnTTRXQlk5N21RaWNlRkR5OFJBUkVSRVJFUkVSRVJGUnlXRkNpWWlLcktZaDBMWm13ZU9lSkFDWG5wWjhQRVJFUkVSRVJFUkVSRVJVTXBoUUlxSmlxV3NNTktwUzhMaTdyNEdiTDBzK0hpSWlJaUlpSWlJaUlpSlNQeWFVaUtqWW1wa0JkU29XUE81cURCRDFydVRqSVNJaUlpSWlJaUlpSWlMMVlrS0ppTlNpWFMzQXRIekI0MDVITWFsRVJFUkVSRVJFUkVSRTlLVmhRb21JMUVJRXdNVVNNTkxKZjF3V21GUWlJaUlpSWlJaUlpSWkrdEl3b1VSRWFpTVZBNjVXZ0w1Vy91Tnlra3IzMzVaS1dFUkVSRVJFUkVSRVJFUlVURXdvRVpGYWFVdUJibGFBbGlUL2NWa0F6ajVpVW9tSWlJaUlpSWlJaUlqb1M4Q0VFaEdwWFRuTjdKVktVaFUrWVpoVUlpSWlJaUlpSWlJaUl2cjhNYUZFUkNYQ1dEZTdwNUpJaGJGbkh3RVJiMG84SkNJaUlpSWlJaUlpSWlJcUlpYVVpS2pFbUpZSE9xdVlWRHIvaEVrbElpSWlJaUlpSWlJaW9zK1ZLQ3NySzZ1c2d5Q2lyOXZUQk9Edmg0Qk1oVStiMWpVQTYwb2xIeE1SRVJFUkVSRVJFUkVScVk0cmxJaW94TlV3eUM1L0oxWmhxZExGcDhDL3IwcytKaUlpSWlJaUlpSWlJaUpTSFZjb0VWR3BlZjRCT0hZZnlPUktKU0lpSWlJaUlpSWlJcUl2Q2hOS1JGU3FYaVVCaHlOVVN5bzFyZ3JZbTVaOFRFUkVSRVJFUkVSRVJFU1VQeWFVaUtqVXZVb0Nqa1FDR2JLQ3gxcFdCTnFacTFZdWo0aUlpSWlJaUlpSWlJaEtCaE5LUkZRbVhuL01YcW1VcmtKU3FXbzVvTE1sb0NrcCtiaUlpSWlJaUlpSWlJaUlTQkVUU2tSVVp1S1NnY0FJSUMyejRMRUdXb0NyRlZCT3MrVGpJaUlpSWlJaUlpSWlJaUo1VENnUlVabDZsd0ljdktkYVVrbGJDblNwQTFUU0xmbTRpSWlJaUlpSWlJaUlpT2gvbUZBaW9qSVhud0ljdlE4a3BoVThWaUlDT3RRR3pBMUxQaTRpSWlJaUlpSWlJaUlpeXNhRUVoRjlGbEl5c3BOS2J6NnFOcjVGZGFDQlNjbkdSRVJFUkVSRVJFUkVSRVRabUZBaW9zOUdaaFp3S2dwNEVxL2FlT3RLUUtzYWdLaGt3eUlpSWlJaUlpSWlJaUw2NWpHaFJFU2ZuWXRQZ1g5ZnF6YTJ1ajdnYkFGSXhTVWJFeEVSRVJFUkVSRVJFZEczakFrbEl2b3NoY1VDbDUrcE50WlFHK2hzQ1Job2xXeE1SRVJFUkVSRVJFUkVSTjhxSnBTSTZMUDFPQjQ0SFpWZENxOGdVakhRemh5b1hhSGs0eUlpSWlJaUlpSWlJaUw2MWpDaFJFU2Z0ZGNmZ1dQM2daUU0xY2JYcndTMHFBNkkyVmlKaUlpSWlJaUlpSWlJU0cyWVVDS2l6MTVpR25Ba0VraElWVzI4a1U1MkNieHltaVViRnhFUkVSRVJFUkVSRWRHM2dna2xJdm9pcEdVQ1IrOERzVW1xamRlVUFCMXFBZFVOU2pZdUlpSWlJaUlpSWlJaW9tOEJFMHBFOU1XUVpRSC9QTVAvWSsrK3c2T291Z2VPZjNmVGUwaWpoQmJRQUZJaVRaQU9JazJLb2dnV0VFRlE0S1VLOGhQeFZWNVJKTktrVnhFUVJFQ1FGaUFnaUhSQmVvZFFRa0pDU0VoUE50bk43dStQY2Njc3Uya1FtcDdQODh4ajlzN01uYnN0a252bW5NdVoyNFUvSjZRa1BGY1dwQUtlRUVJSUlZUVFRZ2doaEJCQzNEdnRveDZBRUVJVWxsWURqY3RENjBwZ1Y4Z0kwWWxic09FOFpPZ2Y3TmlFRUVJSUlZUVFUeTZUeVVSMGREVHA2Zm1YUklpTmpTVTVPZmtoamVwdjZlbnBYTHg0TWMvOThmSHg3Tml4NHlHTzZHOUhqaHdoT2pyYXFqMHhNWkUvLy95VG5Kd2NBTTZkTy9ld2gxWWtodzRkWXR5NGNSZ01oVnpBRitWekV4VVZWV3hqU0VwS0lqVTF0Y2puR1kxR0xsNjhTRXBLU3JHTnBUaGxaV1dwbjRNSElTY25oOHpNVEl4R28wVjdabVptdnU5blJrWUdrWkdSVnVjQjNMbHpoNWlZbUNLTlE2L1hGOXZ6TE82eEZTUW1Kb1pMbHk0VmE1OUNpSDhtKzBjOUFDR0VLS3BLSmNESEJiWmVocFJDckt0MEt4M1duSVVYSzBOcDl3Yy9QaUdFRUVJSUljU0RsWkNRQUlDdnJ5OEFYMzc1SlptWm1Zd2ZQLzZlK3RQcjlmVHUzWnNCQXdiUXRXdlhQSThiT0hBZ3JWdTNadURBZ2ZkOG5mVDBkRkpTVWtoTlRTVWxKWVdVbEJRU0V4TkpURXdrUFQyZGtTTkhXcDBYRmhiRy9QbnptVE5uRGs4OTlaVFYvcFVyVjdKKy9YbzhQRHhvMEtCQm50YzNHbzFzMzc3OW5zWmV0bXhacWxldmJ2VjhKa3lZUUhCd01CTW1UTERZdDM3OWVsYXVYTW5TcFVzNWQrNGM0OGVQNTdQUFBxTkpreWIzZFAyaTB1djFKQ1FrRUJjWFIxUlVGRGR1M09ET25UdDgvUEhITm8rUGpvNW03OTY5Tmlmd0FYYnMyTUd0VzdkNDY2MjMxTGJ2di8rZVgzNzVoUVVMRmhBUUVHQnhmSGg0T0FjT0hPREREei9FM2IzZ1AwUVRFaExvMDZjUGRldlc1Yi8vL1c4Um5xa1NzQmswYUJBalI0NmtiZHUyZ1BKZW56cDFxc0J6QXdNRDhmUHpLOUwxaW1yRGhnMnNXcldLRlN0V1lEQVl5TTdPTHRSNVhsNS8xN0MvZXZVcTI3WnQ0LzMzMzBlanNiekRkTmV1WFV5Y09KSDU4K2NURkJRRVFGcGFHcSs4OGdwOSsvYWxSNDhlTnZzL2N1UUlYM3p4Qld2V3JMRzRGc0NpUllzNGVmSWt5NVl0Sy9UekRBc0w0NGNmZm1EYXRHa0VCZ1lXK3J3SE5UYVR5Y1RreVpOeGQzZW5mLy8rYUxWNTV4V3NXTEdDZ3djUHNucjE2a0tOTDcvdlNsNmVmdnBwU3BjdXJUNk9qbzVtK2ZMbERCMDZGQ2NuSndBaUl5TUxIWlFyVWFJRTN0N2VSUnFERU9MK1NVQkpDUEZFOG5hRzE1NkJYZGZnYW1MQngrc01zUEVDMUNvSjlRTUxuK0VraEJCQ0NDR0VlUHhNbWpRSk96czdOWUNVbloxTmRuWTI1ODZkNDVOUFBpbncvUC85NzMvVXFGR2oyTWNWSHgvUDdObXowZWwwWkdabXF2OU5UMDhuUFQwZHZkNjZkSUs3dXp1ZW5wN3FscGFXWmhHQU1CcU4vUExMTDlTclY4OW1NQW5ndmZmZTQvRGh3NnhhdFNyZmdKTEJZR0RTcEVuWTI5dGpiMjl2dGM5Z01PRHM3R3gxWGxaV0ZtM2J0clVLS08zZXZadVVsQlRlZU9NTmkzYTlYcy9telp0NTRZVVhDQWdJd04vZm41Q1FFS1pPblVxTkdqVWU2Q1R3OXUzYm1UdDNyczFzSFZkWFYyN2N1RUhac21XSmlvcWlYTGx5aGU0M0xpNk83Ny8vbnRLbFM5T3FWU3NBWG5ubEZUWnQya1JvYUNqZmZQT05HdWc0ZCs0YzA2Wk53OGZIaDZ5c3JFSUZsSHg5ZlduY3VESGJ0MjluOSs3ZE5HL2V2TkJqc3lVcks4dG1jUEp1Z3dZTjR1V1hYNzZ2YXhWay8vNzlCQWNINCtEZ3dOU3BVd3NkMU55NmRTdDJkbllBWExod2daOS8vaGxmWDErNmRldjJJSWNMS04rSC9BSXd0bXpZc0lIQXdFQ0xZTktBQVFNS3pHTHIzTGt6L2ZyMWV5Qmo4L1B6WS9ueTVWeTVjb1ZQUC8wVUR3K1BRbDhuTDluWjJZd2JOdzRIQndmMS9RRWxnSldWbFlXam82UFYrSFE2SFI5OTlKRkZRT25PblR2OCt1dXZPRGc0TUh6NGNBQ0dEUnRXNkN5OU45OThrM2ZmZmZlK240OFFvbWdrb0NTRWVHTFphK0hGU25BNkRnNUdLV3NzRmVUa0xiaVdwSlROODNOOThHTVVRZ2doaEJCQ1BEeUJnWUYwNzk2ZGhRc1gwcjE3ZDRLRGd5MzJiOTY4bWVQSGo2dVpUZmxKU0VoZ3o1NDlGbTE2dlo0clY2N3d5eSsvV0xTM2E5Y09aMmRuZkh4OHNMZTN4OGZIQjFkWFYxeGRYWEZ4Y2NIWjJabE5tellSR1JuSjRNR0RDUWtKd2RQVEV3OFBqd0luaG4vOTlWZmk0dUw0L1BQUEFTVXJadlBtelZiSDZYUTZVbE5UclNiYlBUMDlXYlJva1VYYisrKy9ieFZFV0x0MkxYUG16R0hqeG8xV2ZiLzMzbnMyeDdaeDQwYWVlZVlaYXRXcVpkRythOWN1a3BLUzZONjlPd0FhallaaHc0WXhlL2JzUW1lbjNLdktsU3RUclZvMS9QMzl1WFBuRHZ2MzcyZlNwRWxVcUZCQkRXUnQzYnFWbVRObjhza25uL0Q4ODg4WHF0ODMzbmlEczJmUE1tblNKTXFXTFV0d2NERGUzdDcwNzkrZlNaTW1zWDM3ZHRxMGFVTkNRZ0tmZi80NUxpNHVmUDMxMTRYNnJKbjE3OStmZmZ2MnNYMzc5dnNPS0ptTkdqV0syclZyMjl6Mzl0dHZGOHMxOHBPVWxNVFpzMmNaTVdLRTJocGpXWjhBQUNBQVNVUkJWRmFxVkNsR2p4NmQ1emw3OXV4aDdkcTFGbTN0MnJYajBLRkRMRnEwaUpvMWExSzFhdFVITm1aUXl1Z1ZKYUIwOE9CQklpTWptVEpsQ3FBRVZ6UWFEZDI3ZDg4M1FESi8vbnliZ2ViaUdKdEdvNkYzNzk2VUxsMmFLVk9tTUh6NGNPYk9uV3NWVEM2cXBLUWtBRUpEUXkwQzg5SFIwZlR1M1pzcFU2WlFwVW9WdFYybjA5R3BVeWZjM053cytxbFpzeWF2di80NksxZXVwSDc5K2pScDBvUVZLMVpnTXBrNGMrWU1EZzRPRnIvRHIxMjd4dUxGaXpsKy9EaXRXcldpZmZ2MjkvVThoQkQzUmdKS1FvZ25YbzBBQ0hDRDhJakNyWldVa2dYcnprRklLYWhYUmxtYlNRZ2hoQkJDQ1BIazgvVDA1UFhYWHljOFBKd3paODVZQkVLaW82TTVkZW9VWGJwMFVlK1NQMy8rUE9mUG4xZExONTA2ZFFxdFZvdVRreE1WS2xTd0NzVG9kRHBPbno3TmhRc1hMTnFiTm0yS3M3TXpXcTJXTVdQR1dPeTdmZnMyRXlaTUlESXlrdGRmZjUyMmJkdmk0T0NnN3MvS3ltTFZxbFYwNnRUSktuUEhhRFR5NDQ4LzByeDVjNTUrK21rQW5uMzJXWXVKMmIxNzk1S2NuTXpMTDcrTW82T2oxV3RpTGlWVjNNNmVQY3ZaczJmNTZxdXZBUGpxcTY5bzBhSUZqUm8xWXQyNmRXZzBHajc4OEVPcjh3WU5HcVQrSEJRVVJHaG9hTEdPcTFLbFNtcm0yclp0MjlUc0dCY1hGL1dZVnExYXNXZlBIajcvL0hOR2pCaWhsb25Mai9uNXJGNjltZ29WS3FqdGJkcTB3YzNOalVhTkdnRkt4bG5ObWpWNTlkVlhLVnUyckZVL1M1WXN5YmRVV0sxYXRhaFlzU0tMRnkvTzg1aVFrQkRxMUtuRHNXUEhTRXBLVWdNUzU4K2ZWejhEeno3N0xLQjhKL3o5L1VsTlRTVWhJWUdLRlNzVytGeUwwL2J0MjNGMGRLUnAwNlpxbTVPVFU3NFpncGN2WDdiWlBtVElFSTRkTzhhRUNSTll0R2dSUzVZc0lUSXlrdHUzYndNd2UvWnNYRjJWTzBmTmF5ZHQzNzVkWGIrclo4K2VQUFhVVTJ6Y3VKR1VsQlN1WGJzR3dKbzFhM0IyZHFaNTgrYnMyN2NQZzhIQXRXdlhTRXRMWS9ueTVWYmplUDMxMXkyK3c2Q1VqR3ZRb0FFMWE5WWtKeWVIUVlNRzBhSkZpenpMN1puZC9UNC9pTEcxYmRzV0x5OHZqRVlqOXZiMmhJYUdXZ1hMczdPek1ScU5kT3JVeWFyUDZkT25FeFFVeElVTEY3aDU4NmI2ZXA4N2QwNzlHZURtelpzQW5EbHpSdjBabFBLREFCY3ZYaVFySzR2ZzRHQTFpNnRYcjE0Y09IQ0FiNy85bHZyMTY2c1pra2VQSG1YZHVuWFVybDJiVHAwNnNYdjNibmJ0MmtXalJvMVlzR0NCeFhkUUNQRndTVUJKQ1BHUEVPQUczYXBEK0dXSVNTdjRlQk53UEZZcGw5ZTZNdmk2RkhpS0VFSUlJWVFRNGdtZzBXam8xNjhmbjM3NktXRmhZWFRvMEFHZFRrZG9hQ2h1Ym03MDZ0VkxQZmJvMGFQOCtPT1A2dU9EQnc5eTVNZ1JQRDA5V2I1OHVWVzJUdGV1WFF1OWhwTEpaR0xMbGkwc1dMQUFmMzkvWnN5WVlaVXhkZjM2ZGI3ODhrdXVYcjJLVnF1MVdKOEhsRFZaWW1KaStQTExMNEcvczAzZWZQTk5BRzdkdXNYU3BVc0pEQXkwbUVqT3pNeTBDS0RjN2RhdFcrb2tlKzQyd0tvZGxLRFgzYjc3N2p0Q1FrS29YNzgrZi83NUo3dDI3YUpGaXhiczJyV0x5NWN2MDdadFc1NTU1aG4xK0RsejVoQVNFcUlHWGtBSmRqd0tqbzZPakJzM2p2Lzk3MzlNbWpUSmFnSSt0ODJiTnpOMzdseUxObHRaWEhjN2RPaVErck96czdPNk5zMjZkZXNLWENQbStQSGorZTUzY0hDZ1RwMDZyRnk1a3JObno2cnQyN1p0WThlT0hRRE1uRG5UNHB4ZmYvMlZPWFBtc0czYnRnTEhYcHkyYnQxSzA2Wk4xVURQL1NoUm9nVERody9IMzk4ZmUzdDc3T3pzMEdxMWFxbEJyVmFyWnU2WVM3SGxiak1mOTl0dnZ4RWRIYTFteTRXSGg2UFJhS2hTcFFvLy9mUVRPcDBPZzhHQXlXU3lDTnJrNU9SZ05CcnAycldyeFdkbTc5NjlYTGh3Z2ZuejV3UEs1eU1pSW9JQkF3WVUrVGtXOTlpeXM3TnhkSFNrWWNPR2FsdXJWcTJzZmhmdDNMbVRhOWV1MGFkUEg2c3grZmo0cUdNSkR3OVhQNzlMbHk2MU9NN2NmbmVRekJ4QVhiTm1EUnFOaGc4KytFQU5LRGs0T1BEUlJ4K1JscGFHazVNVDhmSHhwS2FtOHVLTEx4SVNFc0tQUC82b3JpbjIvdnZ2VTdkdVhZeEdJMWV2WHNYZDNSMS9mLy9DdnJSQ2lHSWlBU1VoeEQrR2t4MTByQUpIYnNLeG1NS2RrNXdGYTg5Q25kSlF1N1JrS3draGhCQkNDUEZQMExCaFE5cTBhY08zMzM2TG82TWpXN2R1NWRxMWEweWFOTWxpUFpzMzMzeVROOTk4ayt6c2JGNTY2U1g2OWV0SDE2NWQ3L3Y2cDArZlp0R2lSVnk1Y29WMzNubUhMbDI2cUJQYzJkblpKQ2NuczJmUEhoWXVYSWk3dXp2ang0KzNXdnNvT1RtWjc3Ly9ucTVkdTFLNmRHbjI3OS9QOGVQSGFkbXlKYUFFck16bHRUNzU1Qk4xRW5ubnpwM01uRG1UV2JObVdheFhrdHVhTld0WXMyYU56WDFEaGd3cDhQa2RPWEtFRXlkT3FFR0xGU3RXVUtOR0RXclhycTJ1YVZLelprMkx6SitGQ3hkU3VYSmxPblRvVUdELzkrUFNwVXRjdW5RSlFBMjJoSWVIcTYvUGl5KytpSU9EQS9iMjluejY2YWQ4OWRWWEJBY0g4OGNmZjlqc1Q2L1hvOVBwZU9lZGQrNHBLTEovLzM2TGpMYTd5eVVXUmxKU0VwNmVubFpsemlaT25BaEFSa1lHWGJwMFlmanc0Yno0NG91QUVsUjgxQTRjT0VCa1pLUzY1bFJ4eUYwS3NIZnYzb0NTaFJRYUdzcUFBUVBVREt5MHREUmVlZVVWWG5qaEJhc3NvY21USndQdysrKy84OFVYWHpCLy9ueTh2THdBMUZKN0gzLzhNUmtaR1h6NzdiZnFlYXRYcjJiKy9Qa1c3NE5PcDJQZXZIbTBiOStlQ2hVcWtKNmV6ckpseTJqWnNpVWhJU0ZGZm43Rk9iYTFhOWV5WWNNR1B2MzBVeXBYcnF5MjE2dFhqM3IxNmxsY055SWlncGlZbUh6WDB4bzhlRENEQnc5bSsvYnRmUFBOTjZ4ZnY5N2lldUhoNFV5Wk1zVXE0SHJpeEFsR2poeko5OTkvajUrZm4xVy91WU5iMzMzM1haNXJiTTJiTjgvaWNmUG16Ums3ZG15ZTR4VkNQQmdTVUJKQy9LTm9nUHBsb0l3N2JMOEMyZm5mK0FVbzJVcC94c0NWdjdLVlNsaXZRU3VFRUVJSUlZUjR3Z3diTm93Yk4yNm9rKzRUSmt4UXk4WVZKQ29xaWlOSGpsaTE1N1dHRWloQnJGS2xTakYxNmxUQ3dzSUFaVDJmM2J0M0V4WVdSbHBhR3FtcHFSWnJDTFZwMDRiMzMzL2ZacWJPVHovOVJISnlNdGV2WDJmY3VIR2NPM2VPNE9CZzJyVnJwKzQvZXZRb0gzLzhNZVhLbFZQUHExR2pCbnE5bmdrVEpqQjE2bFExa0pWYnYzNzlyQUk3R3pkdTVMdnZ2bVBkdW5WV3h3OGRPdFRpOGRhdFc5RnF0WXdmUDU2Y25CeHUzNzdOekpreitlR0hIMGhJU0xBNi8yRTZmUGl3bW5WbUxudTJjT0ZDZGY5enp6MUhhbW9xUVVGQk9EZzQ4TmxubndIa0dWQXk2OUNoZzVxcFVSUzNiOSsyS3BFSVNoQms2ZEtsekowNzEycHRtYnRObno2ZFU2ZE9NWFhxVkp0bDlFeW1RaXdvek44Wk9nL0xpaFVyYkxaSFJrYmFMSzFtWm43ZnpNNmVQY3VOR3pmVXg4MmFOY3MzQTY4NDZIUzZQSytSTzRoeTVNZ1JZbU5qT1h6NE1MMTc5eVk5UFozczdHemVmLy85Uno2MmF0V3FzV0xGQ29ZTUdjS29VYU5vMGFKRnNWdy9KU1VGSnljbjl1N2RhOUYrNHNRSm5KMmQrZjMzM3kzYXpRSGUzSi96bzBlUEVoRVJvVDd1MEtHRHVqOGtKSVF2dnZoQzNmZmxsMStxbVV4bS8vdmYvNHJsdVFnaGlrNENTa0tJZjZSQVQzaTlPdXk2Q3RGNXIzOXBJVkVIUDUrRnVtWGcyVkpLY0VvSUlZUVFRZ2p4NUxseTVRb3JWcXpnM0xseitQdjdFeDhmVDJob0tGMjdkcVY5Ky9icUhmOTV1WHo1c3RYNlNXWVhMbHl3R1NBb1Zhb1VwVXFWb2s2ZE9wdzllNWFTSlV2aTdlMU5pUklsOFBMeXdzSEJnYkN3TUs1Y3VVTDU4dVVaT25RbzFhdFh6N1A4V1pVcVZhaGV2VG9hallhclY2K1NtSmpJK1BIajBXcTFIRGh3Z01XTEYvUHl5eS9Uc21WTHNyS3l5TXJLUXFmVGtaV1ZSYXRXclFnTEMrUEhIMy9rN2JmZnR1cmIwZEhSSWxNTC9sNXI2ZTUyc0E1RXRHclZDbDlmWDd5OXZWbTNiaDJ0VzdjbU1EQ1F0V3ZYMHFCQkF3NGRPc1RGaXhjdEpyME5CZ09Sa1pFV2s4MysvdjVVcTFiTjV2Ty9WK2FzTTRELy92ZS9IRGh3Z0ZXclZxbGpXYkZpQlQvODhBTWZmUEFCblR0M0xyQS9GeGNYZkgxOTBXcTFYTHg0a2RPblR4ZHFIQ1ZMbHFSeDQ4YTR1N3ZqNit0cnRkL1oyWm5ZMkZqQ3c4TjU1WlZYOHV3bkl5T0RRNGNPNGVucFNaa3laV3dlWXk0cFppdDRhS2JYNngvWWVscTI3Tm16aC9Qbno5dmM1K3ZyUzkrK2ZkWEhQL3p3QTU2ZW51cjdjZlRvVVlzc2xmRHdjRFp2M3F3K0Rna0pzZmhzbVo5L2NRVE1qRVlqV3EyVzlQUjBTcFFvWWJIUDNIL3UxemtrSklRK2Zmcmc1ZVZGWEZ3Y3k1Y3ZwMy8vL3VwN3ZtYk5HcFlzV1pMbjlYUTYzUU1iVzdWcTFaZytmVHFqUjQvbXl5Ky94TWZIaDFxMWFoWDZlbmt4Wjc5OTg4MDNOdmZiYW5kMWRWWFhSd0tsdk9pV0xWdkl5Y2xCcjlmVHRHblRBZ09yUW9qSGd3U1VoQkQvV0s0TzhGSXduSStIQXpkQW4vZTZweXFqQ1E1SEsyc3J0UW9DYjhsV0VrSUlJWVFRNG9rUkZoYkd1blhydUhidEdoNGVIZ3dhTkloT25Ub1JHUm5KL1BueldiUm9FZDk5OXgzQndjRjA2OWJOb253V0tPWG9qaHc1Z3J1N2U3N3I1S1NtcHJKbnp4N3ExcTFMeVpJbExmWTFiOTdjb2wrajBjaldyVnRadkhneE9UazU2cGpzN095WU1HRUMwZEhSL085Ly83UEtmakgzazVTVVJKOCtmWGoxMVZkNTZxbW51SERoZ3JxbXlPYk5tL010b2JaOCtYSWFOMjVNVUZDUVJidE9weU01T2RtaXpUeEpmSGU3K1RuazFxaFJJeG8xYXNUKy9mdkp6TXlrYjkrK3VMdTcwNk5IRDFxMmJNbWhRNGZZc21VTDRlSGhGdGM4Y09DQVJlWlgwNlpOaXoyZ1pKYVltS2htSFczWnNvWGc0R0JxMUtoQmp4NDl5TWpJWU1hTUdadzdkNDRSSTBia3U0WlMyN1p0MWRKOU8zYnN5RGM0QUVyZ0ppY25oM3IxNnRHNGNXUGVldXN0cTdXeFFIa05mWHg4MkxScFU3NEJwWDM3OXBHZG5VMmJObTBzc2srTVJpTmR1blN4T0hiU3BFbE1uVG9WZ0hmZWVjZGluMDZuZTJnQkpaMU94OXk1YzJuVnFoWDc5KyszMk5ldVhUc2FOV3BFa3laTjFMWk5temJoNStkSDY5YXRBU1ZJMDdwMWEvWDVEaDQ4bUlFREI3SjM3MTRtVEpnQUtDWGE3dHk1QXlnQlpJQXpaODRRRnhlbmpnR1ViTVBEaHcrcjE2cGJ0NjVWNmNESXlFZ3VYYnBFcFVxVm1EeDVNbSsvL1RhSmlZbFdKZXR5cjlWazV1SGh3UnR2dklIUmFHVFFvRUU4ODh3enZQcnFxK3ArZzhHQVRxZGo0TUNCTmdOZWVRV3VpMk5zQUdYS2xPSGJiNzlsOCtiTjFLcFZpOHVYTDNQejVrMnI2OXk2ZFF1OVhtK1ZYV1QyL1BQUHE5K1R0OTkrMjJhZ3VpZ0dEaHpJd0lFRDFkSit1WjA0Y2NKbXNQZnVqS2k3ZjM4TElSNE9DU2dKSWY3eHF2cEJXVS9ZZFExaUNwbXRGSjhCYTg1Q3JaTEsra3IyMm9MUEVVSUlJWVFRUWp3Yy92NytOck14UER3ODhQYjI1cU9QUHFKcDA2YnFIZkZCUVVGTW1EQ0JxMWV2c212WExuNy8vWGZLbGkyTFRxZmozTGx6bkRoeEF2aDdjcmR0MjdaV2E0emtGaDhmejlTcFUvbjg4OCt0QWtxNTdkbXpoOFdMRjNQNzltMjZkT2xDang0OUxES0FPbmJzeUtlZmZzcmd3WVA1NG9zdnFGU3BrbFVmMDZaTnc4dkxTMTB2cGtxVkt2VHAwd2MvUHorT0h6OU9lSGc0bzBhTnd0M2RuZSsrK3c0dkx5OUdqUnBGZkh3OEgzNzRJWnMyYldMdzRNRVdmUzVhdENqUGllelhYbnZOWm52MTZ0VXRIcWVucHpOOStuUjY5dXlwcm92eXpqdnZxQUdwb1VPSFdxeWgxTFZyVnpwMTZxU3VzZlNnL2Z6enoycjIxNmxUcDFpNGNDRWZmdmdoTDd6d0F1Kzk5eDVseTVabHdZSUZ4TWJHV3BRTXpNOXJyNzJXNSt1VG1wcktUei85eEMrLy9FTGx5cFhWTEttODJOblowYTVkTzFhc1dNR0pFeWZ5WEc5bjI3WnRhRFFhMnJkdmI5R3UwV2dZTVdJRW9BUURGaTFhUkk4ZVBkVG5jdmR6dW4zN3RzMU1xUWNoTXpPVHpNeE0rdmZ2YnhWUTh2ZjNKeUVoQVoxT1o1R3hjdmN4L3Y3KzZtTTdPenZzN095d3QvOTdHdlBISDM5azkrN2RGdWVaZzJtNWJkdTJqVzNidHFtUE4yL2V6SzFidHpoNThxUjYvb2dSSTdDenMyUHMyTEdVSzFlT1NaTW1BVmk5WG5jSGEzSmJ0V29WVVZGUnpKczN6K1p4blR0M3R2azdxMHlaTWhiUDljYU5HOFUrTmg4ZkgzcjI3QWtvd2J2YzJWNTN1enU0WTdabXpSbzFzek14TVpIang0L24yWWN0OXZiMk5HM2F0RkRIVnF0V2plSERoNnVQWjgrZWpiMjlQZjM3OTFmYlpzeVlVYVRyQ3lHS2p3U1VoQkQvQ3U2TzBDa1l6dDZHZzFGZ0tHUzIwdkZZdUpnQXo1ZUZ5a1V2bHkyRUVFSUlJWVI0QU13VDZXWnQyN1pWeXliRnhzYXlmUGx5WG56eFJhdnpnb0tDQ0FvS29rK2ZQb0NTMFpGN3NybEJnd2E4K3VxckJBUUU1SnVoWkY0bjZNaVJJMnFXUkt0V3JYQnpjeU0yTnBZalI0NndhZE1tcmw2OVNvc1dMUmcxYWhRdUxpNUVSVVdwayswNm5ZN016RXdhTldyRTl1M2JHVDU4T0o5Ly9qbTFhOWRXcjdOdTNUb09IRGpBdEduVHVIUG5EbEZSVVRnNk92TEdHMjhBRUJNVGc3T3pNMjNhdEFGUVM3dVp5Ky9ObURIRFl0MG9qVWFEVnF1bGMrZk9QUC84OHhiUDZjeVpNMVNyVnMzbXhQUzBhZE1zMmswbUU1TW1UY0xUMDVPdVhidVNrcEpDWEZ3Y0pVcVVzSmowZjFRU0VoSll2MzQ5OWV2WDUvRGh3NHdhTllxRkN4Y1NHaHJLMDA4L1Rmbnk1V25YcmgzTm1qWEQxZFgxdnE2bDErdFp0V29WcTFldnh0dmJtMUdqUnRHc1diTkNsVi9yMEtFREsxYXNZTU9HRFRZRFNqZHYzdVRFaVJQVXIxK2ZVcVZLV2V6VGFEUzBiTmtTZ0VPSERnRlFzMlpOOWZOanpqZ3p1M0hqQnQ3ZTNrUkhSeE1ZR0hoUHo3V3dTcFFvUVdob3FNMEExckZqeDVnNmRTcXJWNisyQ0NpbHBLUllsUk4wY0hDZ1NwVXFOcTh4WXNRSU5WQTZkZXBVVHA0OHllTEZpOVg5R1JrWjlPclZpN2ZlZXNzaUE4elIwWkdCQXdkYXJFUDA4Y2NmMDdCaFExeGRYV25TcEFuTGxpMWo2ZEtsckZ5NUVoOGZIL1g3bGRkN2V2YnNXUll2WHN4Ly92TWZ0U3hoWm1abW9iNEx6ejMzbk1YajRoNmIrYlU0Y09BQXpabzFZOUNnUVJick94a01CZ1lPSEVoYVdocHo1ODYxdVo0YllGRmk4T3JWcTN6MTFWYzRPVGtWNm5OdU1CaUtGRkJ5ZG5hMnlLcDBkWFhGd2NIQnFrMEk4V2c4K3YvTEN5SEVRL1NNUDVUemdsK3ZRRng2NGM3SjBNT3ZWK0YwSERTdktHWHdoQkJDQ0NHRWVOdzBhdFJJL1RrdExVMHRlMVdRaGcwYlVyTm1UVUpDUXVqWnN5ZDE2dFNoZHUzYUhEMTZsUG56NStkNW5ya0UzTFp0MjlTc2czcjE2dUhtNXNiTW1UUFZDWDZBblR0M3NuUG5Ub3Z6TlJvTlRrNU91THE2NHVMaVF1WEtsVWxJU0dETW1ER01IajJhRmkxYUVCa1p5ZHk1YzlWTUZJUEJBRUNQSGozVWRWQVNFaEx5WFE4cU9Ealk0ckdkblowYVFET1pUQmlOUnV6czdJaU1qR1Rac21WMDdOaVJJVU9HV1BVemYvNThpOG4vMzM3N2piMTc5K0xtNWthWExsM0l6czRHWU55NGNXb20wNk5hUXdsZ3pwdzUrUG41MGF4Wk13NGZQb3hHbzJIdzRNRzBhOWVPc21YTGtwU1VSR0ppSXNuSnlTUWxKWkdVbEtTVzRocy9mandwS1Nra0ppYnk3YmZma3A2ZS94K09NVEV4ZlAvOTl6UnYzcHhldlhwaFoyZG5zNlNZdTd1NzFYdFZzbVJKYXRXcXhiNTkrN2h6NTQ1VjJVTnpKa2xCYXoxRlIwY0Q4TlZYWHhFYUdtcXp4T0dGQ3hmUWFyWDA3dDNiWW4yaUIrV3BwNTZ5MlI0VEU2Tm1FdVoyN05neGpoMDdadEhtNit2THlwVXJiZlpqRGlnWURBYk9uRG5ETTg4OFkvSDZtcitYenM3T1ZxLzc0TUdEQ1E0T0pqSXlraSsrK0lLNmRldGFCQ2pNd2RPQWdBQysrZVliOXUzYng0Z1JJOVRnaVhrdEk3T3BVNmRpTkJwWnUzWXRTNWN1SlMwdERZUEJ3TXlaTS9OK2dmSlEzR01EK09PUFAvajY2Njh4R28yOCtPS0xGaVVlbHkxYlJteHNMQ05IanN3MzI5S1dlZlBtV1FRbm82S2lpSWlJc0NwRnQzTGxTcFl2WDE3b2ZrK2NPRUduVHAzVXgrYmZMM2UzRlRaQUpZUW9YaEpRRWtMODYzZzRRcGVxU29Eb2p5aklNUlh1dkZ2cHNQb01QQk1BOWN1QVk5N3JuUW9oaEJCQ0NDRWVvRDE3OWhBYUdtcHpuM2tObTl5VGo3bDVlM3V6Yk5reUFIVWRGL09FcFZtZE9uWFl1SEVqVzdkdXBVeVpNbFlMMlYrOWVwWCsvZnZ6eVNlZjBMaHhZNHQ5YjczMUZsV3FWTUhYMXhjM056ZmMzZDF4YzNQRDFkV1ZQWHYyOFAzMzM3TjI3VnFMMG5lZ0JJYysvdmhqL3Z6elQxcTBhSUdQanc4aElTR1VLMWVPOHVYTFU2NWNPY3FXTFd0Ukhpc3lNbExOaUNpTTBOQlE3dHk1UTJob0tPdlhyMmZXckZtc1c3ZU84dVhMMDcxN2QxYXVYRW41OHVWNStlV1gxWE9pb3FJWU9uUW8vL25QZjlTTW1Jb1ZLOUtxVlN2S2xpMUw2ZEtsS1YyNk5DVkxsc1RIeDRmVVZLWE8rS05hUStuWFgzOWw5KzdkakJrenh1SjkxV2cweko0OW03Tm56Mkl5L2YxSG9KT1RFMTVlWG1wNVBIZDNkOHFYTDQrWGx4ZFpXVmxxcWNHQzdONjkyNm9FVzI2ZE8zZTJLajBJMExwMWEwNmVQTW1XTFZzczFsclM2WFJzMmJLRk1tWEtXR1d4M08yUFAvNGdNREFRZDNkM1JvNGNTV2hvS0JVcVZHRFFvRUZVckZpUm5UdDNvdGZyYWQ2OHVjVVlGeTVjU0lrU0pXejJhWDRmUFR3ODhyMTJVWjA4ZWRKbWljSG5uMy9lNnZXeFZTTHVidHUzYnljcEtZbFdyVm9WZWd6bXJKN0l5RWliKzMvLy9YZUNnb0tZUFhzMml4WXRZdi8rL2RqYjI2c1pSOW5aMmVqMWV1enQ3WEZ4Y2FGeDQ4WlVyMTRkWDE5ZnZMMjk4ZlQweE5QVGswcVZLbGtGeVI3MjJFQlplOGpPenM0cUt6RTZPcG9mZi95UjJyVnJxK1VwSXlNaitlcXJyeGd4WW9SVlFMb2dCdzRjWU5teVpmZTl0bEZRVUpCRmVic2xTNWJnNE9CZ1VVWXlkemFhRU9MaGtvQ1NFT0pmU1FQVURJQUtYckRqaXJKbVVtR1lnRE54RUhFSG5ndFUxbWNTUWdnaGhCQkNQRnpCd2NFTUhUclU1cjQ5ZS9adzZOQ2hQUGM3T1RrVitqcW5UNTltOXV6WmZQUE5OM21XM3JwYnRXclZxRmF0R2djUEhtVEdqQm1NR0RHQ3FsV3JBdURtNXFZZVp6S1orT2FiYndENDRJTVA4UFgxWmZyMDZXb21rTHU3dTFYUXpHUXljZWZPSFh4OWZVbE5UZVg4K2ZONXJ1a0RTaG03Z3djUDBxMWJOeHdkSGRtM2IxK2VkL1cvKys2N25EbHpoa1dMRnRHeVpVdTh2THhZdlhvMURSczJwSHIxNm56enpUZjQrL3RUbzBZTmdvS0MrUGpqai9OOUhSN1ZHa29YTDE2a1VhTkd0R3paMHFLY0lTakJQb1BCZ0xlM3Q3cVpKOTNYcmwzTG5EbHpHRFpzR0k2T2pnRGs1T1NvYTlia0pTNHVqdERRVUxwMTYwYURCZzN5UE02OHp0VGRtalZyeG93Wk05aThlVE52dlBHR21sMnlmZnQyVWxOVDZkV3JWNzdyNHlRbEpYSHk1RWxlZmZWVlhudnROWVlPSGNwSEgzM0VwRW1UZVBubGw5SHBkQ3hidG93NmRlcFlsYzByVjY0Y08zYnN3R0F3MEs1ZE83VmRwOVB4Mm11dlViOStmY2FQSDUvdjh5K0tsSlFVenA4L2o1T1RFM0Z4Y1FRRUJLajdIQjBkTFlLbGhSRWRIYTFteVRScjFxeFl4bmpvMENHdVhMbENuejU5c0xlMzUvMzMzK2VkZDk3QjJkbFovVzZtcDZkeitQQmhaczJheGNxVkt3c2RkTXp2bWx1M2JtWDQ4T0Y1bHB5NzE3RTVPanJ5eHg5L1VLZE9IYXNnOXZUcDAzRndjTEFvSWVycjYwdHljakpmZmZVVmMrZk96WE9kSzF0dTNicVZaNEN5S0R3OVBhbFRwNDc2ZVAzNjlUZzRPRkNqUmcwY0hSM1I2L1ZrWjJjWDZYZTVFS0w0U0VCSkNQR3Y1dWtFcjFTRGs3RncrS2F5YmxKaDZBencrM1VseTZsRlJmQ1Q4cjFDQ0NHRUVFSThOQ1ZMbHN5elBOT05HemM0ZlBnd3JWdTN2dS9yREJzMmpLaW9LTWFPSGN2Y3VYTnRyZ2xqeTZwVnExaTRjQ0ZWcTFhbGZQbnlOby9SYURUVXJWdVhHVE5tOE1jZmZ6Qnc0RUNyTEl1a3BDVE9uejl2c1FVRkJURjE2bFIrK3VrbkRBYURWWVpVYmpkdjNtVGx5cFcwYU5HQ2l4Y3ZvdFBwTEFJSHVXbTFXajc1NUJNU0V4UHg4dkxDWkRLeFpNa1NrcEtTR0QxNk5JTUdEV0xjdUhITW1qWExJaEFBU2xiRTVjdVhpWWlJdUtlSmZiMWV6L2p4NDJuWnNpVXRXclFvOHZtNXZmYmFhM211WFZPL2Z2MGk5V1ZuWjJkemJhUGN6SmtrWmN1V0xmQllXOXpjM0hqMzNYY3BXN2FzMnBhVGs4T3FWYXZ3OHZMSzgvMHlXNzE2TlhxOW5yWnQyK0xsNWNYWFgzL05rQ0ZEK1BiYmI1azJiUnFUSmszaXpwMDdUSmd3Z1IwN2RsaWRmL2JzV2ZiczJXTnhuZlBuejJNMEd2UDliTjJMZGV2V1lUUWFjWGQzWit6WXNVeWNPTEZJQVlqcjE2OER5dWNsS2lxSzRjT0hrNTJkelpneFk0cGw3YTZzckN6bXo1K1BtNXViUlpsQmMxREZuSzJWa0pCQVpHUWtkbloyRmtGaVVFcnd4Y1RFRUIwZFhlanN3Y2pJU1BidTNjdW9VYU9LZld6NzkrOG5NelBUNm52NTg4OC9jL1RvVWNhT0hXc1JhSFJ6YzJQNDhPRjg4c2tueko0OTIycTl1cnpvZERyMjdkdUhpNHNMNTg2ZEsxVG1vY2xrNHVEQmd3QUZscFlFcGFTaitmaWNuSng4ZytsQ2lBZEhBa3BDaUg4OURSQlNDb0pLd041SWlFb3AvTGwzTW1IdE9RajJoWVpsd1ZsK3F3b2hoQkJDQ1BIRU1hK0pkRGQ3ZTN2R2pCbkRvVU9ITE5hM3lldjRwS1FrSmsrZXpNR0RCK25TcFFzZmZQQ0J4VVIzN2xKckFDKzg4QUkxYXRUZzY2Ky9ac0tFQ2V6WnM0ZGh3NGJoNWVYRnZIbnpXTE5tRGFEY3NWKzllblhlZU9NTjZ0V3J4NjVkdTFpOWVqV05HalZTczU5QUNWS1pTN2NCSkNZbUFrb0E3dXV2djZaU3BVcHErVDV6T1RHOVhxOGU3K3ZycXdiTmJ0eTRRVlpXRnRXcVZjUE56WTJ4WThjeVpNZ1F0bTNiUnRPbVRUbDI3QmdSRVJGY3ZueVpxMWV2WWpRYUtWR2loRHB4blpLU1FteHNyTVZ6VDA5UHQyZ3pqeTA3TzV2MDlIUysvUEpMb3FLaWVQdnR0MjIrdm9WUjFDeVgrMlYrL2N4cjJPUW5Nek9UdExRMHEzWnpFQzBoSVFGUVNvZkZ4c2JTdFd0WFVsTlQxZkp6WmhxTkJqOC9QMkpqWTltd1lRT05HalZTQTFLbFNwVmk0c1NKZUh0N00zUG1USGJ2M2szZnZuMnBXTEdpelhWMlltTmpyWUt6Wjg2Y1FhUFJXSlZJdXgveDhmR3NXN2VPaGcwYjhzRUhIekI0OEdENjl1MUw5KzdkeWNpd1hUTEVhRFJpTUJod2RIUmsxYXBWTEYyNkZFZEhSNlpPbmNwLy8vdGZtamR2VG9zV0xXeVdadE5vTkFRRUJGZ0ZmTzd1UDdmWnMyY1RHUm5Kd0lFRGJaNW5EcnhFUkVSdzhlSkZnb09ET1hIaUJOdTNiK2ZXclZ2RXhNUncrL1p0dGQvUFAvOWN6YUpKVFUyMVdqZks3Tnk1YzVRdFc5WmlyYVRpR0Jzb2E3aHB0VnAxblRtajBjaTZkZXVZTjI4ZUhUcDBvRW1USmlRbko2dWZNL05XcGt3WnRtelpRcE1tVGF4S0xwWXZYNTRoUTRhb3p5Y3lNcEtKRXllU21KaUlzN016UTRZTUlTQWdRSDEvNnRXclozT3R0K25UcDdOOSszYktsQ25ETjk5OHcvang0K25Rb1FNNm5jN2l1SGZlZVFlTlJvTmVyNmR1M2JyazVPUlFzV0pGbm4zMldadXZweERpd1pLcFR5R0UrSXVuRTNSNEdxNG53ZjRia0pwZDhEbG1GeFBnYWlMVUxBbTFTc3I2U2tJSUlZUVFRandJS1NrcEZ1dk0yRkxRR2twbW5UdDNwbTdkdXB3NmRZcGJ0MjRCdHRlTENRZ0lvRk9uVHV6Y3VaUDA5SFNjbkp3NGNPQUFnRVY1cWl0WHJqQjY5R2gwT2gxanhveFIxeHRhdFdvVkdvMEdCd2NIdG16WmdvT0RnOFhFdk5WcEpRQUFJQUJKUkVGVWNjbVNKWms4ZVRLTEZ5OW01Y3FWWEx0MmpRVUxGdEM0Y1dQOC9QeDQ5dGxucVZTcEVocU5oc1RFUkpZdVhjcW1UWnVvWExreUkwZU90QmhyeVpJbE9YandJRnUzYnNWa01yRng0MFpLbGl5SlJxT2hWS2xTRnRrLzV1eUorZlBuMDdCaFE0dUFpTUZnWVAzNjliaTR1S2lscDU1NjZpbG16WnBGVUZDUW1vRlZybHc1cWxTcFF2djI3YWxhdFNxVktsVlNnd1B6NTg5bi92ejVGdU5idjM0OTY5ZXZ0Mmpic0dFRGJtNXVUSmd3Z1lrVEo3Smt5UklTRWhJWVBIaHd2cVhlSGhXajBjak1tVE54ZG5iRzFkV1Y0OGVQQTFnRUhQT3lhZE1tcTlja1AydlhybVh0MnJWVzdRNE9EbXphdEluUTBGQU1Cb1BGZWpPZ3ZMZFRwa3hoNTg2ZHRHM2JsaDQ5ZWdCL2w5MmJOMjhlVmF0V0pUNCtucU5IajlLaFF3ZUw4MCtmUGsyTkdqWHlESURjaXkrLy9KTHM3R3o2OU9sRFlHQWdjK2JNWWNxVUtTeGN1QkJRc284NmRlcUVWcXRGbzlHb2F3SDE3TmtURnhjWEZpeFlRSWNPSGVqU3BRc2pSNDZrVDU4K05HL2VuTXVYTHhNYkc2dXVJMlJ2YjQ5V3ExVmZGNFBCd05hdFc5SHI5V29tMTk2OWU4bk16T1MzMzM1RG85SGc2dXJLNHNXTENRc0xvMzc5K2hacmlPVm1Yc05zM3J4NVpHUms4TzY3NzVLUmtjSHg0OGVwVUtFQ1RaczJwVnk1Y2dRRUJGQ3FWQ2xLbHk3TitmUG4xZWZmb0VFRHE4OTBWRlFVZS9iczRZMDMzZ0JnMjdadHhUYTJ6TXhNRGh3NFFNMmFOZFhmVlVsSlNTeFlzQUNUeWNTdnYvNUtXRmlZVlY5YXJSWlBUMCtjbkp5WU1tVUtpeFl0c2doaStmbjVVYWRPSFg3NzdUZjI3dDNMa1NOSDhQYjJadno0OGRTclY0OXo1ODZ4YmRzMndzTENXTDE2TmFWTGw2WjU4K1pFUkVSUXVYSmxRRmtYYWRPbVRmVHQyNWZXclZzemJOZ3crdmJ0UzVNbVRRZ0tDaUkrUGg0N096dUx6V2cwNHVibWhzRmc0T2JObTF5L2ZoMk5SbU9Sc1NXRWVQQWtvQ1NFRUhlcDRBMWx2ZUI0TEJ5UGdaeENsc0hURytGb2pMTEcwck9sb0hvQTJEOStmLzhJSVlRUVFnanh4SEp4Y2NsemJhU2lLbCsrUEZGUlVmend3dytBc3ZhUitTNStXLzc4ODAvQ3c4TUJaVUsvZWZQbVZLOWVYZDFmb1VJRm1qZHZUdWZPblMzSzNQM3h4eCtjT0hFQ0FDOHZMd1lPSEdnMXFhelZhdW5idHkrMWF0WEMxZFVWZTN0N2F0U29RWTBhTmRSalRDWVRZOGVPNWVMRmk3UnYzNTZCQXdkYXJXL1NvMGNQTGwrK3pPVEprd0h3OXZibVAvLzVEMjV1Ym56eHhSY1d4OWFwVTRjT0hUcXdhOWN1cTFKb0dvMkd3TUJBeG80ZGF4SDhDZ29LQXFCVHAwNTA3dHc1My9WVmV2ZnVuZS9yYVdiTzRIQndjR0RNbURGb3RWcDI3ZHJGYTYrOVJtQmdZSUhuUDJ4YXJaYkRodytybVZhT2pvNXFGa1pCR2pSb1VDeHJ6R2kxV25KeWNraExTNk52Mzc1V3I5T21UWnZZdVhNbkw3MzBFa09HREZIYlgzenhSUTRlUE1qR2pSdFp1M2F0dWk1Tjdvd3dvOUhJdVhQbjZOV3IxMzJQTTdkV3JWcngwa3N2cVoraGtpVkxNbkhpUkdKaVlyaDQ4U0tKaVlsa1oyZGpNQmd3bVV4cU5sLzc5dTA1ZE9nUURSbzBZT2pRb1dpMVdoWXVYTWlxVmFzNGZQZ3dPM2Jzc01wb3lVdXBVcVhvMnJVcisvZnZaLy8rL2RqWjJkRzFhMWZzN2UySmpZMmxhdFdxakIwN05zOXNNNjFXeTlDaFE1azRjU0pQUC8wMEhUdDJ4TVBESTk5TXJ1clZxOU92WHorMmJObkNpaFVyclBhN3VyclNzV05IOVQwb3pySDkrZWVmWkdkblczd1BmWHg4Nk5teko3ZHUzY0xIeHdkdmIyOUtsQ2hCaVJJbDFIWEZQRHc4MEdnMGJOMjZsY21USjdONjlXcDY5KzVOUWtJQ1k4ZU9KU29xU24zTksxYXNTUC8rL1hucHBaZlUzeFhtZGVRR0Roekl2bjM3Q0E4UDU2ZWZmbUxseXBYMDc5K2ZidDI2VWFwVUtWcTFhcVVHTytmT25jdWFOV3M0Y09BQSsvYnRJeU1qd3lxajA1YkdqUnRMUUVtSWgweGpLc3kzVXdnaC9xWFNzcFZzcFd0SlJUL1h4UjdxbElacS9xQXR1UHFCRUVJSUlZUVE0aEV3R28yWVRDYTFCRngrekJQZFJjMmN1ZGZ6N2hZZEhZMU9wMVB2OHY4bk1ocU4zTHg1MDJKTm9jZFY3dEp4ajBKOGZMeWFkWlNieVdSaS8vNzl4YjRHMHFOaU1CalE2L1c0dUxqa2U0eDV5MTB1TG5jQXhzSEJRUTJDbXFkRHpmdHpjbkxRNlhUNWxzaDdXSXB6YkZldlhzWEh4OGRteWJuQ2pPTzMzMzZqZWZQbTZ1ZDgrZkxsSkNVbEVSd2NUSzFhdGZKY3krNXU4Zkh4N05peGd6WnQydURqNDBOT1RnNEdnMEVOS050aU5CclZ6REx6ZTZyUmFDdzJCd2NISEJ3Y2l2emNoQkQzVGdKS1FnaFJDRkVweXZwS0tWbEZQOWZkRWVxV1VkWlprcmlTRUVJSUlZUVFRZ2doaEJEaVNTUUJKU0dFS0NTakNVN2Rnajlqd0dCN0RkNThlVGxCdlVDb2ZQOFZEb1FRUWdnaGhCQkNDQ0dFRU9LaGtvQ1NFRUlVVVlZZURrUkJ4SjE3TzkvSEJaNExoUEpGenpnWFFnZ2hoQkJDQ0NHRUVFS0lSMElDU2tJSWNZOXVaOENCR3hDYmRtL25CN2dwZ2FVeUhzVTdMaUdFRUVJSUlZUVFRZ2doaENodUVsQVNRb2o3RkowQ2YwUXJBYVo3RWVBR3RVcENVQWxaWTBuOE0xMklWOVlodTVNSmlicEhQUm9oaEJEaThWVENXY2xrTCtlbHJMMHBoQkJDQ0NIRTQwWUNTa0lJVVV5dUpjSGg2SHVmTUhkM2hCb0JVTlVQSE8yS2QyeENQQXBaT2JEcktrUW1QK3FSQ0NHRUVFK1c4bDdRTWdpY0hwTi9FOGFtUVZ5NmNuTklhallnc3doQ0NDSCtJWHhkb1ZHNVJ6MEtJWjRjRWxBU1FvaGlaQUl1SjhDUm0zLzlzWDBQN0xWS1VLbEdBSGc2RmV2d2hIaG9zbkxnNTdPUWRvL2ZBeUdFRU9MZnp0MFJYbnZtMGQ1b1pERENua2k0bFBEb3hpQ0VFRUk4U0tYZG9WT1ZSejBLSVo0Y0VsQVNRb2dId0dpQzgvRndOQVl5OVBmZVQwVnZwUnhlS2ZmaUc1c1FEOE8yQ0xpZTlLaEhJWVFRUWp6Wm52S0JWa0dQNXRwcDJiRHh3cjNmSkNXRUVFSThDU1NnSkVUUlNFQkpDQ0VlSUlNUnpzVEI4VmdsWStOZStia3FnYVZLSlVBckN5Mkp4MXhFSXZ4NnhiS3RaZ0JVOVZmV2h4QkNDQ0dFdFVRZG5Mc05wK01zMjl0VVZtNHlldGcyWFlTYnFYOC9ydWF2M09UazV2RHd4eUtFRUVJOEtFNzI0T3Z5cUVjaHhKTkRBa3BDQ1BFUVpPZkF5VnR3SWhaeTd1TzNycXNEVkErQWFuN2diRjk4NHhPaU9HMjhBREZwZnordVZSSWFsbjEwNHhGQ0NDR2VKQWVqbEg4M21nVjZ3a3RQUDl3eG5JNkQvVGYrZnR5aUlnVDdQdHd4Q0NHRUVFS0l4NDlNUndvaHhFUGdhQWYxeWtETmtrckcwdWs0MEJtSzNrK0dIZzVIdzU4M2xUdFZxL3BCV2MvaUg2OFE5K1B1MGpqVi9CL05PSVFRUW9nblVUVi95NEJTYXRiREg4T3BYTmV2RVNEQkpDR0VFRUlJb1pDQWtoQkNQRVJPZGxDbk5JU1VnZ3Z4eW1SQnlqMU1FaGhOY0NWUjJkd2RsY0JTVlQ4bGcwbUlSeTN0cm9DU2w5T2pHWWNRUWdqeEpMcjcvNXYzOG0vRisyRXdXdDRjOGx6Z3c3MitFRUlJSVlSNGZFbEFTUWdoSGdFN0RUempyOXlCZWpWUldXTXBQdVBlK2tyTGhpTTNsYXlsY2w1S1lLbUNOOGhTUzBJSUlZUVFvcWdTZFgvLzdPY0s5dHBITnhZaGhCQkNDUEY0a1lDU0VFSThRaHFnVWdsbHU1bXFCSmFpVXU2dEx4TVFtYXhzTHZaUTVhK3NKVS9KRGhGQ0NDR0VFSVdrei9uN1p3Y0pKZ2toaEJCQ2lGd2tvQ1NFRUkrSk1oN0tscWlENHpGdytZNFNKTG9YbVFZbE9IVThWdW16cXA4U3ROSksycElRUWdnaGhCQkNDQ0dFRU9JZVNFQkpDQ0VlTXlXY29XVVFQRmNXVHNiQ3VYaWxsdjI5dXBtcWJIc2o0V2xmcGRSZUNlZmlHNjhRUWdnaGhCQkNDQ0dFRU9LZlR3SktRZ2p4bUhKemdPZkxRWjB5Y0NZT3p0NkdEUDI5OTVlZG8vUnpKZzU4WGFCaUNhaGNBcndsdUNTRUVFSUlJWVFRUWdnaGhDaUFCSlNFRU9JeDUyUUhkVXBEN2RJUW1hUmtMTjFJdnZkeWVBQUptY3IyNTAwbFc2bVNqMUlTVHpLWGhCQkNDQ0dFRUVJSUlZUVF0a2hBU1FnaG5oQWFvSUszc21YbzRYdzhYSWlIMU96NzZ6ZFJwd1NXL3J5cFpDdFZLcUZzUGk3Rk1td2hoQkJDQ0NHRUVFSUlJY1EvZ0FTVWhCRGlDZVRxb0dRdDFTa04wU2xLMXRLMUpERGVUOW9Ta0tTRG96SEs1dVgwVjNESlJ5bVJKNFFRUWdnaGhCQkNDQ0dFK1BlU2dKSVFRanpoQWoyVkxTc0hMc1lyd2FVazNmMzNtNXdGeDJLVnpkUHA3OHdsUDlmNzcxc0lJWVFRUWdnaGhCQkNDUEZra1lDU0VFTDhRempaUWMyU3luWXJIYzdkaGl1SllERGVmOThwV1hBOFZ0bmNIS0NzRjVUemhMS2U0R2gzLy8wTElZUVFRZ2doaEJCQ0NDRWVieEpRRWtLSWY2Q1Nic3JXdUR4Y1RsQ3lsdUl6aXFmdmRMMnlkdE9GZUdWZEozKzN2NEpMWGhEZ3ByUUpJWVFRUWdnaGhCQkNDQ0grV1NTZ0pJUVEvMkFPV3FqbXIyekpXUkJ4UjhsYXVwTlpQUDJiZ0xoMFpmc3pSc2xXS3Z0WDVsSjVMMld0SnlHRUVFSUlJWVFRUWdnaHhKTlBBa3BDQ1BFdjRlVUVkVW9yVzhwZndhV0lZZ3d1QVdUbktBR3JLNG5LWTI5bkpYdXBuQmVVOWdBN1NWOFNRZ2doaEJCQ0NDR0VFT0tKSkFFbElZVDRGL0owZ3RxbGxTMGxTd2tzWGJrRENjVVlYQUpJMGluYnFUZ2xtRlRhNCsveWVDV2NpL2RhUWdnaGhCQkNDQ0dFRUVLSUIwY0NTa0lJOFMvbjZRUzFTeWxiYXZiZlpmR0thODBsc3h3VFJLVW9HMUhnWWc4bDNmL2EzSlMxbUNTRFNRZ2hoQkJDQ0NHRUVFS0l4NU1FbElRUVFxZzhIT0haVXNxV2x2MTM1dEx0WWc0dUFXUWE0RnFTc2dGb05lRHJBcVhjSWNCZCthK2JyTUVraEJCQ0NDR0VFRUlJSWNSalFRSktRZ2doYkhKM2hKQ1N5cGFoaHh2SmNPT3ZES1Bzbk9LL250R2tCSzV1WndCeFNwdWJnMlVXazUrckVuZ1NRZ2doaEJCQ0NDR0VFRUk4WEJKUUVrSUlVU0JYQjZqaXAyd21JQzc5cndCVDhvUEpYakpMMXl2bDk2NGtLby90TkVwUXFaVDczNEVtRi9rL21SQkNDQ0dFRUVJSUlZUVFENXhNd3draGhDZ1NEVXEyVUVrM3FGY0dkQVlsYStsR0NrUWxLNlhzSHBRY0U5eEtWelp1S1cydUR1RGpvcFRMODNFQkgxY280U3laVEVJSUlZUVFRZ2doaEJCQ0ZDY0pLQWtoaExndnp2YndsSSt5QWNSbktNR2xHOGx3SzAzSmFIcVFNdlRLRnBYeWQ1c0c4SExPRldUNks5RGs0ZmlBQnlORUVSbU5Sa3dtRTNaMmRvOTZLRmF5c3JJd0dvMDRPVG1oMVdvZjlYRHlsZDlZZFRvZEpwTUpaMmRuTkpySE45S3MwK2x3ZG5ZdTluNWpZbUlvWGJwMHNmZDdyL1I2UFNhVENYdDcreUovcnM2ZE8wZDJkalloSVNHRk9qNHBLWW5yMTYvajcrOVBtVEpsN21XNCtYcWN2NzhGaVkyTnBWU3BVc1hhWjFwYUd1N3U3dmtlazVtWmlZdUxTN0ZldDdobFoyY1RGaGFHaTRzTGJkdTJ0WGxNVkZRVVI0NGNvVnk1Y3RTdFcvY2hqMUFJSVlRUVFvaEg1L0dlSFJCQ0NQSEU4WE9GMnFXZ2N4VjQ1MWxvVXhtcStTbHJNajBzSmlCSkJ4R0pjUGdtYkl1QUgwL0I0bVB3eTNuWWN4M094RUZNMm9OWkQwbzhIRDE3OXFSYnQyN0YybWQwZERUZHVuWGprMDgrS2RUeE4yN2NLTkx4ZDN2NzdiZHAxNjRkVjY1Y3VhZnpINlFoUTRiUXVYTm5ybCsvWHVDeDU4K2Y1NjIzM21MZHVuWEZQbzZ3c0RDT0hEbVM3ekdqUjQrbWMrZk9YTGh3d1dyZmdBRUQ2Tnk1TXpkdjNpejJzUlduWWNPRzBhdFhMNDRmUDE1c2ZjYkd4dEs3ZDI4R0RCaEFkbmEyMnA2VGsxUG96V2cwRnR0NHJsKy9Uc2VPSGVuU3BRdEpTVWxGUG4vOCtQR01IRG15ME1lZlBIbVNrU05Ic25IanhpSmZxekQrNy8vK2ozYnQybkg3OXUzNzdpc3JLNHZKa3ljemVmSms0dUxpaW1GMHRzWEh4ek5vMENENjlldEhjbkp5c2ZScE1wbVlPblVxNzc3N2JvSGZzN0ZqeHpKMDZGQXVYYnBVNlA0blRwekllKys5UjBwS1NzRUhGNFBNekV4bXpackZ3b1VMOHp6bS9Qbnp6Sm8xaS9EdzhJY3lKaUdFRUVJSUlSNFhrcUVraEJEaWdYRzBnNHJleWdhUW1nMnhhVXJtVW13YTNNbDh1T1BSRzVYMW4rTFNMZHVkN2NIVHlmYm02dkJ3eHlpc1hiOStuVEZqeGxDdlhqMkdEeCt1dHV0ME9uUTZIYUFFSFNJaUlncmRaOFdLRmVuVXFaTlZlMDVPRGtsSlNZV2V1RFFZREVVNlBqZVR5Y1NkTzNjQThQSHhLZkw1ajVPREJ3OFNGeGVuQmgvUzA5UHAwYU5Ia2ZwbzJyUXBIMzMwa1VYYjd0MjdtVHAxS2g0ZUhzeWVQYnZZTXlvZUY1R1JrVVJFUktEVmFxbFFvVUt4OWJ0cTFTcU1SaVBQUFBNTWpvNUtWRDgyTnBhZVBYc1d1ZzlmWDE5V3JseXBQcjV4NHdaTGxpeko4L2p1M2J2ejlOTlAyOXkzWU1FQ2pFWWpScU9SWThlTzhjSUxMeFI2SEErQzBXZ2tJU0VoMzJNY0hCenc5dlorNEdQUjYvVnMzYm9WZ0pkZmZwbUFnSUFIY2gxZlgxK01SaU02blk3VnExZnozbnZ2M1hlZkdvMEdUMDlQa3BLUytQampqL24yMjI5dHZtWmhZV0djUEhrU1QwOVBQRHc4Q3QxL1RFd00xNjlmeDJDd3JLa2JHUm5Kb0VHREN0MVBRRUFBaXhZdEt2VHhRZ2doaEJCQ0NHc1NVQkpDQ1BIUWVEaUNodzg4L2RmY3VkNEljV2tRbTY0RW1XNmxLVzBQbTg2Z2JIY0htZ0RzdFhrSG05d2RaYTJtaDhGZ01CQVhGNWR2UnNPaFE0Zll2Mzkvb2Z0czBLQ0J6WURTdzVTY25FeE9UZzUyZG5aNGVYa1ZXNzlqeG93aEppWW16LzArUGo1TW5qeTUySzRIU2tBSm9ISGp4b0FTTE5QcGRIaDVlZEdrU1pOOHowMU9UbWJ2M3IwV0dUUm16Wm8xbzNidDJodzdkb3h4NDhZeGZmcDBIQnllekNodlptYmVFZlR0MjdjREVCSVNnck96Yzc3SDV1WHVNbUlKQ1FsczI3WU5WMWRYaXdDU2c0TURWYXRXTGJDLzI3ZHZrNUNRWUZYT0xUazVtZDI3ZCtkNTNzc3Z2Mnl6L2VqUm94dzZkSWlTSlV1U21Kakk3Tm16cVZldlhwNmYvYXlzTEt2Si85VFVWQUJtejU1ZDRQZ0JOVnZtK1BIakZ1ZVVMMStlamgwN2twcWF5cHR2dnBsdkg5V3JWMmZhdEdtc1hMbVNuSndjM25ycnJYeVBOeGdNL1BUVFQvajUrZVZaTHUxQnljN09KaWVuNExUYkhqMTZNSDc4ZURadTNNZ3JyN3lDcTZ0cmdlZmtMaWRwTGpGNWQ1OW56NTdseXBVclhMaHdnVnExYWxuc1QwaElZTjY4ZVdpMVd2N3YvLzRQTHk4dnE4KzVvNk5qa2NvSDV1VGtvTlBwY0hGeEtiQ3M0NVVyVjlRYkVNeSsrT0lMOVRPVm16bHdsWmFXWmhYa05qUGZESERzMkxFOGoybmJ0dTBqRDVyKzI4VEZ4ZVVaakUxTFMwT2owZURtNXBadkh5a3BLVnk3ZHMzcU01emJpUk1ueU1uSm9VNmRPdmMwenVUa1pPN2N1WU8zdHpjbFNwUzRwejcrcVV3bVU0SGxhWThlUFVwSVNNaDlseHVOajQvSDFkVzFVTDhEYzB0UFQ4ZG9OQllwTUg0L2REb2RXVmxaZUhoNFBCWWxpRk5UVXgvYWM4K0xYcTlIcTlVV1c4blpuSndjdnZ2dU8zcjA2R0gxM0s1Y3VjSlBQLzFFLy83OThmWDF2ZTlyUlVaRzR1bnArVkJ1VnJIbHdvVUx1TGk0VUw1OCtZZDYzVXVYTG5IcDBpWGF0V3YzeUQ3SE9wME9yVmFyM21RRnltY3BKeWZuZ1pTZEZ1S2ZUQUpLUWdnaEhoa0hMUVI2S2hzb3Blb1NNeTJ6bUZLdDU1Z2ZLb05SeWFTeWxVMmxRUWtxZVRyL0hXVHl5aFZ3c24vMGYvUDlhM3o0NFlmVXFWT0htVE5uOHNJTEw5QzNiMStieDAyYk5vMC8vdmlENE9EZ0lsOGpQRHljckt3c2l6Wnpka05TVXBMTnNsb1ZLbFRJYzFMS2ZLNjN0N2ZWUk9lOXNMZTN4OEhCZ1ppWUdLS2lvdkk4N2w2Q0ZmbTVkZXNXRVJFUlBQWFVVMVlaUkFFQkFRd2JOaXpmOHk5ZXZNamV2WHR0N3ROb05IejAwVWYwNjllUHk1Y3ZNMy8rL0NKbEpEeE9PbmZ1WE9BeHg0NGRLOVJ4dHBpRFVtWkxseTRsT3p1Ym5qMTdXa3hhK1ByNk1tUEdqSHo3aW82T1p1alFvUUJXR1N6UFBQTU1Helpzc0Rwbit2VHA3Tml4QTA5UFQ2dDlLU2twaElhR0FqQnExQ2dpSWlLWU0yY09reVpOWXR5NGNUWW5GdlI2Zlo0bEZJdGFXdkh5NWN0Y3ZueFpmVnl2WGowNmR1eUlrNU9UUmJCdDllclZlSGw1MGFaTkc3WE5QRG45ODg4L285ZnJDd3dvNmZWNnZ2LytlNnBXcmZyUUEwcWZmZlpaZ2VVaGM4dkl5Q2gwSnVIY3VYT3BYTGt5b0FTdFQ1NDhtZWV4WThlT3piZXZNV1BHMkd3ZlBYbzByVnUzTHRSNGNxdGV2VG9USmt6STk1Z09IVHBZdFowOGVUTGZHeFVNQmdQSGpoM0x0OS9FeEVRU0V4TnQ3aXZzV2wraWVKdy9mNTZoUTRmeTBVY2YyUXprelpneGd5TkhqakIvL3Z4OEo0WFhyMS9QMHFWTG1UOS9Qa0ZCUVRhUFdiNThPWm1abWZjVVVFcEtTbUx3NE1IRXhzYlN0Mi9mQXIrRGVyMmVqSXlNSWwvbmJscXQxbXFpL0pkZmZtSFdyRm1zWHIzYTV1UjJ6NTQ5Q1FrSnliUFVhRVpHUnI0M3NCU1dScU9oVXFWS0pDWW1NbnIwYUxwMTY4YUxMNzVvODlpalI0OHlldlJvZXZYcVZlaHMyKysvLzU3eTVjdlRxbFVyaS9aZXZYclJxMWN2aS9jZ0xpNk9hZE9tMGFGRGh6eHZpRm16WmcyclY2OW15WklsK1ByNkVoRVJVV0RwMDlLbFM2c1p5Q2FUeVdZNVdhMVdheFZNeThuSlljQ0FBU1FuSjdObXpacENQZDhINmRpeFkzejIyV2NNSGp3NHovZW9zQklTRXREcjlma2VZMmRuaDcrL3YxVjdXRmdZUC96d0E5T21UU013TVBDK3hnSEs5MzdWcWxXVUtWT0dsMTU2eVdxY08zZnU1SzIzM2lxV2dOS3dZY040OWRWWEMvejNSRTVPRHVIaDRiUnIxODdxYzNIMDZORThieUJ4ZDNlbldyVnFlZlk3Y3VSSW1qZHZYcVFTd3NYaHdJRURMRnUyak5hdFcxc0VkTXhNSmhQdnZmY2VyN3p5Q2gwN2RpUTJOcGIwZEJ0M2U5NmxVcVZLNnV1VGs1UER5cFVyZWZiWlo2bGV2YnJWc2YzNzk2ZHk1Y3A4OXRsbmF0dUNCUXZZdEdrVFlXRmg5L0hzaFBqM2tZQ1NFRUtJeDRZRzhIRlJ0bWYrK3RzaDAvQjNjQ2syRGVJendHaDZwTU5VbVZBQ1hxblpFRzFqdjZNZHVOaURpME91L3pxQWE2NmZ6ZTBPRW55Nkw1NmVuclJ2MzU0bFM1YXdiOTgrUHZqZ0E2dkprY3VYTDNQNDhHSGMzTnpvMnJXcjJxN1Q2ZFM3MU0yVGkzcTlYcDBjMEdnMCtQbjVNWGZ1WEp0M3M0TlNSbXo2OU9sVzdlM2F0Y3N6b0JRZkh3OG9mNmplYXhBaHQrN2R1MXRNL2k5YnRzd2l3Sk9jbk14cnI3MTIzOWU1bTNrTkVWc1RDMGFqc2NBQTF0MUJ1cnY1K2ZuUnIxOC9wazZkeWkrLy9FSzlldlZvMEtBQlU2Wk1VZCtQeU1oSUFCWXRXbVExWVdZTzNNMmNPVk85K3pBZ0lJQUJBd1lVNHRrVm43ekt3TjIrZlp1a3BDUmNYVjJMWlZJRWxOZGo2OWF0QkFRRXFKLzF3dHoxRGNycjlkRkhINm1mbDVZdFcxcnMxMnExdUxpNDhQUFBQK1BpNHFKTzFKdi82TDg3NDhoa01oRWFHa3BDUWdJZE8zWWtKQ1NFV3JWcWNlREFBUTRlUE1qQ2hRdnAzNysvMVRqYzNkMnRBbGZ2dmZjZWNYRnhOZ05hdHV6YnQ0K0pFeWZ5OHNzdjA2ZFBIN1hkZkVlenM3TXp2WHIxVXAvM3NtWEw2TkNoZzlyMnBLcGN1WEt4WlQyY09uWEs2anZhcGsyYlFnVkxkdS9lVFdSa0pKMDZkU3JVbmRpVktsVUNsTy9FNmRPbjFYYnpXay83OSs5WHMwdjgvZjF0WnBvWWpVYmk0dUp3ZEhRc3NKVG9zbVhMTUptcy8wR1JrcExDMjIrL2piZTNOMHVYTHJWNTdtKy8vY2FVS1ZObzNydzVIMzc0b2Mxam50UnN5aWRWMWFwVmFkYXNHWk1uVHlZd01OQWlFL1B3NGNQczNMbVRidDI2NVRzaG5KV1Z4WVlORzJqU3BFbWV3YVQ3b2Rmcitmenp6N2w5K3paVnExWmw4ZUxGVks1Y21mcjE2K2Q1enZidDI1azZkZXA5WDl2RHc0TzFhOWRhdE5uNi9PZFcwQnA2Wjg2Y3lUTkFYQlFPRGc2RWhZV2gwV2p3OXZZbU5EU1V3NGNQTTN6NGNJdnNXNVBKeEtKRml3Z0lDQ2owR3BwR281RTdkKzZ3ZlBseTl1L2Z6OUNoUS9QTXJ2bnR0OStZTm0wYTJkblplUVlMZFRvZDY5ZXZwMUdqUnVwbjZlZWZmN2E2cWVOdXI3enlDZ01IRGdTVXJQcFBQLzNVNnBoQmd3WlpaZm1HaFlVUkZSV0ZScU5oeTVZdFZzR09oNjFxMWFwNGVIZ3dhOVlzYXRldWpaK2ZYNTdIeHNYRjVablJYTGx5WldiUG5sM2dPcDEzbDkwMTI3QmhBNEdCZ1JiL2Job3dZRUMrTjFTQmNuTlB2Mzc5TE5xaW82Tlp2SGd4MWF0WHAwT0hEbVJtWmxxc01XaSthU0FoSWNFaUVKSTcySFgxNmxXYmF3Zys5OXh6bkQ1OTJpSW9iREFZaUl5TVpOKytmUlo5Tld6WTBPTGNuVHQzTW1YS0ZDNWR1c1NRSVVNczluMzIyV2Q1M294V3RXclZQRzhjeXN6TVJLZlQzZGUvRVNJaUlqaDc5cXpOZlczYXRNSEp5ZW1lK3IxMDZSS1JrWkhxYXpwbnpweENWWi9ZdkhteityN285WHAyN05oQldGZ1ljK2ZPZmVTWmRFTDhrMGxBU1FnaHhHUE54ZDV5SFNhQWhFeEl5RkN5bWVJemxNYzZROTU5UENyWk9jcVduUDk4T1FCMkdzc0FrK3RmQVNkSE8zQ3l5L1ZmKzc5L2RwYi9pMXR3ZEhTa2UvZnVMRnk0a0RsejV2RHh4eCtyKy9SNlBhR2hvWmhNSnZyMTY0ZTd1N3U2Yit2V3JjeWFOY3VpcjRpSUNMVVVsbm1pWStEQWdWWmwyUklTRWxpNmRDbWxTcFhpalRmZXNCcFRmdVVreklFT0Z4ZVhZcm5qc1NpbE0wNmVQTW5jdVhQelBjYjhSL21YWDM2cC9xRld2WHAxaXd3aGs4bEVlSGc0ZG5aMlZuZitndkk2Rmtld3JIMzcvMmZ2dk9PYXVQOC8va3BDSUV3UkZCRVZRVndJdUNkYUIwcnJxQXRYNjE1Z0xhS2l4YjFRVUVFUnRhNVNFUmZPMWwwVWNhRTRFQlRGQVFKS1JVWkVRU0FFRWtJdXZ6LzQzalZITGlFTVc5dmZQUjhQSHBxN3krVXV1ZnZjM2Z2MWZyL2VReEFaR1FrTEN3dXF1dXorL2ZzcTFRVlBuejVWdXc3bHlvMjY3Rk9rTFV3MmJYSzVITE5uejBaQlFRSGMzZDN4N2JmZjFzbG4vZnp6enlBSUFsNWVYdERWMVlWY0xvZVhseGM2ZE9pQXlaTW5xN1Y4ZXYvK1BWYXNXSUhjM0Z5NHVMaW9CRjFJRkFvRmZ2MzFWemc2T2xLQ1VtRmhJVGdjanNyRCs3NTkreEFiRzR2V3JWdFRJaDZIdzhHcVZhc3diOTQ4bkQ1OUdtWm1ab3hpWjJVYnY1cWlvNk5UNWJvZVAzNE00TDlSVlRKbHloVEtmcksyVEowNlZhVUNRZHZLcS9UMGRFcFFxazV3UGlrcENSczNibFNadm1QSER1ci96czdPbUQ1OXVzb3lJcEVJVTZaTW9hd0tOYUhPM2taNW5GZDMzSkJpRVkvSHE3UGpsS1gyZUh0NzQrUEhqN1MraGhLSkJEdDI3SUM5dlQxTldHYmkwcVZMS0NvcXdvd1pNNmhwNmVucEtzdVJGbVJNODVvMWF3WWRIZFViTkxGWWpMVnIxK0xGaXhkWXNtUUordmJ0aTZWTGwyTDkrdlh3OWZWVksyQjA2dFJKbzJoejllcFZ4TWZIWTk2OGVZd1ZvaVJNQWlkcDc2ak9Ob3dnQ0kyV1l1M2F0YU9TYWNSaU1YVnRrY2xrV0x4NE1RWU5Ha1RkQTRTRmhTRXRMUTMrL3Y3VSt5VVNDUVFDQVpYc1lHcHFpczJiTnlNc0xBd25UcHpBaHc4ZmFHSmFaR1FrVWxKU3NINzlldXI4emMvUFIyaG9LR2JNbU1Fb2JuQzVYQ3hhdEFodDI3YkZuajE3NE9MaUFtZG5aNVhseEdJeDl1M2JCMnRyYXl4YXRBZzJOamFNKzN6dTNEbVVsSlRReHAvNTgrZFRZbEZsOXV6WmcydlhydEUrczIzYnRyUXhqaUFJckZxMVN1WDNlLy8rUFVKRFF6RjQ4R0FZR2hyaTExOS9SWmN1WFQ1N1A4blRwMDlybk4raVJRdjgrZWVmdUhyMXFscmgzTW5KQ1dWbFpUaCsvRGlBaXQrNnZMeWN1djhtcnlPT2pvNllNR0VDNHpvdVhMaUFOMi9lcUV4LzhPQUJNakl5c0czYk5nQi9KY3hNbURCQmJlSVhBSVNFaEtoVVJFbWxVdmo3KzRQSDQySFpzbVhnY0RpNGZmczJ0bTdkcXZMK3l2YW1GaFlXQ0E4UEJ3QmN2bnlac1hxYXJHWTArWU5WQUFBZ0FFbEVRVlJUdm81S3BWTEV4OGNqSlNVRlFJVWRwMFFpVVhFNmNIVjFSV0ppSWk1ZXZBaERRME9hKzRKQ29jRHc0Y014ZnZ4NDJudUNnb0kwdWg2UWRxMWxaV1hVNTJzTGo4ZURuWjBkSGo5K2pKQ1FFTVpsZXZmdVhXTkJLVFkyRmdZR0JyU3hzRk9uVGxTRmUyVWlJaUpVeEhhQlFJRGx5NWRqL3Z6NVZCVThDd3ZMNTRFTlJiR3dzTEN3L09zdzE2LzRVNlpFOWorQlNVbHN5cXRiWjYvUGlsd0JGSmRWL0ZVSEhnZlErNS9JSk5DcHNOa2poU2RTaUNJRnFIcUNpdms2WElEM3YzLy9hNVZSbzBlUFJrUkVCRzdjdUlHT0hUdGl5SkFoVUNnVTJMSmxDOUxUMDlHbFN4Y1Y2NlBHalJ0VEQvcWxwYVZJU0VpQWtaRVJWVmxFQm9hWXJKalMwOU54K1BCaG1KcWFNbG9xYVlJVWxEUmx1SDh1UkNJUlVsTlR0VnBXT1h1MGN2WEpreWRQSUJRSzBhdFhMMFpCeTl6Y1hHMVBIWktQSHovaS9QbnpHcGZoY0RnSUNBaWdCWUIzNzk1TlpVOXYyTEFCS1NrcFdMZHVIV1hMUmVMajR3T2hVSWlnb0NES3Z1eExxUnk0Y3VVS01qTXpZV2xwaWNHREI2dk1sOGxrbExCNTh1UkpyVHpuYjl5NGdTZFBudUNycjc2aXNsM1BueitQMU5SVVNDUVN0UUhWSjArZVlNT0dEU2dxS29LTGl3dVdMbDJxOXZPS2lvb2dsOHRwdjNsUlVSR01qSXhvN3drTkRjV1pNMmRRdjM1OXJGdTNqcGJaVzY5ZVBmajUrV0hod29YNDVaZGZrSitmRDNkM2Q2MnFxT3BDcEt4TWZIdzhlRHplZjBKUStqdFl1M1l0SmNLcGd4Um01czJiVitXeHUzWHJWclJwMHdZQVlHOXZUd3VnSHo1OEdKbVptVml3WUFHdFFxa3VPWFBtREhKeWN1RGg0UUVqSXlNRUJ3Y3ppZ0lrWGJ0MlJYQnc4RC9XQTRQbEwvYnQyNGMvL3ZpRE5tM0RoZzNVLytWeU9XUXlHZkx6OHpGNjlHaHF1cnU3TzIwc0tTMHR4WWtUSnpCNDhHQllXMXRES3BWQ1IwZUhzWUtTaEdsZTVlcGdvS0xxYnRXcVZYano1ZzErL1BGSHFxSjN3NFlOV0xac0daWXZYNDRGQ3hZdzNrYzBidHhZWTQrd1E0Y093Y0hCQVNOSGpsUzdqRHBJeXl4MXgzcFpXWmxHUWNuUTBCRDI5dllJRHc5SFJFUUVmdjc1WjVpWm1WSG52cm01T1dXOVpXSmlBaDZQUjczKytQRWo1czJiaDBtVEp0RjZXbks1WE15YU5RdlcxdGEwL2M3UHowZElTQWo2OWV1SFhyMTZVZE41UEI0ZVBueUlEeDgrSUNBZ2dIWU51WG56SnJVdFBCNFAwNlpOZzBna1FtUmtKTFgvS1NrcDFPdmh3NGZEM053Y3IxNjl3cXRYcndCVWpFZGtjbEJ4Y1RGT25UcUZZY09Hd2NyS2loTEUxSW5USjArZVJGUlVGS1pPbllxT0hUdFMwMDFOVGRHb1VTTmN2bndaN3U3dWxBaWlMQ2lWbDVkajQ4YU5FQWdFOFBEd2dKNmVIaDQ5ZW9TVksxZGk1ODZkVmZZQ3F3MGhJU0hnOFhoVjNpdVJZbEZsSkJJSlplZElWc1Z0Mzc0ZER4NDhvRlVieGNYRndkemNuTHBYQ1EwTlJZTUdEYWhqK2NHREI0eUMwckZqeDlDalJ3ODRPVGxCTHBmRDA5TVQvZnYzcjlJK01pd3NqUGFhSUFoczNyd1pxYW1wOFBYMXBjN2IvdjM3MDZvR256eDVnazJiTmlFNE9CaFdWbGJVTnR5L2Y1OWE1c2NmZjZSRXhheXNMSGg2ZXFKejU4Nm9WNitlU29LRW01c2IzTnpjS011N2MrZk9xZlNNSkZtd1lBSGV2WHVIcTFldndzM05EZlhyMTRkWUxJWlVLb1cxdGJYS1dLT25wNmRSVUNLZlBjNmNPYU5Tc1ZnVnBxYW1OTEh4d29VTFZFSUZhWjlaRzY1ZnY0NSsvZnJSanJ1U2toSzF3bGR1Ymk3ajlOYXRXMlBzMkxFNGVmSWtJaU1qMGFwVkt4dzZkQWhBUmJWWlVsSVN6Zkx1elpzM0tDOHZwNlkxYmRwVWJVSVZDd3ZMWDdDQ0Vnc0xDd3ZMZndLRC8xWDFOS21VblBueGYrSlN2cExZOUNWV005VVV1YUpDVEN2UmJFRmVKYnE4L3dsTm5MOUVwMzlqRHloZFhWMHNYNzRjQ3hjdXhQYnQyNkdycTR0SGp4N2g1czJiYU55NE1WYXVYS2tTc083Um93ZDY5T2dCb01JcWJOYXNXV2phdE9sbnoyb2pIK3Fxc21YNkhQVHExYXRLMjdBRkN4WWdQVDBkdTNidG9vSXBsUU5McDA2ZEFxQSt1R3RtWmxibEEzNUtTa3FWZ2hLZ1drMmczSGlkRElhWm1abXBQRnlUODh6TnpUOTdWbTkxS0NrcHdaRWpSd0FBa3lkUFpnem9LUlFLcWdxckttc2lvQ0pBdDJ2WExoZ2FHbEtWWklXRmhUaDgrREE0SEE0V0wxNnNFaUNTeStYNDdiZmZjT0RBQVVxZ2swZ2t5TXpNVkZ0aFIyYTRLZ3VNaFlXRlZEQ3N2THdjZS9ic3djV0xGMUd2WGowRUJnWXlIaVBObXpmSGxpMWJzR1RKRXB3K2ZScHYzcnlCdDdjM0dqVnFwSEUvdGUyYjhmYnRXOXkrZmJ2SzVjckt5bkQvL24xMDdOanhzd2JwdEVVcWxXclY2MHhYVjVkMlR2YnYzeDkyZG5abzJyUnBuVzNMOE9IRFVWaFlxQ0tjOU9qUmd3cXNxZVArL2Z2SXlzcEMvLzc5TlZaT0FLRFo3elJzMkpCbXRYanUzRGtBUUo4K2ZXamJ3VlFkVWhOS1NrcHc4dVJKNU9mbjQ5bXpaMWk5ZWpVY0hSMEJWQVFjMWZWWkl2ZWZQQitBQ3JHYXRkajVlNUhKWkNBSUFqLzg4SU5XeTVlVWxHRC8vdjFVZFE3SnNXUEhJSlZLcWNxVGRldldnU0FJN05xMVMrVytZZWZPblpCS3BmRHg4VkZaZitXSzQ5dTNiMlA3OXUwb0xTM0Z5cFVyMGI5L2YycWVzYkV4Z29LQzRPZm5oK0RnWUR4Ky9Cano1czFUT2QvRVlqRjF6NkRNdTNmdmtKV1ZoYSsvL3BxeWZtV0N6K2N6aWxKa3RZYTZpb0txQkNVU1oyZG5oSWVIWTkyNmRWclo4OGxrTXF4ZnZ4NUZSVVcwSkpCUG56NmhYcjE2NEhLNU5CdGRoVUtCclZ1M1FsZFhsK3J2UjFLdlhqM01uejhmNjlldng5bXpaMm1XeGovLy9ETktTa3JVQ2lPNnVycUlpNHREWEZ3YzQzeUpSQUpQVDAvcVduanc0RUZ3T0J4TW56NGRCRUZnM3J4NWFOKyt2WW9kR1FDY09IRUNvYUdoY0hWMXhlVEprMVhtdjNyMUNoY3ZYc1NjT1hPb2lqcHluQ1FJQXBzMmJVSktTZ3FDZ29Lb01XWERoZzN3OVBURTh1WEw0ZS92LzFuSG1yRmp4MkwyN05rZ0NBSWxKU1cweW42ZzRyZEtTMHREbXpadGFPTjdhV2xwalpNKzd0Ky9EeHNiRzQzaWFFeE1ERjY5ZWtWVnlGeThlQkd2WDcrdXRvMnhYQzdIcGsyYkVCTVRBdzhQRHpnN08xUEhTdVcrZU9SWUlaUEpLSUZTTHBkRExwZERLQlRTTEZiRllqSFdyRm1EUm8wYVljbVNKYmh3NFlMS05VUXFsU0loSVlFU2RKT1RreUdUeVhENDhHSG82T2hRaVVSQXhUM3NtalZyUUJBRWRaMGs3MnZJSkF5bWZWTUhPWTdNbnorLzJyYWVtcElzU09MaTRoaXJ1NVFoYlJ1VnE0K2VQMytPckt3c0xGMjZsTFpzYW1xcTJxUTdUZnM1ZWZKazZPbnBZY0NBQWNqS3lsSkphbEYrVGY2LzhyOHNMQ3lhWVFVbEZoWVdGcGIvTkEwTUt2NlVrY3FCaitML1dlZjlUMlFxa0h3NXZabitDVWg3dnY4Q2JkdTJ4ZEtsUzdGcDB5WnMzcndaQUdCcGFZa3RXN2JVNk9GYklwR29EU2lTRDJZeW1ReENvVkR0T2hvMGFLRHlJUFpQQ2twa0h4eE5rQUUwWFYxZHhtWFQwdEpvTm5KTTVPZm5NM3JmSzBQMmtxck04K2ZQYVlGYUFPalNwUXRqd0o4VVc3U3BidmxTK1BYWFg1R1hsNGMyYmRyVXVyRTFTV2hvS0VRaUVabzBhWUw5Ky9kREpwTWhNek1UWXJFWW8wZVBWbWxRL09qUkkrelpzd2NaR1JuUTFkWEZ4SWtUOGZEaFE5eTdkdzhQSGp5QXE2c3JwazZkU2hQdmdMLzZDWkJCVDRJZ1VGeGNqR2JObWlFdkx3Kyt2cjVJU2txaXhDUjExa0VBMExKbFMyemR1aFVyVnF6QW8wZVBNSHYyYktwSGhqcTA3WEYwKy9adHJRU2xodzhmb3JTMEZNN096clFBQllmRCtVY0NDNVVEcHVxWVAzOCtMYk5mMllwdTd0eTVWZmFtcUlydTNidGozYnAxalBPMHFjZ1VDb1hJeXNyQzJMRmphOVdQcGlibmQzV1dOVEF3d0o0OWUrRG41NGZuejU5VEFkc2VQWG9nSnllSDBWcFBIVDE3OXFSVng3RDhQZkQ1Zk5xNW9JbjgvSHpzMzcrZk51M05temY0N2JmZk1IUG1UTlN2WHgreHNiR0lqNC9IN05tekdZTzJCZ1lHNEhBNGxBVXJFM2w1ZWRpL2Z6K3VYYnNHUzB0TCtQdjdVOVU1eWdnRUFxeGZ2eDRIRHg3RWlSTW44UGp4WTB5ZE9oVkRoZ3loaEo2WW1CaU5RZHF3c0RDVjZndGxHamR1ek5nUHJMUzBGRG82T296akhFRVFrRWdrS3NGMUpteHRiVEZyMWl6czI3Y1B2Ly8rZTVXVnlRRUJBVWhLU3NLS0ZTdlFybDA3QUJYaTFZSUZDOUNvVVNNc1hicVVabDkzNE1BQnhNWEZJVEF3VU9VK1RpYVRvV1BIanVqY3VUUDI3OStQSGoxNjBQcnFUSnc0c2NaOThaU3Z6YVFBdEhEaFFoZ2JHeU1pSWdKdjM3NmwyWkNSKzdGdDJ6WmN2MzRkNXVibW1EdDNMdU40OU9uVEorb2FxaXdvbFpXVklUQXdFSGZ1M01IU3BVdXA3d2VvdUpmZHVIRWpsaTVkaW9VTEYyTEZpaFVxVmRsMWdVQWdvRVM0aXhjdklpd3NER1BHaklHYm14dDFENWFZbUFnL1B6OEVCQVRRTE1vNEhBNEVBb0ZXNGtOMWtVZ2srT1dYWHpCa3lCQTBiOTRjWXJFWVI0NGN3WUFCQTZwZFhheFFLUERxMVN1TUh6OGU0OGFOUTBwS0NoWXZYb3hKa3lhcHJSYXFiSGtIVkNTNHRHL2ZIa0ZCUVpRUVdGQlFnTjI3ZDBNZ0VDQXJLMHVsa29aTVZDQ1RJdkx6ODZGUUtKQ2VuczRvN2lvL0o3eDc5dzc3OSsrSHZiMDk0M2hpWW1LQ3VMZzRoSVNFd01URUJJMGJOMGEvZnYybytlUjlkYWRPbmVvMCtZVEV4c2FHVVdBRktpenRZbU5qNGVucFNlcy9CZnhWN1ZSNW56cDA2RkF0eXpzU2dVQkFKUi9aMnRwUzFVZFRwa3hCcTFhdHNHYk5HbXJaUFh2MjROS2xTN1NxSlJZV2xxcGhCU1VXRmhZV2x2OTM2UEVxS3BtVXE1a1VBTVJsUUpFVUVFbUJvcktLZjBWU1FGUlcrd29nbHI4UHNWaU1qSXdNNk9qbzBMSnZNek16cTZ4OFlPTGh3NGRWQmdoZnYzNnRzV29pSkNSRUphQktQdFRKWkxKYVpkb2JHaHBxREw1cklqOC9IOW5aMlZRMmZuVTRldlJvbGN2azVlV3BmVEN2aWhNblRpQTJOcFkyYmQrK2ZZekJrMytib0pTWW1JaExseTZCeStYQzI5dTd6a1FMc21JaUt5c0xXVmxaMVBTbVRadFNRUytGUW9HRWhBU2NPWE9HK240ZEhCeXdhTkVpV0Z0Ylk5S2tTWWlPanNiKy9mc1JHUm1KR3pkdVlNeVlNWmc0Y1NJbExGYXVVQktKUkZBb0ZOVHIzTnhjV0Z0Ync5UFRVMnR4SkNnb0NIdjI3RUdiTm0ycVBKNjFEUnhyeWw1VmhyVEwrdm5ubjJtTnJGdTFha1hyZlNVV2kyblo3MlNUYlE4UGp6bzk5blIxZGJVNkpqUUY3S3l0cldzZDBHT3FhTGh6NXc0ZVBYcWsxZnZUMHRJQUFPSGg0U3JaN2Vydzh2SlNxWWdnejI5dHZoTXllN3k2dHBibTV1YllzbVVMZ29PRGNmWHFWWVNIaDlNc2p3d05EZEcxYTFlMTczLy8vajJTazVNL2E0WGIzWGVmYmRVcWlKWHVlU1RFMy9lNS94UVhMMTVFZVhrNXJsKy9qcWlvS09UbTVzTFcxcGF4dDF0VlNLVlNuRHAxQ3FkT25ZSkVJc0hBZ1FQaDVlV2w4ZGpnY3JtWU9YTW11bmZ2am9DQUFPemV2UnRIang2Rmw1Y1hMUmdjRWhKQ25VdUxGeTlHang0OWFEMVVwRklwWnN5WWdZVUxGNko3OSs0QUtwSVhrcE9UR1QrM3BLUUVlbnA2SUFoQzVmd2lSUTV0NzAvYzNOeEFFSVJXNDNQSGpoM2g1T1JFcTBUVTFkV0Z1N3M3dG16WkFnOFBEeXhldkJpOWUvZEdjSEF3SWlJaXdPZnpzWGZ2WGtna0VwU1ZsVUVpa2FDMHRKU3FyQ1hac1dPSFNnQmFJcEZRRm5iYVlHRmhvVEwrQlFVRlFWOWZIektaREdmT25NSEpreWZoNnVwS3M5KzdkKzhlOXU3ZEM2RlFDR2RuWnlRa0pHRGF0R21ZTUdFQ1JvMGFSUk1MOHZQenFXdG1ZV0VoZ0lwS21BVUxGdURObXpmdzhQQkExNjVkcVhra2xwYVdXTGx5SlFJREErSHA2WW10VzdmVzZCNU9FOHE5ZkZ4Y1hKQ1ptWW1qUjQvaXdvVUxtRFp0R29ZTkcwWjk3NVhIYTRGQW9OSUxxRHBvR3VmajQrTWhGQW9SRnhlSDZkT25ReXdXbzZ5c0RIUG16S24yNStqbzZHRGp4bzFvMXF3WlZZbFl2MzU5akJneEFsOS8vVFZ0V1hXV2QzZnYzc1h1M2J1cDYwMVlXQmppNHVJUUVCQkFWY1F6VlU2NXVibGh3SUFCS3BaM3BLQWhGb3V4Y3VWS2F2bm16WnZEMjlzYk1URXhDQW9LZ2tBZ3dPclZxeG4zeTgzTmpSSS9nUXBiYmVVeGhFeG1VNjRLcmtzYU5teW90bkxxMDZkUGlJMk54ZENoUTJrV3lEazVPWWlPam1aTVhxdU81WjFVS3NXdFc3ZW8xMDJhTktuemM0T0ZoZVV2V0VHSmhZV0ZoWVVGQUFlQWtXN0ZIeGlLV09TS3Z3UW1VbXdxVWhLYy9pdlZQZjltc3JLeWNPUEdEWnc5ZXhZaWtRaDhQaDlqeG96QjA2ZFBrWmFXaG1YTGxzSE96ZzdEaGcxRG56NTl0SDZZYXRpd0lmcjA2Vk9yYldNS0pFbWxVZ0RBTDcvOFVxdDE5K3ZYRDZ0V3JWS1o3dS92VDN0Z3EyenZrNTJkRFE4UER4Z2JHK1BRb1VPMFphdml5Wk1udUh2M0xobzNia3hyTkZ3Wk96dTdLdTF2MHRMU3NHalJJcFhwcEgwWFVPR3Ivdjc5ZTdYcklJV0RmNE9nSkJLSkVCQVFBS0RDVXFZdXM0dEhqeDZOdm4zN3dzaklDRHdlRDE1ZVhzak56Y1dTSlV2QTUvTng0c1FKUkVSRVVMK1pwYVVscGsyYmhvRURCOUsrdTM3OStzSFoyUm1uVDUvRzBhTkhjZUxFQ1Z5OWVoVWVIaDRZT0hBZ2xiRk9Cc09VczZ2TnpjM2g3KytQUm8wYVFTS1JhTDEvRmhZVzJMSmxpMWJMRGh3NFVLdmxjbkp5cXV6ejgrN2RPNnJTcmtPSERtamV2RG1BaW1PdTh2WlZQa2NrRWdua2Nqa0VBZ0V0Q0thcEtiZzI3Tnk1czliSHhmTGx5MnYxZm5Xa3BxYXFmRGR5dVJ4Y0xsZmwvQ1BGbmZ2Mzc2c0VDYVZTS1dNbXRxZW5Kd2lDb0kxWFpHS0FUQ2FyMGdxUS9FeDFQVTJVeWNyS3d2SGp4ekZuemh3WUd4dERSMGNIUGo0K2FOV3FGUVlNR0VEYjVnWU5HakNPc3lTWExsMUNjbkt5MXNKWmRWRUFlTUhjTHVLelUxRHl6M3p1MzhuQWdRTmhiR3dNWTJOanhNVEVRQ3dXWStIQ2hlRHhlTGg2OVNwTmFBWXFqak9GUXFFaW5zeWNPUlBmZlBNTnJseTVnZ1lOR3VESEgzK0V2NzgvSGp4NG9QVzJqQm8xQ2dZR0J2ajk5OTlWeGdFek16TnEzT1h4ZURBd01LQmwrWlBuaDdHeE1UVmRuWjBkVU5FVFNDd1dZOGVPSGZEMjlxYk5Jd1BQNzk2OWcxZ3MxaWlJUlVSRVFDd1dBNmdRSTVTdHZNaWVLNW1abVpCS3BiUWVMT1QvOWZUME1HTEVDSHoxMVZld3RyYkc2dFdyY2VUSUVmVHMyUlBObXplSHViazVXclpzQ1ZOVFU1aVltTURJeUFqR3hzYlExOWVIZ1lFQjlQWDFvYSt2ajRjUEgrTElrU09JaW9xQ3E2c3Jtalp0Q2hNVEUrVGs1T0NubjM1U3UvMlZtVEJoQW1iUG5vMm1UWnRTRlZIR3hzYjQ4T0VEVHAwNmhieThQSmlibTFQalZXeHNMTTZlUFl1RWhBUzBhTkVDUVVGQmFOKytQUW9MQzNIczJERWNPblFJWjgrZXhheFpzekJvMENCd09CeGFoWkpJSktJcU5nd01ET0RyNjR2OSsvZHJ2RDg4Y3VRSXpwNDlTNnRncW11eXM3TmhaV1VGVDA5UERCczJERHQyN0VCY1hCeSsvZlpiYXF6VmRPK1lsNWRIVlhpV2xaWFJCTWRseTVhcExLL3V1a0RTb1VNSHpKdzVFL1hxMVVOdWJpN0N3OFBoNGVGQjJVeis5dHR2Vks4Y0ppcjNGbXJXckJtQUNrRW5LU2tKbXpkdmhvR0JBZVJ5T1hVOEErb3Q3N2hjTGxVOWxKbVppUk1uVHNEUzBoSzNidDJpaEkyNWMrZGkvLzc5dEdyODB0SlMzTHg1azBxNnFId2ZyYU9qUXlVMFJFZEhVMzJrV3Jac2lVR0RCbUhLbENscWJXUmJ0bXlwTVpHTGRGejQvZmZmMVM3RFJNZU9IYW5lc2lSa2RUdEF0MzdOeTh2RHFWT25NR1hLRksydWllSGg0U3JDTUVsMUxPL0VZakd0a3RQVjFWVkZVQ0lJNGwveHJNREM4bStBRlpSWVdGaFlXRmkwZ01jQlRBVVZmMHpJQ0tCVTlsYy9JK3IvNWFyVC94ODc2MzBXa3BPVHNYUG5UcVNtcGxMVGV2ZnVqUjkrK0FHV2xwWWdDQUlSRVJFNGR1d1lYcjkralowN2QrTG5uMytHcmEwdHBrMmJCbWRuWjVWMUtoUUtwS1dsNGRHalJ6QTFOZFhhQnVIYXRXdDQ5KzRkaGcwYlZtV1ZoYU9qWTYwYXkyZG5aeU03TzF0dGtFZGRSaktKbFpVVldyUm9nYVNrSkZ5NmRJbFdlYUVKZ2lDd1o4OGVjTGxjVEo4K0haczJiVks3ckRiV2V1cUNCNE1HRGFMK241U1VSQWxLRW9rRSsvYnRveTFMMmcyZU9IRkM1U0diRkQ4T0hUb0VBNE8vL0M4Yk5XcUU3Ny8vWHVPMjFUVUVRV0RqeG8xVVZxV1RreE1BSURJeUVsZXZYbVZjbnNUSHg0ZnhJYmgzNzk3VWIyZGtaRVE5dkFjR0JrSW9GR0xHakJtVWhVaCtmajV5Y25KZ2EydUxNV1BHWU5DZ1FXcjdZL0Q1ZkV5Y09CSDkrdlhEamgwN2tKQ1FRQVZWeU8vMDBxVkx1SGZ2SGlXZ3ZIejVFcHMyYllLWGx4ZTFMZHUzYjZmdFQxNWVYcTJPZXdCWXVIQ2hWc3Zkdm4yN1NrRkpPYWpTcjE4L0t0aFYrWDFNemFhWExGbUNoSVFFN055NWs5cW4ydlNQK0Rjd2MrWk16Snc1azNxZG1KaUlEUnMyd01YRlJTVVQyOWZYRnpFeE1kaTFheGV0UWpNcEtRa0xGeTZFZzRNRDFxOWZyeEtROVBQelEzUjB0TXBuVDVnd2dmYWF5UUtNREFKcUNrcVM3TnExQy9IeDhZaVBqOGZTcFV2UnFWTW5BS2pTcm9zSk1wRC91UVFsRnMzSVpESkVSRVJvdFN4WldhaU1vNk1qSEIwZDhlN2RPNFNGaFdIVXFGRlVvTDVObXpZcXRtYnFjSEp5Z29HQkFRSURBMkZoWVFFZEhSMnFDa0daQnc4ZUlERXhFYk5telZJWmcrM3Q3ZUhvNklneFk4WlUyYjlJS0JUU3hpb3kySzB0ZVhsNTBOZlhSMFJFQk9yWHIwK3pkeVR2cVJRS0JSSVRFMm1WT0pVSkR3L0h4NDhmYWVleVFDREFxMWV2VkNxRG1LejNURXhNcUhHemVmUG0yTFZyRjBwS1NzRGo4ZURtNXFiMS9ZbWRuUjJlUEhsQzNRZnMzTGtUd0Y5VlZ1dldyYVBac3pHaC9Ic3Ayd2dHQlFVQnFQanRmSDE5c1h6NWN1anI2MlArL1BsNDllb1ZXcmR1alZXclZ1R3JyNzZpeE9oNjllcGg3dHk1R0QxNk5QYnUzWXZBd0VDa3BhVmg3dHk1bE0zWmd3Y1A4T0xGQ3dnRUFpUWtKR0R6NXMzZzgvbW9YNysraWdDaVRLTkdqYXJkTjZnNlpHVmxZZGFzV1hCMGRNUzBhZFBnNU9TRWJkdTJVY2xRNUhta2ZGOVZHVU5EUStyY2lZNk9SbnA2T25XTU1kbWdTaVFTamZlTXhzYkcrUDc3NzBFUUJEdzlQZEd1WFR1TUdUT0dtbDllWGc2SlJJSWZmL3lSOFg2SlNXaEpUMDlIYUdnbzdPenMwS1ZMRndEQXlaTW5jZkxrU1pWbEsxdmVWZTdsU2Zaai9manhJM0p6YzVHZW5vNDVjK2JBMXRhVzFsc3RMaTRPRFJvMG9DcDVDSUtnMldicjZlbFJ4MkY2ZWpwMS8ydHBhWW04dkR6R01hVXl2WHYzWmhUdGVEd2VCQUlCVGRqVmhFS2hnRlFxaGI2K3ZvcWdORy9lUE1iM2ZQejRFV2ZPbkFHUHg0T0hoNGZHOWFla3BPRHExYXR3ZEhSa3JJYXNqdVdkbVprWlZYRk9uaHNTaVFUUG5qMmpsaUZ0UEpYN3ByMS8veDRFUWRDbU5XN2MrTE5ZQXJLdy9KZGdCU1VXRmhZV0ZwWTZnTThGK0hxQVNkVXhMRWpLbFVTbjhrb0NsTkwvcFd6VmsxWllXMXZqNDhlUE1ESXl3c0NCQXpGMDZGQzBhTkdDbXMvbGN2SHR0OS9pbTIrK1FVeE1EQ0lpSXBDWW1JanM3R3dxMEM2VHlaQ1dsb2I3OSs4RHFQREtKeDlHQmc0Y1NPdE5vb2xidDI0aE5qWVczYnAxcTFKUTBqWW9ybzdRMEZDY09IRkNiUUJ6Ly83OXRHMG9LaXBTYVF3OWFkSWtyRnExQ3NlUEg4ZlFvVU8xeXVvdkxpNUdSa1lHUm93WVFWVnpxQ00vUHgvaDRlRWFsMkZxTks0SnFWUktQVEJXNXM2ZE8ycmZkL1BtVGRyclZxMWEvZTJDMHFGRGh4ajdUcjEvL3g2SmlZa2EzNnY4UUt3TVUzK2lpSWdJUkVWRm9XUEhqdmp1dSsrbzZlN3U3dWpYcjU5S0x5Vk5OR25TQklHQmdYajI3QmtsZ0pHWnFFK2VQS0V0Kys3ZE83eDc5NDRLTXNqbGNrZ2tFaGdhR2tJcWxXTGl4SWt3TVRGUjZmV3hZOGNPU0tWU1RKNDhtYktUT1hUb2tFcC9MYklTaWd6c1ZRVVpoSG4wNkpIS2V3WU9ISWhHalJyaHlwVXJFQWdFR2dOMzFVRmZYeDhYTGx6NGY5UFUyYzdPRGdLQkFHZk9uRUhMbGkycjdBY21sVW9SR0JnSWdpRFF1WE5ueHV6MnlzZG5URXdNQUtoVWlqTFoycEcvdVRhOTZkYXNXWVBkdTNjak1qSVNTNWN1eGJScDB6Qng0c1FhWlMrVHgyWk4rdlJwQTRjTGNQNUc2em5seEpkL1F5NTNXVmtaZHUzYVZhdDFFQVNCTFZ1MndNTENnaVlnTlcvZXZNcHJYV1dVZS9pTUd6ZE9aWDUrZmo0U0V4UGg1dWFtdHNLaktqRUpxQWpTMzd0M3IxcmJwa3hXVmhZR0RSb0VMcGVMOFBCd21KdWJVNko2UWtJQ0dqUm9nSVlORytMZXZYc2FCU1VBNk5hdEcvejgvR3E4TGNxWW1KaW9yY0RRQkovUHg3WnQyOVRPVjljVFVsdXlzckt3ZWZObVRKOCtuUnFueU1vdVRWV2xscGFXOFBYMVJVSkNBbHExYWdXZ3d1YnU3ZHUzMUxWZG9WQmc5ZXJWdUhEaEF2aDhQcXlzcktpS3VWOS8vUldob2FHVWplbkZpeGVSbXBwYUkwdEdiV25jdURFV0wxNk1nd2NQWXRHaVJlalVxUk1XTEZoQUhkdmtmUUJaWmNXRVFDQ2dCUG8vLy93VE9UazVhZ1Y3c2wrcE5oYk9wMDZkUW1abUpuNzU1UmZHYSsySUVTTVl6eDhyS3l0YVFvdFlMSWF2cnkvS3lzcG8xNU5Ka3liUlJFd215N3VyVjYvaXhZc1gxREtXbHBhWU4yOGVaWFVYRmhhR2p4OC9RbDlmWDZYbjRLbFRwK0RrNUVTN1A5T1drU05IUWl3V0l6VTFGVC8rK0tQSy9BOGZQdURBZ1FOcXIwV0xGeTlXVy9IREJDbUFNajFyN05peGcwcmV1SFhyRnRVenRVMmJOdWpSb3dmT25UdUhVYU5HYWZ4TkwxMjZoUGJ0MjZOZnYzNk1nbDlSVVpIYXhLQ01qQXlWYWVSNFNsN0hjM056c1dMRkN0b3l6NTQ5WTd5blZsNk9yRkprWVdGUkR5c29zYkN3c0xDdy9NMElkQ3Irb01VenJWUU9TTXNyTFBXVS82VGsvOHNydmE3MFIvd0h5cUdhTm0yS2ZmdjJxVlRpOU9yVkMyVmxaVEF3TUVCUVVCQmV2WHFGb3FJaXRZRkVQcCtQQVFNR1lNQ0FBU2dzTElSUUtFVDkrdlVSSGg2TzhQQnd5bGFKWExaejU4N28xS2tUdW5YclZxWE5FZ2xwdnlDVlNxbjNrQTJLNnhveUUxK2RvS1NucDBjTG5EQmxMdmZvMFFPMnRyWklUMC9IeFlzWEdRTmZsVEV4TWNHd1ljTXdZOFlNalhaM1FJVllkUERnd1NyWFdSMk1qSXhvMVNMNStmbFl2WG8xQkFJQm85RGc2K3VMM054Y3JGdTNqaFpJK0J5L2lTWXVYcnlJWThlT0FhandybGR1ZFA3OTk5OHpmdmN5bVl6S3ZqMTM3aHhqNEtSeW41ekV4RVQ4L1BQUE1EYzN4NG9WSzhEbGNpR1R5WkNkblEyRlFvSFdyVnRYSzVnQUFKMDdkNlpseEM1YXRJaXhOOUs2ZGV2dytQRmo2T3JxNHZuejUxaXpaZzFjWFYweGQrNWM2T25wd2RMU0Vpa3BLY2pOemFVQ0RES1pETmV2WDBkcGFTbXQ4dVhPblR0NCsvWXQ0L1pjdVhLbFd0dWZucDZ1a3ZscVoyZUh5NWN2UXk2WDQ3dnZ2dE1vZkphVmxhRzR1QmdHQmdaYUhUY0VRYUMwdEJROEh1K3pOQ1pYeDA4Ly9WUnJ1ejExakJ3NUVrT0hEc1d4WThkVTdETmJ0R2dCb1ZDSSsvZnYwOFlFTXRoejhlSkZLdWlZbXBxS3pNeE1LdnUrY3JWQ3g0NGRNWHIwYUl3ZVBScEF4ZkVSSFIzTmFEbkhsTTJjblowTjRLOStZcHJRMTlmSFR6LzloSTRkTzJMNzl1MklqbzdHbURGamFqUTJrTUhWbWdUQnRZSUEzTHQ4bmxVemtmZ2VlSkJaOFgrZHFuV05mNVNHRFJ2QzBkRlJ4VjcxN3QyN2FOV3FsVW93czZpb0NENCtQcFIxSE1uaHc0ZVJuSnlNN2R1M2c4UGg0UFhyMThqTnpVV3ZYcjNVOXZDb1RNdVdMZjlXTVhuQ2hBbVlNV01HOWJvNkZaTFoyZG40OU9rVGJHMXRNV3pZTUdSbVptTFhybDJ3c0xCQXQyN2RrSkNRZ083ZHU4UEt5Z3FuVDRKMlhWMEFBQ0FBU1VSQlZKL0cvUG56MWZZbWs4dmxXbFVGYXN2WnMyZFJWbFlHTnpjMzhQbDhyRisvbmxZOW9BNFRFeE9OWXpsQkVGcjMxcXRNWGw0ZWxpMWJodGF0VzZOVHAwNjRkZXNXM3IxN2g2NWR1K0wrL2Z0YUpRbUZob1pTOTJ3aElTRzBlZEhSMGZEejg0T3VyaTRDQXdPUm1abUpuVHQzd3R6Y0hObloyWGo1OGlWVklYTHExQ25ZMk5oOFZrR0p5K1hDMWRVVi9mdjN4L256NXhFUkVVRWIzN0t5c2lBUUNGVE9vNXBDWGkvMDlmVWhFb25VQ2lJdlg3NUVXRmdZNXMyYlI0M3pwYVdsV2wxcnliNWlRTVcxWmMyYU5majQ4U05hdG14Slc0NjBVQ1FodDhYRXhJUjZ4cWdzQnQyNGNRTmJ0MjdGNzcvL0RuMTlmZno1NTU5bzNydzU4dlB6NGVYbFJWdTJ1TGdZcDArZlZxbXFYTEJnQVcwYm1lalFvUU9BaXV1OXFhbXBTbSsvYmR1MlFVZEhSNnY3ZVcwb0xpNEd3UHlzWVd0clMzMVBsUVdhS1ZPbUlEWTJGa2VQSG1XMHRTYnAzYnMzR2pkdWpLZFBuekxPejhqSVVGdWhSRmJMYWFKcDA2YjQ3YmZmQUZTTWVmUG56OGVzV2JNd1pNZ1FhcG13c0RCY3ZYb1Z4NDhmcDZiVjVYakd3dkpmaFJXVVdGaFlXRmhZdm1EMGVCVi9OYVdjK0V0Y0twQUFjcUppV3JuaWYvLys3MDlPMEYrWEV4VjlvMnJpejVkVFhQUHRaVUpQVDQ4eDgxUDVBYVZaczJiWXZuMDdFaE1UMGFGREI0MFprMENGRFFuNUVFd1FCR1F5R1d4dGJkRzZkV3RFUmtiQ3pzNk95clI5L3Z5NTFuWTNKTW8yRTdWdFVLeU9xZ1FsYlJrM2Jod0NBd054K3ZScGpCbzFTcXRtOXA2ZW5sb0Z6V3JUUTBrZFBCNFByVnUzcGw1ZnUzWU5RSVZOa1BKMEVqSmIwY2JHaHBZMS9uY1NFeE5EOWVDWVBuMDZNakl5Y09QR0RXbytuODluL042Vk0yd0ZBa0dWR2V2cDZlbFlzMllOeXN2TFlXRmhnY0RBUUdSblowTW9GSUlnQ0V5ZE9oVVRKa3lvc2hxcU1nMGFOS0M5VnBkUlR3YnFkSFYxWVdOamc1S1NFdHkrZlJzLy9QQURPQndPdW5YcmhwU1VGRHg2OUloNm1ILzgrREZLUzB2aDVPUkUrNXlRa0JBb0ZQUUI2TU9IRDFpeVpBblZENE8wUmN6SnlZRklKSUsxdFRVRUFnSFYvK1RkdTNlWU8zY3VSbzRjcWJLdFhDNFhmRDRmdWJtNTZOcTFxOFlnNU8zYnR4RVFFSURwMDZkclpUV3piOTgrWExseUJjSEJ3WDlyUStqTXpFeXFVcVl5cEdCZStUaVR5K1VnQ0FKY0xsZmo4VVd1OS9qeDQycXJ1ZTdjdWNOWUpjZzAvbjM2OUFsSGpoeFJtYzdqOFdpMk9tUUZvMWdzeHBzM2IyalZwMHk4ZlBrU1FFV2xVbXhzTEdWQnBJbEJnd2JCMXRZV0ppWW1LQ2dvb0RMTW1TQUlBc1hGeGJUQWFtNXVMaDQrZkFnQWFwdVJzM3dlU2twS01IandZSHozM1hlUXlXVEl5Y2xCdzRZTlFSQUVGWXpmdm4wN2Jjd3lNVEdCbDVjWDdkeE1TVWxCZUhnNDlQVDA0Ty92VDltU3RtN2RHcjE2OVlLbnA2ZFcyM1AyN0ZuYU5UaytQbDZsY1R6d2x4Z2FHUm5KZU40NU96dFhlUjlUVzhnQXJyMjlQYmhjTGxhdVhJa2ZmL3dSbXpkdnhxeFpzL0RwMHlkMDc5NGR6Wm8xUTFoWUdLS2lvbFFxTFVpcTZyRlVYYTVjdVlMQ3drSXFLRjVXVm9ZR0RScG9yT2lJaVltaFZZd3dvYWtQV2xYczJiTUhRcUVRUXFFUW5wNmU0SEE0YU5pd0licDI3WXJ1M2J2VGtwbWVQWHVHMjdkdlkrYk1tVFJoUXQzOVdtWm1KaVFTQ1RVT096bzZJaW9xQ2tLaEVHM2F0SUdCZ1FIaTQrUFJ2bjE3cEtXbFFTZ1VZczZjT1RYZUYwM2s1T1NvM0NNWUd4dGp3b1FKdEdxNDU4K2Z3OFRFQkpHUmtZenJJUVVwYlltTGl3T0h3OEhPblR0UlVGQ2c5bG9iSEJ3TWdpQnc1c3daSEQ1OEdNWEZ4U2d2TDY5MmhXSnBhU2xTVWxLd2JOa3kzTHQzRCsvZXZhUG1mZmZkZDdTa0gvSmV4TjNkWFdVOVpHVnJ4NDRkSVpmTGNmLytmZlR2M3gvSnljbjQrdXV2WVd4c3JKTEU0K3ZyaTk2OWU2djBnNnpxK2tiU29VTUhPRGs1WWRldVhkaTNieCtWQlBIMDZWTmN2bndaa3laTm9nbnBDUWtKV29rdmxYRjBkTlFvS0dtaVRaczJjSEp5UWx4Y25NYmVXT1ExV3AyZzVPam9xTFhsSFJOY0xwZDYzaVA3UDNidTNKa21oSkxYaDdvU1IxbFkvci9BQ2tvc0xDd3NMQ3ovWVhTNEZYOEdmUFg5bitxYWtFZDF2ODZ5c3JJcXMwckpmalBLMVVIcTBOUFRvd1NSUVlNRzRadHZ2b0dGaFFVeU1qSlVIbzRORFExVmZNUFZrWjZlRHBGSUJEczdPeXE0b3F1ckM1bE1WbWRlOXhNblRvU0xpd3Yxa0ZmYmpQaisvZnNqTEN3TVBYdjJWTEg5VUllMkdkaTE2YUdrTFdUall6SnI4MHVFeStWQ29WQmc1TWlSbURScGtzYStVN1VoSXlPREVocVRrcElBVkFoUmRuWjJhTnEwS2JwMDZRSmRYVjFjdUhCQjViM2J0Mi9IalJzMzRPUGpnNisrK29vMlQxUG1iMlptSmw2OGVBRnpjM09VbDVlRHorZUR3K0hBeU1nSW5UcDFRbng4UEY2K2ZBa0hCd2QwNmRJRjRlSGhlUHo0TVNVb2tRR3FBUU1HME5aYitSaDcrL1l0VnE1Y2lmZnYzMU9ONzBrT0hqeUk2T2hvN055NUUvYjI5akF4TWNIR2pSdmg1ZVdGdlh2M0lpY25CeDRlSGlySDlyQmh3OUMzYjErMWxWRC9Oa2k3bWNvVUZCUmczTGh4TURVMVZlbWI4UFBQUCtQQ2hRdVlNMmVPVm4xS1RwOCtyU0wwMVNXVmZ5TXl5RmRhV29yRml4ZGo0OGFObEZWcFpjckt5dkQwNlZQd2VEeGN1blFKTVRFeFZMQktWMWRYNDlobVoyY0h1VnlPbVRObndzcktDajQrUG96VnJncUZnZ3BxR3hrWmdjL25JeTh2RDNLNUhJNk9qckMydHE3UmZyUFVqTWpJU096ZHV4ZUhEaDJDUkNLQmg0Y0gxcTFiaDk2OWUyUDU4dVZZc21RSnRtM2JSa3Z5U0UxTmhiZTNOenc4UENqQnd0VFVGTmJXMXJDMnRrYXpaczJvUCtVZUdtUEhqbVVVcHdFZ0tpcUtzVGZRNzcvL3ptaHpTa0wyK0ttTXJhMnRWb0xTNjlldmFWVU95cFhXVlhIejVrMVlXbHBTMVJuR3hzYnc5ZldGVUNqRWdRTUhZR2xwaWQ2OWUxTUN4L0hqeHpGbzBDQ1ZoQUtKUkFLSlJGSm4xWGw1ZVhsNDgrWU5SbzBhUmJzT21KbVphYlFmenM3T1Zpc282ZWpvd056Y0hHUEdqSUdCZ1FHMmI5K09TWk1td2NIQkFTS1JDSnMyYmNKMzMzMkg5dTNiWSsvZXZZemlXTDkrL1dCdGJVMVpJRFpwMG9UMlhWUk9Icmg5K3phKytlWWJ4bkhrNmRPbmVQTGtDVkpTVXBDVWxBU1JTSVNaTTJkU3dvQ3pzek5WTlRsaHdnUTRPVG5oOGVQSG1EbHpKdTdjdVFOalkyT3R4UEthOE9MRkM4YitkT3BRdHl5ZnoxY3JLQ2tVQ256OCtCR3paOCtHa1pFUnlzdkxFUkVSZ2ZidDI5TjZicm03dTlQNmVnRVZGUzBPRGc0d056ZUhxYWtwWlkvWW9rVUxKQ1FrYUwzZEppWW1DQTRPUnN1V0xWVnNJOWV0VzBlcnhFMUtTa0pJU0FpV0xsMnFVdkZJdmpZek0wUDM3dDF4NnRRcG1KaVlJRDgvbjNKU3FKd1V4K1B4WUdabXhwZ3NKNWZMTlNaM2tOVmJYbDVlOFBUMHhMWnQyN0I4K1hJSWhVTDQrZm5CenM1T1JZd0xDQWlvdHIwMFVERStrY2trTlRtL3lldG9kZTd6Q1lLZzdNZno4dkpRVmxhR3UzZnZNaTc3K3ZWckFNRDkrL2VobzZNREJ3Y0h0ZU5tZVhrNXpwNDlpNlpObTFLMmt5d3NMTFdERlpSWVdGaFlXRmhZdm5qOC9mMjE3aFBBWk1WVm1hMWJ0MUlDUk9QR2pUVXVhMnRyaTZDZ0lJakZZaHcrZkJqanhvMVRxZGdnV2JWcUZXSmpZekZ2M2p4YWNLR3NyS3pPZ3Ria3cxMXRIdktVNGZQNU9IandvTnFxRTIzSnk4dWovTS9KQjNHaFVLZzJzNUNFM0kvazVHUnEyYzZkTzFQVko1cElTMHREYkd3c2VEd2VCZzhlWEp2Ti82dzRPenRqeVpJbEt0bW9kVTJIRGgzd3pUZmZ3TWJHQmpZMk5yQzJ0bWIwcm1jUytjZ0FCcC9QMXlnQ1BuMzZGSW1KaVhqMTZoV1NrcEtvMzIvaXhJbVFTcVcwNDZodjM3NklqNC9IN2R1MzRlRGdnTFp0MjBKSFI0ZktSQ1VJQXZmdTNRT1h5MVVSc1pTSmlZbEJZR0FnU2t0TE1XM2FOSzE2WDFsYVdpSTRPQmhMbHk3RnVYUG44UFRwVXl4WXNFQ2xQOC9uNm5uekpVSGEwTld2WDcvVzYvcTdyU0xKeXA5eDQ4YmgwcVZMV0xKa0NkYXZYNDlPblRxaFVhTkdXTGR1SGJWZjBkSFJFSXZGNk5LbEN4Vm9JamwzN2x5Vm54VVpHVW5aZ0trTDZQRjRQTmpZMkNBMU5aWEtZQmNJQk9qVHB3K1ZOUERzMlRNSWhVSjg5ZFZYZi92MzlmK05xS2dvdEdqUkFvMGJOMWF4UU96WXNTT21USm1DNDhlUFkvejQ4V2pSb2dXaW9xTFFvVU1IakJrekJyLysraXVzcmEzUm8wY1BXRmhZTVBidlVNYkl5RWh0OVpxNmNVUmQ4c0F2di95QzMzNzdEWC84OFVldHJyM0p5Y2tRQ29YVWEyM0ZYcUZRaUlTRUJJd2ZQNTQydlVXTEZuaisvRG5ldm4wTGIyOXY2ano0L3Z2dnNYTGxTaHc3ZGt3bHdQL216UnNBRmZkS2RRRjV6dmZyMTY5TzFnZFVWTEdUZ2pzcHdMbTZ1cUpKa3lhVVhXV0xGaTNRclZzM2RPdldqWHJmNjlldjhmTGxTN2k2dXFKdjM3N28yN2V2eXJwbE1wbFdpVGpLUkVWRklTRWhBVTVPVHBnMWF4YWNuSndRSHg5UEJkNU5UVTNoNE9DQU8zZnVZTUtFQ2VqVXFSTU9IRGlBMHRKU1hMdDJEUzR1THRYK1RHMXhjWEZoM0U4U29WQ0lSWXNXb2FTa0JLR2hvVEEzTjJkY2pxa1huVVFpUVhCd01CNDhlQUFyS3l1cXV1VHc0Y1BJemMzRndvVUxzWDc5ZW1wNVEwTkRpTVZpYk4yNkZXUEhqb1dOalkzSzhWZGRZbU5qY2VYS0ZYaDdlNnRZM1pHMGJkdVc5cHBNVW12WnNxWEdwSUdKRXlkaS92ejVDQTRPUnBNbVRXQnZiNCtmZnZxSnNTcjh4SWtUakVrZ3UzZnZacXkyLy9EaEE0S0NndURzN0l3UkkwYkExdFlXUC83NEkzYnMyQUdDSVBEczJUUHdlRHlzWDc5ZTVkall0bTJiaWxXdE5saGFXbEw5aTJwU3ZWUFY4eFVUWldWbDJMNTlPMjFhVUZDUTJtdXlxYWtwVloyMlpzMGF0WUxTM3IxN0lSUUs0ZVBqVTZNK2lTd3NMS3F3Z2hJTEN3c0xDd3ZMRjArN2R1MnFySXBKVEV4RVVWRVJPblhxVktYMVNrMGVqS0tqbzNIbXpCbkV4OGNqT0RpNFdrS09ycTR1enA0OVcrM1BaSUlNT05TVm9BU290ekNyRHFXbHBWUzFFRkFoVEVna0V0bzBkZkQ1Zk9UbjUxUExHaHNiVnlrb2xaU1VVTUU2RnhjWHRVR042aUlVQ2hFV0ZnWU9od012TDY4NnMvR3BqdlZMVFRFMU5jVlBQLzMwV1QvajFLbFRWTUN2U1pNbTZObXpKeHdjSE5DMWExZmN1WE9IRmtBbmV3SGN1M2NQYytmT0JaL1BSNnRXclpDVWxJU01qQXprNXVhaW9LQUEzYnQzWnd3Q2lFUWk3TjI3RjFGUlVlQnl1YkMxdGNYNzkrOVZlbVdSR2MzSGp4OVhPYmZKNEU5NmVqb1dMbHlJUG4zNllOeTRjV2pYcmwzZGZTbGZPTFd4WXlzcEtjR0hEeC9RdkhsemxYbHo1c3loZ3NtMVlmWHExV29EbUE4ZlBnU0h3OEg0OGVQUnZuMTdyRm16QnF0V3JZS3ZyeSs2ZHUySzNyMTdBNmdJNnBJVkl0OSsreTEyN05paHNpNjVYSTZZbUJqMDZkTkhKVGdsazhrbzI4UHg0OGRydkViczJyVUxaV1ZsVklDdXNoWFFzMmZQRUJZV2hoY3ZYbWpWVjRXbFpxU2xwYWx0VEU4eWFkSWt1TGk0VUhhbnYvenlDL3IwNlFNdkx5KzhldlVLL3Y3KzJMRmpCMDBNa2Nsa1NFdExRM0p5TXBLVGt6RnYzcnpQdmk4MWhleG5TS0p0RDZWRGh3NkJ6K2RqMUtoUnRPa3BLU25ZdDI4ZldyZHVqYSsvL3BxYTNyMTdkemc2T3VMWXNXTndkSFNrOVcwaGcrVjFsZlYvOSs1ZG1KdWJxNGovZFVGeGNUR09IVHNHZTN0N3JTeHduejE3aHQyN2QxUGlzRUtod0x0Mzc1Q1VsSVNYTDEvaTVjdVhzTE96bzFYQWFjT0NCUXRVZ3Y0eE1URzBaQTRYRnhjOGUvWU1CRUZnOE9EQkdEcDBLRjY4ZUlIYzNGemFid05VSExOK2ZuNFlNR0FBK3Zmdlg2MXRxUXlYeTFWN1QvajQ4V01FQkFTZ3BLUUVDb1VDSGg0ZStPYWJiK0RtNXNiWXQrN0Rodys0ZGVzVzR1TGk4UHo1Yzhoa01zVEh4Nk52Mzc2VVlIamp4ZzBjUFhvVUxpNHVOREdQUkNRU0lUSXlFaTFhdElDTmpRMXRYbmw1T1hKeWNwQ1ZsYVZWM3p5Z29wSTdKaVlHUGo0K2pQTkhqUnFsMG5PVWRFQ1lNMmNPb3hneGQrNWNEQjgrSFBiMjluQjFkVVZVVkJRbVRab0VEb2NEUHo4L0ZZZUZxVk9uWXZqdzRZeDlqZ3dNREdpdnhXSXhzck96NGU3dURpNlhTMHVvR1RSb0VDNWZ2b3pvNkdnQXdOcTFheG1UaUxUOWJwZ2dLNXVZbmpXVUJlbWFDRlpNQ0FRQ1dpVzFVQ2pFeXBVcjBiZHZYMHliTmcwQWNQNzhlY1RHeG1MaHdvV00rMXRRVUlEQ3drS3FZblB2M3IyNGNPRUMrdlRwbzNMdXNMQ3cxQnhXVUdKaFlXRmhZV0g1NHBrd1lVS1Z5eXhldkJpSmlZbVlNMmNPbzQxRWJSazZkQ2hldm55SnlNaElyRjY5R2x1M2JxMVdobWh0ZXgxVmhzeU9WeWNvN2R5NWsyWXpVVmNQZStwbzJyU3BTb05ob0NJZ2ZPdldMY3lmUDU4bU5odytmQmlXbHBaYVBkeFZ6cm91S0NpQXI2OHZNakl5MEtCQmd6cXpFd1Fxdk9adjNMZ0JHeHViT3UwSjhVOVNVbEtDbHk5ZklqazVHWk1uVDY3VnVvWU1HWUt2dnZvS25UdDNWbm1RcjF5aFpHNXVEbHRiVzZTbnAxUDliMXhjWE5DK2ZYdm82K3ZqNnRXckFLQmlZMFFRQk02ZlA0OGpSNDVBSkJMQndzSUNLMWV1eElVTEZ4Z0ZTakw0OCtqUkkwYmhlY2VPSGJoMzd4N0N3OE1SRXhPRG1KZ1llSHA2cWdSVEh6OStUUFVIRW9sRVZkbzEvaHNvTFMybGVoajE2dFdyMnU5Ly8vNDlQRHc4WUdkbmg5Mjdkek5tQ1UrY09MSEsvbDVNSkNRazRQbno1MnJuUDNyMENObloyWEIwZElTcHFTbDY5dXdKZDNkM2hJU0VZTTJhTlZpN2RpMWwrM1R3NEVFSWhVSzBiTmtTdlh2M1poU1V4R0l4L1B6ODBLeFpNeHc0Y0lBMjc0OC8va0J1Ymk1TVRVMHhac3dZamR2TjVYSTFWaDU5L1BnUkFEVDJZbUtwUGFkUG40YSt2ajUxRFNHdng4bzl2cmhjTGlVY0NJVkNGQllXb2wyN2R1RHhlRmkrZkRubXpKbURFeWRPd05YVkZiR3hzVWhPVGtaYVdockt5OHZCNVhMUnFsV3J6MVlKOGsrUmxKU0U2OWV2WS9qdzRXallzQ0UxWFNnVXd0ZlhGN3E2dWxpOWVyV0sxZW55NWN2aDRlRUJYMTlmcWtvUXFPaEwwcVJKa3pxeGV5d29LRUJjWEJ5Ky9mWmJsY0M5VENiRGh3OGYxTDYzcEtSRTQ3cFRVMU94WmNzV2ZQcjBDV3ZXcktHbWs5Y01ValJRNXRteloyalNwQWxNVFUyeGR1MWFQSG55QkNVbEpkRFYxVVdiTm0zUW8wY1A5T25UcHpxN0NFRFYyaE9vR0RlVTcrZUdEeCtPNGNPSEF3QjFMM0xseWhVMGI5NWNwWUtsckt3TVlyRVkvdjcreU16TXJQVjF2aktKaVlrNGZmbzBIang0Z0VhTkdtSG56cDJvWDc4K3pwdzVnMHVYTHVIQ2hRdm8xYXNYeG93WlE3T0kvdmp4STBKQ1FtQnJhNHZ4NDhlamQrL2VsUEJJRUFUQ3c4Tng4T0JCT0RnNHdOdmJtM3FmOG05QmpxZU5HalhDMDZkUEVSVVZoZmZ2M3lNbkp3Y2ZQbnlnbGwyM2JoMTF6eXNTaWRSV3FpUWxKYUZwMDZZcXdnM0ordlhyVmU0NWs1T1RzWC8vZml4YXRJaFJ3Q0RIR0xGWWpCY3ZYb0RINCtIWXNXTW9LeXVEbTVzYm82dUJycTV1bGM4RmVYbDVlUDc4T1NRU0NYcjA2SUZGaXhiQnpNd01KU1VsaUlpSXdHKy8vWWE4dkR3TUdEQUFpWW1KOFBYMVJaOCtmVEJseWhTdCt6RnBRaXFWSWo0K1hzWGVrZVQ3Nzcrbmp1WG56NTlYNlNSQldqSnJlNy93NU1rVCtQbjV3Y1RFaEZheDZPenNqSHYzN21IMjdObHdkM2VuemhQZ3IxNmJaQS9QWHIxNndjWEZCV1ZsWldxVEQ0eU5qUmwvVnhZV0ZzMndnaElMQ3dzTEN3c0xpNVlzV0xBQWFXbHBlUG55SlVKQ1FyUnUxRjNYRkJjWFV4WWM2akxwNCtMaS9zNU5ZaVE2T2hvQkFRRW9MeTlIMTY1ZDRlTGlBZ0RJeXNyQ2hRc1hVRmhZaUlTRUJNeWZQMTl0OFA3YXRXdFVCblJLU2dyczdPd1FHUm1KNTgrZnc4aklDR3ZXcktsVDJ6S3lCd05aK2ZCdlE2RlFJQ3NyQzBsSlNWUVc5WnMzYjZCUUtGQy9mdjFhQjVvMEJjOUtTMHRWQWlkdWJtNlF5V1RVd3pvcDRvakZZdHk5ZXhmR3hzWXFRZ2VYeTRWUUtFUnhjVEZHakJpQm1UTm53dERRVUcxVmtaK2ZINktqbzdGMTYxYTEvWFZhdEdpQmdRTUg0dENoUThqSnlhRUZJRWhJc1lua3Z4QmdDQW9LUW1GaElabzJiWXFlUFh0VysvMWtyN2FjbkJ5MVFhQkpreWJWcU1wUkxwZHJGSlNPSFRzR0FMVGZhdHk0Y1hqNzlpMGlJeU9Sa0pDQUhqMTY0TmF0V3poMTZoUzRYQzY4dmIzVjJ0bVErMUk1VUY1Y1hFeFZKMDJaTXFYV1FpSVo5RmJ1djhOU3R4QUVnWktTRWd3Wk1vUUt0bHRZV0VBZ0VPREVpUk5RS0JTMFkxSXVsK09QUC82QW5wNGVWVGxwWVdHQkxWdTJ3TWJHQnFHaG9iaHk1UXJzN2UweGNlSkVPRG82d3Q3ZW5pWWNIang0RUFjUEh0UnErMUpUVS9Ib2tmcUdrc25KeVFBcVJERjE1NVdob2FIS09LVThma3NrRXB3OGVSSm56cHhSZWUvbXpadXhaY3NXQUJWaVE2TkdqUUJVakxzYk4yNUV2WHIxTUdYS0ZHcjVsSlFVckZ5NUVtS3hHT3ZXcldNVVF5MHNMQ2pMeVdYTGxzSGIyeHY2K3ZyNDg4OC9hVlZTdGVIV3JWc2dDSUx4T3BPVWxJU0pFeWRxZkgvbGV3R1JTSVM0dURoY3UzWU5jWEZ4TURjM3g2Wk5tMmlDVEwxNjlTQVFDSERwMGlYSTVYTHcrWHdvRkFxOGZmc1dNVEV4VkVKVHExYXQwTEpsUzNUczJCRnQyN2FsQXVsejU4NUZabVltN1hQSkJKNnBVNmVxakVjLy9QQURoZzBiaG95TURNVEd4c0xFeEFSRlJVV0lpb3JDMTE5L2pUVnIxbEE5RUN0VFZGUUVIbzlIVmJibzZ1b2lQRHdjaG9hRzJMUnBFd0lDQW5EbzBDSGs1ZVhCeTh0TDYzNlhsU2t0TGNYTGx5L3g2TkVqeE1URUlDY25Cd0tCQUpNblQ4YTRjZU1vTWNiZDNSMFRKMDdFcFV1WDhOdHZ2K0hldlh0bzFhb1Z4bzRkaTc1OSs4TGUzaDVIang2bGpqK1NwS1FrN04yN0YwbEpTZWpac3lkV3JGaEJuV3ZtNXVhNGRlc1dMQzB0d2VWeXFiNm1yVnExd3V2WHIvSGt5Uk0wYjk0Y1gzMzFGWm8xYXdZTEN3dFlXbHFpY2VQRzFIbmw3KytQSGoxNnFPeC9abVltN3R5NW85RTJsNmxuS3BtMDBxWk5HN1hDcVZRcXhZWU5HMUJRVUlCOSsvYmgrdlhyT0gzNk5INy8vWGUwYWRNR2JkcTBnYm01T1F3TkRURmp4Z3p3K1h4RVJVVkJvVkJBTHBlanZMd2M1ZVhsa01sa0dEVnFGSFIxZGFuZVVBTUhEc1EzMzN5RGhJUUVSRWRISXlZbUJoS0pCQjA3ZHNTNmRldlF0bTFibEphVzRzaVJJemh6NWd4aVltSmdaV1dGcmwyN29sKy9mbFgyZ2IxNDhTSlNVMU5oYUdnSWZYMTl5bUhnN3QyN3lNbkpvU3FES2pONjlHanFlc25uODFVRXBaQ1FFSEE0SE9qcDZhRzB0QlFSRVJHd3NyS3FVbEFxS2lwQ1NFZ0lJaU1qNGVycUNpOHZMOXAxdVdIRGh0aThlVFBPbnorUHZYdjM0dUhEaDFpOGVERUF3TnZiRzJLeEdMdDI3Y0s1Yytld2FkTW1xcXJ5eG8wYjRQUDUwTkhSZ1k2T0RyVWR0cmEybURadEdxS2lvaUNUeVNDVHlkQ2tTUk5hSlNZTEM0c3FyS0RFd3NMQ3dzTEN3cUlsZkQ0ZksxYXNRRmhZR05XWS9aK0FGSXVzckt6VUJuSTNiZHBFczRFVGk4VzBETkNxa0VxbEFMVFBKRlNHekR3OWZQZ3c5UFQwc0hidFdwcEEwNlJKRSt6YnR3OStmbjY0ZHUwYWtwS1NzSGJ0V3BVZUROZXZYMGRnWUNCNFBCNE1EQXl3ZS9kdU5HellFQk1tVElCQ29ZQ3pzM09WV2RHdFc3ZEd2WHIxdEc0S1RBYTQveTVCS1NRa0JMbTV1WXp6bExOazFmWGlJRm0xYWhYQ3dzSncvdng1S2dzVXFBaWV0MjNiRmc0T0RsVUdGV3FEVkNwRmNYR3hTbGFzdXQ1VzBkSFJLQ3NydzVBaFF4aXp0ZWZNbVlPaFE0Y3lXcTNWbE1hTkcyUFpzbVVnQ0lJeDBEWnIxaXlxenhVWm5GQkdMcGZUckhESXpHaVpUTVk0blVRcWxUSm12eXVqWEZVaGxVb3B3VmdieUFDSk1tVmxaUWdLQ2tKMGREUzRYQzUrK3VrbnhuMG1wMVcyNUNFaHhaSEtBY0hQVFh4OFBCSVRFMkZtWnFiU1gydkJnZ1ZvMTY0ZGhnNGRpcGlZR0FRRUJBQUFaczZjeWRoN2dvU3M2cXdzRkI0NGNBQUZCUVd3c3JMQzBLRkRhZlBJWUxDMnZXa0FJRHM3R3dEcXBHS0RoUmt1bDRzTkd6YlFmaGRkWFYzNCtQamcxMTkvUldCZ0lHMGVoOE9CbFpVVlZxeFlRYXRjSUh1b1RKa3lCYk5uejlaNHZldmZ2Ny9hWG05eGNYRzRjdVVLOVRvMU5aV3hQNG95aG9hR05HdW55bGhZV0tnSVN2UG56MWRiV2FHTzgrZlBVMzJXcEZJcEZBb0Z2TDI5YWQvRGtTTkhJSlZLNGUvdlQxVWVNZUhzN0F4L2YzOXMzNzRkSFR0MnhPWExsMkZtWm9hUkkwZFdhNXZVSVpmTDFWNnI3T3pzTk5vUFJrUkU0TUdEQjlUcndzSkNUSjA2RlNVbEpUQXpNOFAwNmRNeGV2Um9sZStQdytGZy92ejVPSGp3SUlLQ2dxaXgyc2pJQ0s2dXJwU0lwUzRaWSt6WXNSQ0pSRnJ2STVrWVFSQUVmdjMxVnlnVUNuQzVYRGc1T1dIU3BFbElUazVtdEg1alF2bDRKZTlQdVZ3dWJ0NjhpYkZqeDJwbDYxZVp5TWhJQkFVRlVlZFB5NVl0NGVucGlZRURCekltN3hnYUdtTENoQWtZTldvVS92ampENXc4ZVJLYk5tMUNZbUlpRmk1Y3FITHR5TTNOaFkrUEQzZzhIbU9sOE55NWM3RnIxeTZxcDZhNXVUbm16cDBMQ3dzTFdGaFlhS3kwZFhCd2dMdTdPeTVmdmt3bEpDaGpZR0NBYjcvOXRzNHJ1SUFLTzgzRXhFU3NYYnNXTmpZMm1EVnJGa2FOR29XclY2OGlNVEVSOSs3ZGcwZ2tvczVCZGRjVVIwZEh5a3FPeitjak9EZ1lYQzRYaHc0ZHd0R2pSNkducDRlK2ZmdGl4SWdSdEY1UCt2cjY4UER3d0lnUkkzRGx5aFZFUlVYaDRzV0xjSFoycm5MYlpUSVpvcUtpVkp3TUdqUm9nSEhqeHFrODcvVHMyUk1OR2pTZ1BYOE1IandZdlh2M3BvMHJLU2twVk05TW9LSnFWNXMrdDdHeHNVaE1UTVNtVFp2VWlqb2NEZ2VqUm8xQysvYnRFUlFVaEl5TURMUnIxdzQ2T2pwWXYzNDliRzF0NGUzdGpTNWR1dUR5NWNzNGYvNDhDZ3NMcTd3WEkxbXlaSWxXeTdHdy9IK0dvNmpPM1RFTEN3c0xDd3NMU3hXRVZFcks5ZWhTODNYNSsvdXJlSm1yNDltelp4Q0pST2pRb1lQV1ZtVkRodzVGNTg2ZG9hT2pBdzZIZzN2MzdtSHQyclhvMEtFRHRtN2RXcTF0SlFnQzd1N3V5TWpJVU50VVZ4dEVJaEZ5YzNOUnIxNDlHQmtaMFRLa0ZRb0ZIajU4aU1EQVFCUVZGV0hVcUZFcVZWSXpac3hBWm1ZbWpodzVRc3N5TGl3c3hOaXhZMkZ1Yms0TGRJbEVJcFNWbGNIRXhJUUs3Q2NrSkdEcDBxVlFLQlE0ZCs2YzJ1L3o5ZXZYK09HSEh6Qml4QWg0ZVhrQnFBaEFCd1lHNHNtVEp6QTNOOGVHRFJ2VTlsYVF5K1VJQ1FuQm1UTm5JQkFJNE9QalEvVlN1WEhqQmdJQ0FxQlFLTEJtelJvSUJBS3NXTEVDQ29VQ0F3WU13S0JCZzJCdGJRMVRVMVB3K1h5TmdVQ0NJQ0NUeWFqc1Q3TC9TV1ZmK1lLQ0Fvd2JOdzRXRmhaVXhjTG5ZTk9tVGJoeDR3WTJiTmlBL2Z2MzQrM2J0N1ZlWjFSVUZNNmRPNGRmZnZrRmJkdTJSZWZPbmRHK2ZYdTBhOWVPK2wxRFEwT3Bma09WZWZ2MkxmTHo4MkZqWTRQNjllc3pMak5seWhRNE9Ua0JVRzFFZnY3OGVlemF0UXREaGd4Qmt5Wk5xRXhoZGFTa3BDQTNOeGYyOXZZMDRkUEp5UWx1Ym00QUtteDJsSU8wNmtoTVRNVDc5Ky9Sdlh2M0t2dWo2ZXJxcXZTMWVmNzhPYnk5dlRGLy9ud3FnT3ZuNXdjOVBUMzQrUGpnMnJWcmxHaFJIWUtEZytIbzZGaG52WWJVb1J5VUl3Z0M5KzdkUTBoSUNISnljc0RoY09EajQ2TzJoOWZ4NDhkeDRNQUJkT25TQmY3Ky9yVHppQ0FJK1B2NzQvYnQyK2pmdno5V3JseEpleSs1WDdObXphcVI4QndYRjRlRWhBU1Z0bWF1NWdBQUlBQkpSRUZVSGtwaXNSanU3dTc0OE9FRHZMMjlWVVFla3NqSVNHemJ0ZzBFUWVEcnI3K205Y1NZUG4wNlBuNzhpSk1uVDFMajErblRweEVTRWdJM056ZktKak0xTlJXZW5wN1VPRk5aTUJDTHhSZzFhaFQ0ZkQ1Q1EwT3JiREllSFIxTldmU2NQbjI2eGhVQ1FOMWVTNnRMNG52Z3dmK0tMblI1d1BTT2Y5OW5zNmlpVUNoQUVFU056clBLaUVRaUZXRkFMQlpES0JScWJSZE1qdjhFUVNBbEpZVVcyUDZTaUkyTkJZL0hRNmRPbmVya3Uvc2NrUGFLdFJrcmxDRUlBdG5aMlRXdWtKVEpaTml6WncvYXRHbkRhRzFiRldWbFpZaUlpRURQbmozVjJuNCtmZm9VelpzM1YydEw5MjhrUFQwZG56NTlRdWZPbmF2OTNzb0NFOU94SUpmTGNmZnVYWFRyMWsycktscXkzMWQxRXhzSWdvQmNMZ2VQeDZ1elk1SVVxaW9udmxTMUhUWDVmS2J4cmZKNnlXb3d1VndPZ2lDb3hCSGxha0pEUThNNjIzOFdsdjhxYklVU0N3c0xDd3NMeXhmTGd3Y1BhSm43MnFDY0RWY1ZuVHAxd3ExYnQ3QjE2MVlZR2hwU2xSM2FCRldTa3BLd2N1VkttSmlZUUU5UEQ4WEZ4Y2pOellWQUlLaVYxZEdIRHgvd3d3OC9VSys1WEM3MDlmWEI0WEJRV2xwS1ZSSVlHaHBpN05peEt1OXYyN1l0ek16TVZDcVhCQUlCUER3OFZCNUV5ZjBBS29MdEhBNkhxazVxMTY1ZHRmb0kzYmh4QTl1M2IwZHBhU2w2OWVxRnhZc1hhd3p3ODNnOHpKMDdGeTFidGtSd2NEQTJiTmlBZWZQbVllVElrWWlLaWdKQkVKZzdkeTVsZnhNUUVJREF3RURjdkhrVE4yL2VWRm1mc28wRmg4TkJlWGs1eXNyS0dETVNXN1pzaWIxNzk5S212WHo1RXNEZmEzZTNiZHUyT3V0dk5YandZQXdlUEZodGY1ZTB0RFFrSkNSb1hNZWZmLzZKUC8vOGszSGV0OTkrUy8xLzJyUnBJQWdDSmlZbWtNdmx5TWpJQUZEUkQrblVxVk5WZXVtVFZMYjI0ZkY0bEtDVW5aMk42OWV2YTdVZUxwZUwrUGo0S3BmVDE5ZFhFWlFzTEN3d2ZmcDBXbEIwMWFwVjFQOU5UVTJyMVNBK0t5c0xCUVVGMUdzOVBUMk5QWGRxQzUvUFIzWjJOaTVmdm94YnQyNVIxUWhtWm1idzhmSFJhTnZTdlh0M2hJV0Y0ZEdqUi9qdXUrOWdabVlHb0NJWTlmSGpSeXJ6WHBOZFhtaG9hQjN1VFVYVjNvY1BIMkJuWjhkWTRWWmVYazQxMlFhQUFRTUdxRlNVMmR2YjQ5cTFhNWcxYXhhc3JhMGhrOG1vODV2TTJGWW9GTmk1Y3ljVUNnVWNIQndZcTA4TURRM1J0bTFiSkNjblkrYk1tV2pVcUpGYVM3MlNraExrNStjREFFYU1HTUVHbzFqcURBNkhVMmVDaUxvcWsrcjBuaVNUQ2JoYzdoY3JKZ0dnZXF4OXlWUW55SzROWEM2M1Z2ZWdmRDVmcXlvU2RlanE2cXBVSFZXbVE0Y09OVjcvbDRxdHJhMUtsYjIyY0RnY3RkY1ZFaDZQUjB1ODBHYWROYW1TclV0eGs2UW14M2hOdDZFcUMyd3Vsd3RkWGQwYTJmU3lzTERRWVFVbEZoWVdGaFlXbGkrV00yZk9WTXRxcUxybzZPZ2dMUzBOQkVGQUpCSkJSMGNISFRwMDBPaXZUbUpsWlFXUlNFUUZYRGtjRGhvM2JneDNkL2RxVzlJbzA3eDVjeGdhR3FLMHRCUUVRWUFnQ0pxRm1hbXBLVHAwNklESmt5Y3oybEF0WGJxVWNiMTZlbnFVNzc0eWRuWjI0UFA1Tk5zdVBUMDlPRGc0cUFUZXE2SmR1M1l3TnpmSDZOR2pNV0xFQ0szZjUrcnFpcVpObXlJa0pJUVNqeVpObWdRek16TktYQUFxQk1BalI0N2c0Y09IU0V4TXhJY1BIeUFTaVNDWHl5R1R5V2crOUdUV29YTG1vZkpySm91ZXY5dnVEZ0N0Q1hkdHFVcTA4UFgxVld0dHBnM0t0b0cydHJhSWk0dERYbDRlZGV4UG5qd1pEZzRPV0xseVpZMC9Sem53UUFwa254c0xDd3RNbWpSSjdmeXVYYnRXeTBzL0tDaUlWbG0xYytmT1dtMmZOdVRsNWVHUFAvNkFTQ1NDZ1lFQlJvNGNpWEhqeGxVWlhMR3pzOE95WmNzUUhoNnVJb1J4T0J3MGFOQUFRNFlNb2F3QW1majk5OThaYlF1cjR1alJvemgxNnBUSzlLNWR1K0xhdFd0WXZudzVZMUJKS0JUaTFxMWJBQ3FFRzA5UFQ1WGxacytlallLQ0FqeDc5b3dTVWMzTnpURisvSGdxbUVrUUJMcDE2NGJYcjE5VEZVdE1yRnExQ2lFaElVaEtTcUo5UDVYaDgvbXdzN09EcTZzcmJkeGlZV0ZoWVdGaFlXRmgrUy9CV3Q2eHNMQ3dzTEN3MUNuL3BFMVBUU0diNHRZa000KzBxdmdjMmVqa2RwSENVbFhXYnJXRnRMb2dMUUJydW82NitpNUkydzJXTHhkU09HSi9wMytlaHc4Zm9yaTRHTTdPenArMUlvcUU3QTJsamYxT2RVbE5UVlZybFFsVVdDYW1wS1RRcXVacVNsNWVIczEyOFV1QnRieGpZV0ZoWVdGaFlXSDVFbUVybEZoWVdGaFlXRmorMzhQaGNHcHNPNktOVlVWTnFjMTIxWVM2c0xxb1MyR05GU20rZk5qZjZNdWhlL2Z1Zit2bktWZXMxVFdheENRQWFOMjZkWTM3MUZYbVN4U1RXRmhZV0ZoWVdGaFlXTDVVV0VHSmhZV0Y1Zi9hdS9Qb21xLzkvK092azhnY1FreEI2RFVYYVF3MVJGVnB5KzFGcVZKS3NhcWlxdXEybExSRjJ5dHFiRXZVUEJSQjFYaGJWOUhCMUxwRnFWYmFVcVNJSVltSVJBWVp6c2x3OHZzajMzeXVJeWRIa043SS9UMGZhMld0cy9kbm44OW5mejRuV1ZucnZOWitid0FBQUFDRldQT2syT3VsUFFzQUFPNTlOUjFYR2diK1p4QW9BUUFBQUFDQVFuS3MwdmJJMHA0RkFBRDN2ckpRNmgwb0NTVmY3QjhBQUFBQUFBQUFBQUQvVTFpaEJBQUFBQUFBSkVtdXpyYXZLM3VVM2x3QUFBQndieUZRQWdBQUFBQUFrcVFLYnY5NVhkbEQ2dG00OU9ZQ0FBQ0Fld3NsN3dBQUFBQUFBQUFBQU9BUWdSSUFBQUFBQUFBQUFBQWNJbEFDQUFBQUFBQUFBQUNBUXdSS0FBQUFBQUFBQUFBQWNJaEFDUUFBQUFBQUFBQUFBQTRSS0FFQUFBQUFBQUFBQU1BaEFpVUFBQUFBQUFBQUFBQTRSS0FFQUFBQUFBQUFBQUFBaHdpVUFBQUFBQUFBQUFBQTRCQ0JFZ0FBQUFBQUFBQUFBQndpVUFJQUFDV3Fzb2R0TzhWU092TUFBS0FzdXZuL1poWFAwcGtIQUFBQWNETUNKUUFBVUtKdS91THIzTFhTbVFjQUFHWFJ6ZjgzQ1pRQUFBQndyeUJRQWdBQUphcEpWZHYyc1RqcHR5dFNrcmwwNWdNQVFGbVFaSlordVpML2YvTkdOLzlmQlFBQUFFcEx1ZEtlQUFBQStOOVN6VXRxV2xYNi9XcCtPOGNxSFlxV0ZGMnEwd0lBb014cFZrMnF5Z29sQUFBQTNDTllvUVFBQUVwY08zL0oyN1cwWndFQVFObmw3U3ExclZYYXN3QUFBQUQrZzBBSkFBQ1VPQmNucVc5VHFZNVBhYzhFQUlDeXA0NlA5RXpUL1ArbkFBQUF3TDJDa25jQUFPQlA0ZVlzL2EyQmREcEJpazZWcm1XeWp4SUFBRVdwNUM3NWVraitQbExqeXFVOUd3QUFBS0F3QWlVQUFQQ25hbHdsL3djQUFBQUFBQUJsRnd2b0FRQUFBQUFBQUFBQTRCQ0JFZ0FBQUFBQUFBQUFBQndpVUFJQUFBQUFBQUFBQUlCREJFb0FBQUFBQUFBQUFBQndpRUFKQUFBQUFBQUFBQUFBRGhFb0FRQUFBQUFBQUFBQXdDRUNKUUFBQUFBQWdEL0o5ZXZYRlJjWFY2ai96Smt6eXN2TEsvWjVZbUppbEptWldaSlRLekh4OGZGS1RVMTFPT2J5NWN0S1Mwc3JrZXVscDZjck5qYjJsdU9PSGoycWl4Y3Zsc2cxaTVLYW1xcVltSmpiK2l5bC9IdUlqSXdzOG5oQ1FvSjI3OTU5dDlPN1k1Y3VYVkppWXVLZmR2NHZ2L3hTTDcvODhwOTJmZ0RBbjROQUNRQUFBQUFBbEVsYnQyNVYxNjVkbFp5Y2JQZjRrQ0ZEOU9HSEh4YjUvb3lNREowOWUvYXVmODZkTzJlY015Y25SOW5aMlVaN3k1WXRHalZxbE0xMVQ1dzRvWmRmZmxsNzkrNHQxbjNtNXVacTZOQ2hPbkRnUUxIR0YwZGFXcHFPSFR1bVRaczI2ZU9QUDc2cmM3MzU1cHRhdjM2OXd6RWpSb3pROXUzYjcrbzZCYjc5OWxzTkhUcjBsdU9tVHAycUw3Lzhza1N1YVRhYjdmWnYyclJKUTRjT3RYczhQVDI5eVBQdDNMbFRyN3p5aXM2Y09XUDMrSVlOR3pScjFpd2RQbno0emlaOGwwSkNRclIyN1ZxYlBxdlZxcXlzckNKL3JGWnJzYytma3BLaUN4Y3VsUFMwQVFCL3NuS2xQUUVBQUFBQUFJQTdjYXRWSWJmNmd2dkVpUk9hT0hIaVhjL0R4Y1ZGTzNmdWxDVE5uRGxUVjY1YzBmejU4NHNjdjNQblRsV29VRUVkTzNhOHJldDg4c2tuTnFGTTM3NTk5Zjc3N3hjNXZuTGx5Z29QRDVlVUg3NmRPM2RPc2JHeGlvbUpVVUpDZ2lUSnk4dExEUm8wa05sc2xydTdlN0hta1o2ZUxvdkZZclN0VnFzc0ZvdXVYYnRtOUZXcVZFa21rNm5ZOXpabHloVDkrT09QRHNkMDdOaFJiN3p4aHF4V3E4cVZ1LzJ2dERJek05V3JWNjliam52dXVlZjB3Z3N2R08yRWhBUzkrdXFyNnRPbmo1NTU1cGxpWFNzdUxrNnZ2dnFxbm5ubUdmWHYzOS9tbU5WcTFkYXRXOVc2ZFdzMWFOREE3dnVIRHgrdUgzLzhVWnMyYlZLN2R1MktkYzAvMjVFalIvVE9PKzhVZVh6RWlCSHExNi9mZjNGR0FJRC9OZ0lsQUFBQUFBQlFKdVhrNUVpU25KMmQ3UjYzV3ExRkhwT2twazJiYXQ2OGVaTHlReEl2THk5SlVuWjJ0c2FORzZjdVhib1lBY1NxVmF0MDVzd1pUWnMyelhoL1FRaHpPOEhKMWF0WHRYZnZYdjNsTDMvUlo1OTlabmRNbXpadFZMOSsvVUw5RHo3NG9BSUNBb3gydzRZTjFhTkhEeDArZkZodnYvMjIwWitibTZ0MzMzMVhEUnMyTlByT256K3ZTNWN1cVVhTkdzckp5VkZtWnFhV0xGa2lQejgvWTh6S2xTdjErZWVmRnpsM2QzZDNiZDY4V2N1WEw5ZU9IVHRzanNYR3h1cUxMNzR3Mmx1MmJKR1BqNCtESjJFckt5dEx0V3JWMHROUFAxM2ttQm8xYWhqMzUraHp2WlUrZmZxb1pjdVdkby9ObURHalVGL2x5cFVWR0Jpb3BVdVhLamMzVjg4Kys2ekQ4NmVscFduU3BFbTZmdjI2M2M5eHo1NDlpbytQMStUSmt5Vko0ZUhoaFo2bmxQLzdkZjM2OVVJaFRZVUtGYlJpeFFxSGM3aGQ2ZW5wK3ZycnIyMnVIUlVWWmZ5T1ZxeFlVYzJiTnk4eWdKMCtmWHFodm9NSEQrcjY5ZXQyeDBkR1JpbzNOOWZtbWpkcjJMQ2g2dFdyZHp1M0FRRDRreEVvQVFBQUFBQ0FNaWszTjFlU2lseXRrcFdWNVRCNDhQTHlVcE1tVGJSdTNUcnQzTGxUOCtmUGw2K3ZyN0t5c2lUbEJ3bE5talNSbFA4bHZyT3pzOUZPU0VqUTZOR2pOV2pRSVBYczJiUFljeTRvRFplZW5tNnNhcnBadFdyVjVPWGxaZHhmd1VvclB6OC9OV3JVeU9iKysvWHJwMjNidGlrMU5kVUlTWGJzMktIVTFGUUZCd2NiWThlTUdXTzhYclZxbFM1ZXZHZ1RKa241UVpyRll0R0xMNzVZYUU0SERoelEyYk5uSlVuRGhnM1RnQUVEakdNaElTRnExYXFWQmc0Y2FQVE5temRQZi96eGg5RTJtODNhdEdtVHpUMjNiZHRXbzBlUE50clZxMWZYRTA4OFlmZVpGRHlIcUtnb0pTWW15c25KU1ZGUlVjWXhGeGNYK2Z2N0t6SXkwdWpQenM3VytmUG5qZENpZmZ2MmtxUjY5ZW9wS0NqSTdqWHMvYjZZVENhRmhJUW9JeU5ESDMvOHNieTh2UFRrazAvYWZYOUdSb1ltVFpxa1M1Y3VhZEtrU1hyd3dRY0wzY1A2OWV2VnFWTW5JL0JyMGFLRkVXWkswdmZmZjYrVWxCVDE3dDFicnE2dWhhN2g1dVpXNURPNlUrbnA2VnExYXBYUk5wdk5PblhxbEZIT3NVR0RCbnJzc2NmMDZLT1AybjIvdlVCcDNicDFSZTVobFpPVEk2dlZxZ1VMRmhRNXA4R0RCeE1vQWNBOWhrQUpBQUFBQUFDVVNRVjdGUlgxQmZ1dEFxVUNEejMwa05hdFc2ZkpreWNyTEN5c1dOZWRNbVdLVWxOVDdhNUFLY3JaczJlMVk4Y09EUmt5UklNSEQ1YlZhcFdUay8zdHJZY01HV0t6TjVTN3U3dldyRm1qTld2VzJJeGJ0bXlaZXZUb29ZVUxGMnIrL1BtS2pZM1Y4dVhMTldqUW9FS0JVWEdZVENhN1pjdmk0dUtNUUtsQ2hRcXFVS0dDY2F4Y3VYTHk5UFMwdWQ3amp6K3VGaTFhR08zRml4ZnJnUWNlVU92V3JZMittalZyRnJyTzBhTkhpOXdUcTI3ZHVobzVjcVRSSGpGaWhNMjVWcTllcmUrLy85NVlaWldWbGFWang0N3ArUEhqa21Rem45dmw3T3lzaVJNbmFzeVlNWm8zYjU2cVY2K3VObTNhMkl6SnpNelVXMis5cFZPblRtbjgrUEhxMUtsVG9mUHMzTGxUbHk5Zk5sYTZoWVNFcUdYTGxucnV1ZWNrU1ZldVhOR2FOV3RVcTFZdDllL2ZYeTR1THNhNVBUdzg3bmordDFLdFdqV2JGV1lEQmd4UVVGQ1FUUkI1dXhZdVhDaEppb3FLVW8wYU5XeEtLbTdZc0VGcjFxeXh1YVlrL2ZUVFQzcmdnUWZzQm1rQWdOSkhvQVFBQUFBQUFNcWt6TXhNbFN0WHptNG9ZN1ZhWlRhYmxaU1VkTXZ6MUsxYlY4SEJ3VnF5WkluKytjOS9xbmZ2M2c3SHo1bzFTeWRQbnRURWlSUFZ0R25UWXMwMUp5ZEhjK2JNVWRXcVZkVy9mMzlGUmtacTJyUnBHamR1bkFJREF3dU5YN3QycmFUOGxWQlZxbFRSNzcvL3JvMGJOK3FkZDk1UlRrNk96WmZ6dzRjUDEralJvelZseWhTZFBYdFdRVUZCR2pSb2tIRThJeU5EaHc4Zk50b1hMbHhRVGs2Tzl1M2JaL1RkemtxUVM1Y3VhZmp3NFViYmFyVnF5NVl0Um5tMGxpMWJhdWJNbVRidldiWnNtWm8wYVhMTDFWeWZmdnFwVHA0OHFaeWNIQ05NS1RCKy9IaDkrT0dIMnJkdm53NGNPR0NVK2R1MmJadk9uejh2S1gvMTFMQmh3eVJKdlh2M1ZyZHUzZlRTU3k5Snl2OTl1UnZ1N3U2YU1tV0t3c1BEN1g3dXJxNnVxbDI3dG5yMzdxM0hIbnVzMFBHVWxCU0ZoNGVyVDU4K3FsR2poZzRlUEtpSWlBaGoxVTllWHA3bXpKa2pTWm8wYVpKeC8zdjM3dFdDQlF1MGNPRkNvK3hmYVVsUFQ3L2wzbVUzTXB2TkNna0pVYjE2OVRSdDJyUkNuK21OZnY3NVowMmNPRkZkdW5SUlNFaElTVXdYQUZEQ0NKUUFBQUFBQUVDWmxKR1JJVGMzTjdzcmZWSlRVeVhKcGl5YUkzMzY5SkhWYWkxVytib1dMVnJvZ1FjZUtMTDhsejJiTjI5V1pHU2tQdmpnQTdtNnVxcEtsU3J5OGZGUlNFaUlSbzRjYVhmdm9JTUhEMnJxMUttYU9IR2lyRmFyRGg0OHFKU1VGSTBjT1ZMZHUzZlhvRUdENU9ycXFuTGx5cWxWcTFiNjdMUFA1T3pzckM1ZHV0aWM1OXExYTBaUUllVi95Uy9KcG0vdzRNSEZ2cGRxMWFwcDl1elpSUjYvc1h6Yjdab3paNDZPSHordXNXUEhhdlhxMWFwYXRXcWhNY2VQSDVlYm01dWFOMjh1U2RxL2Y3L0RvT0ptUzVZc3NTbnZkcU8wdExSQ2ZhbXBxVWFJNHVibXBwZGVla2s1T1RsS1NVbVJ4V0l4eHJpN3V4dXJwbEpTVW96M2x5OWZYazVPVHRxNGNhTlNVbEowNGNJRmhZYUc2dVRKazJyVXFKSCs5cmUvU1pJMmJ0eW9uMy8rV1JNbVRGRHQycldOOXdjRUJDZzdPMXN6WnN4UVdGallYZTBmVlpRalI0NFlmek9TWkxGWUZCTVRvOTI3ZHh0OTdkdTMxNkJCZzVTZW5sN3M4N3E3dTJ2OCtQSDZ4ei8rb2VuVHArdWRkOTZ4R3dDZlBYdFdVNlpNVWUzYXRZMEFFQUJ3N3lGUUFnQUFBQUFBWlZKYVdwclMwOVAxMFVjZmFlellzVGJIRWhNVEplV3Zwa2xQVDNjWWN1emN1ZFA0a3Z5TEw3NHc5aTQ2ZGVxVU5tL2VMRW1Lam82V3hXSXgycEtNMTI1dWJ1clZxNWZEdVQ3MTFGT3FVYU9HVVhiTjE5ZFhzMmZQMXV6WnM3Vm8wU0pGUmtacXpKZ3hSdm0rYjc3NVJyTm56OWJnd1lQMThNTVBhLy8rL1pMeXc0bHAwNlpwMXF4Wjh2YjJWb1VLRmJScDB5YWxwYVZwN05peCt2SEhIelZod2dRRkJnYXFhOWV1Q2dvS2tyKy92MUZhTERFeFVZTUhENWFIaDRleG9xakEwcVZMSGQ1REFUYzNONGVoaG9lSGgvNzk3My9iN0orVGs1T2ppSWdJNDlsSzBzQ0JBKzJHQ3prNU9aS0szaHZyNXRWTDJkblp0MVVpclgzNzlzWmVXRGRidG14Wm9iNUJnd1laSVZ4UkhBVnlLMWFzVUowNmRkUzRjV00xYTlaTUpwTkpVVkZSU2twSzB0U3BVK1hrNUtSRGh3NXAxYXBWNnQyN3R4NTk5RkZaTEJaWkxCYVp6V1paTEJZOTl0aGoycmx6cDlhdlg2L0Jnd2NyTnpmWDJPdnJicFVyVjA3aDRlRTJlMTVKVWtSRWhDSWlJb3gyd2JONTVKRkhDcTNBbWpselpwR2ZWMUJRa0lZUEg2N2x5NWNySWlKQ3JWcTFzam1lbTV1cjBOQlErZmo0NlAzMzM3Y3Bwd2dBdUxjUUtBRUFBQUFBZ0RJcE1URlJIaDRlMnJsenB5cFZxcVNoUTRjYXh3cStITS9MeTlPdnYvNnE5dTNiRjNtZWRldldLU0Vod1NhVWNIZDMxK25UcDNYNjlHbWJzVGZ2WVNUbDd5bFVFQ2hWcVZMRjdqVThQVDNWdVhObm16NFhGeGU5K2VhYjh2WDExZGF0VzlXN2QyODFidHhZa25UaXhBbjkvZTkvMTVOUFBpbEpxbGl4b2dJREEyVXltZFNvVVNNdFdiSkVDUWtKQ2drSlVmZnUzZFc3ZDI5NWVucXFlL2Z1T25IaWhEWnYzcXl3c0REVnJWdFhpeGN2bHNsa2tpUnQzYnJWQ0d5U2twSlVxVktsSXA5TFVYSnpjL1hxcTYvS3hjV2xVTEJrc1ZqVXMyZFB1YnU3YS9QbXpmTDE5Wld2cjYvcTFxMnIxTlJVSFRod1FQSHg4VXBKU1ZILy92MGRCa3AvL1BHSFBEMDlqZWRYVUpZdkl5TkQzdDdlTnVPTFdxRVVIeCt2RFJzMjZNaVJJOGJxb2ViTm0rdUpKNTZ3Tzk3ZXlxWFEwRkNiSUt5NERoMDZaTE5IVUtkT25kU3BVeWNsSnlkcjJMQmg2dHUzcnhvMGFLRFRwMC9yM1hmZmxTVHQyTEZEVzdkdUxmS2M2OWF0VTRjT0hYVCsvSGxObno3OXR1ZGtUNjlldmZUUlJ4L1psTEk3Y3VTSVFrTkR0WExsU2xXdlhsMlNqR2ZzNysrdkRoMDYySnpqNXIyUW9xS2laTFZhalhhclZxMDBidHc0K2ZqNDZPelpzMHBNVEZSZVhwNnhMOWZnd1lQbDdlMnRwS1FrbXpLVmxTdFhWc1dLRlV2a1BnRUFkNDlBQ1FBQUFBQUFsRWt4TVRIcTBxV0xuSnljdEc3ZE9sV3VYTmtvV1hmczJERlZxVkpGVmF0VzFjR0RCeDBHU3BMVXBrMGJUWjA2OWE3bk5ITGtTSnUyajQrUC9QMzlpeHh2TXBrMFlzUUlkZS9lM1daY3dZb3JxOVdxbDE5KzJlZ2ZQWHEwemZzOVBUMzEzWGZmNmJ2dnZyUHBIemh3b01hT0hhdk16RXdqVERLYnpkcXhZNGZjM2QxbHNWajAvUFBQYStEQWdSbzRjT0FkM1d0SVNFaWhzbitqUm8yU0pMMzQ0b3VLaUloUXBVcVZDajNYVWFOR3FVNmRPalloa05WcU5WYTRGSlNSbXpScGtuRThNRERRS0xPWG5KeHNzNG9sS3l2TE9GZDhmTHlPSGoycWlJZ0laV1ptYXYvKy9kcS9mNzlxMTY1dEUwTGRqcHRYMUJSWFRFeU0zZjY1YytmS3g4ZkhDRUFiTjI2c1ljT0dxVXFWS29xSWlOQTMzM3lqa0pBUWVYdDdhK1hLbFVacHhJU0VCSTBiTjA3YnQyOVhseTVkMUxWcjF6dWExODJhTkdraUZ4Y1hIVDU4V0o5ODhvbG16WnBsZkJZdUxpN0ZYdjExNE1BQkJRUUV5TWZIUjYrKyt1b3RWM1ZKaGY5ZWJoWWNIS3dCQXdZVTYvb0FnRDhmZ1JJQUFBQUFBQ2h6WW1OamxaU1VwTHAxNjZwSGp4NktqbzdXZ2dVTFZLMWFOYlZwMDBiSGpoMVQyN1p0VmJObVRXM2V2TmxZVVdOUGJtNnVVV3F1Skd6YnRzMElSU1NwWThlT05xWHlpdkxRUXcrcFZxMWFObjE1ZVhrNmQrNmNldlhxWmV3WmRDc3paODVVY25LeWZIeDg1T1BqWS9SLy92bm55czdPMXVPUFA2NzkrL2RyMEtCQldySmtpVkpTVXU1bzM1ck16RXlidllJazJhemthZCsrdmRhdVhhdHIxNjdKMTlkWGtoUVpHYWsvL3ZoRElTRWhOdSt6V0N3cVg3NjhwUHpneThYRnhWaXBzMmpSSWwyNWNzVVltNXljYkp4UHlpOTVWeENBaEllSGE5ZXVYWEozZDFkZVhwNkNnb0kwZXZSb1ZhOWVYWm1abWJkOWp5WHQ4ODgvMTZGRGh6UjM3bHhkdTNaTjBkSFJjblYxTlVLOXk1Y3Z5OTNkWFgvOTYxOGxTWnMyYlpLSGg0ZjgvUHprNStlbitmUG5xMkhEaGpLWlRFV1c3YnRUOGZIeE9uWHFsRTJBWkxWYWpjLzBWbnMzTFYrK1hBRUJBUm8vZnJ5V0xWdG1zMExwUmp0MjdERCtIdXJWcTZjMzMzeXp5TCsvRzM5L0FRQ2xqMEFKQUFBQUFBQ1VPYi84OG91ay9OVVZUazVPbWpScGtrYU5HcVdaTTJjcU9EaFlTVWxKYXR1MnJXclhycTFWcTFacDE2NWQ2dDY5dTkxejNXcVBwZHNWSGg2dW5Kd2NvMXhiV2xxYWNuTnpqUy9IeldhejB0UFRWYmx5WlVuNVg5b25KU1dwWnMyYWhRS2xBbjUrZm1yVXFGR3hybSt2akZ4TVRJeldybDJyWHIxNkdWL2U5KzNiVjluWjJWcXhZb1d4dDlQdENBc0xVMWhZV0tIK2dJQUFTVkszYnQyMGR1MWFmZjc1NXdvT0RwYVVYMUt1YXRXcWhmYmdzVmdzeHJ5dVg3K3U4dVhMRzhGR1RrNk8zTjNkamJGUlVWRnExcXlaMGM3S3lwS0hoNGVrL0xKeWp6Lyt1QUlEQTlXdlh6LzUrL3NiSmRzS1JFWkdHdU52VmxCdTcwYVhMMS9Xc1dQSEhEOE1PMDZlUEduVHZuanhvcFlzV1NLVHlhVFhYMy9kdU5hQUFRTVVHQmdvS2IrTW82TVFwYmkvQTNjaUxTMU5ucDZlTm5zaFBmLzg4OGJycjc3Nnl1SDdrNU9UalpLUE5XclVLSFE4SnlkSHk1Y3YxNjVkdTlTcFV5Y2RPSEJBdnI2K0Nnc0xVMmhvcUUxSUNBQzROeEVvQVFBQUFBQ0FNbWZmdm4zeTgvTlRnd1lOSkVubHk1ZFhhR2lvNHVMaXRITGxTdm41K2FsRGh3NXlkblpXUUVDQTFxOWZyeTVkdWhRcTMyVTJtMlUybTIxS3FKV0VwNTkrV2krODhJSWthY2FNR2JweTVZcm16cDByS1grL21Ybno1bW5kdW5WeWRuWldURXlNemY1UDlxeGF0Y3J1L2szMjNMZzZTc3BmNVRSNzlteTV1Ym5wMldlZnRkbWpaOENBQWJyLy92dlZva1VMSTZTN0ZaUEpwTmF0VzZ0SGp4N0duazlTL3Vxa0RSczI2TDc3N3BNa293VGhwazJiMUxGalIxMjRjRUZIang3VmhBa1RiRUlMS1g4L3A0S1NkSW1KaVRaN081bk5aaU5zS2xpWmR1UHFITFBaYklRdzdkcTF1K1g4dDIvZnJpKy8vTkx1c2V6czdFSjlaODZjMGVMRmkyOTUzcHZkSEU3NSt2cXFlZlBtcWwyN3R1clVxYVBhdFd2TDM5OWZWYXRXTmNaY3ZIaFJOV3ZXdk8xcmxZVExseThYK2p0NDVaVlhqR2ZyNU9Ra1QwOVBuVDU5V29tSmljWm5tSmVYcHlOSGppZzlQVjExNnRTeGUrNUxseTVweG93WnVuYnRtbWJQbnEzRGh3L3I0TUdEQ2cwTjFidnZ2cXZodzRkcnpKZ3hldVNSUi83Y213UUEzQlVDSlFBQUFBQUFVS2JFeGNYcDJMRmo2dCsvdjAxL3ZYcjFkUHo0Y1YyNGNFRmp4NDQxU25RTkhEaFFreVpOMHFlZmZsb291RGwzN3B3a3FXN2R1ditkeWQraDExNTdUVTg4OFVTeHhoYnNJMVhneXBVcit1MjMzelIrL0hpYm9LYkE3YTVPY25KeTB0Q2hRN1ZreVJMTm1ESERXRDAwYjk0OHhjYkc2clhYWGpQR1B2Lzg4enAwNkpDbVRadW14TVJFQlFVRkZWcWRsSnVicTRTRUJHTlZTMVJVbE0xK1VwbVptVWJvOHROUFAwbVM3ci8vZnVPNHhXSXA5ajQva3ZUNjY2OFgrU3o3OU9sVHFLOWp4NDdxMkxGanNjOWZZT3ZXclZxNGNLSFI5dmIyMXZ2dnYyOHpKaTh2VDlldVhWUGx5cFYxL2ZwMW5UcDFTczg4ODB5UjV6eHg0b1IrK09FSDlldlhyOFJEME9qb2FNWEZ4ZW5Ja1NOR1gxQlFrUHo4L0l6MjQ0OC9yZzBiTnRqZDE4alB6NjlRb0plZG5hMk5HemRxL2ZyMWF0U29rUll2WHF4S2xTcnA4T0hEa2lSWFYxZE5telpOeTVjdjEzdnZ2YWZXclZzck9EallDSW9CQVBjV0FpVUFBQUFBQUZDbXJGNjlXaTR1THVyZHU3ZE5mMlJrcEpZc1dhSkdqUm9aZTlCSVV0dTJiUlVRRUtCUFAvMVVBUUVCYXQyNnRYSHMxMTkvbFNRMWJOand2elA1Ty9UUlJ4OXB3WUlGeFJwck5wdHQybjUrZmhveFlrU3hBNm16Wjg4VzZydDVyNlJhdFdvcE9qcGFxMWV2MWtzdnZhVGs1R1I5ODgwM0dqQmdnRXdta3pHdWZQbnk2dGV2bnhZdVhDZ25KeWVOR0RHaTBMa3ZYcndvcTlXcUdqVnFLRHM3VzcvOTlwdUdEQmxpSE0vSXlEREtCMzd4eFJjS0RBdzA5bHNxT0Y2Y1BiRGMzZDBWSGg1dU4xUXJzR2pSb2hJdGYzaXo1T1JrblRwMXl1YW5idDI2Q2dzTDA4YU5HNVdUazZNT0hUb1UrZjdZMkZodDJMQkJuVHQzTHRGQUtUczdXNmRQbjFiRmloVTFlL1pzUGZ1YlVrQjZBQUFKTzBsRVFWVHNzM2JIQlFjSHEzUG56a3BJU0ZCZVhwN1I3K1hscGZ2dnY5L1lwOHhxdGVyYmI3OVZlSGk0NHVQak5XalFJRDMzM0hOMjkyRnlkbmJXeUpFajFiSmxTODJmUDE4dnYveXkycmR2cng0OWVxaE5teloyU3pnQ0FFb0hnUklBQUFBQUFDZ3pUcDQ4cVQxNzlxaG56NTQycGNMaTR1SVVHaG9xVjFkWHZmUE9PNFZLcWsyWU1FRWpSb3hRYUdpb3BreVpvcFl0VzBxUzl1elpvMXExYWhWWnF1dGVFUndjWE94eVlBV2w5bTdVcjErL1lyM1hhclZxNU1pUmRvL2R1SStSdDdlM2hnd1pvcDkrK2tsV3ExV3JWNjlXdVhMbGRQLzk5MnZYcmwxNitPR0g1ZWJtcHZYcjEydk5talh5OC9OVGNuS3l4bzBicHpmZmZGTVBQdmlnY2E1ang0N0p5Y2xKVFpvMDBiNTkrNVNSa2FHSEgzN1lPSjZZbUNndkx5OGRQWHBVVVZGUmV2dnR0MjNtbTVTVVpIZmZvZHpjWEp0d3kyUXlGYmxIVllFYlYrT1V0S1ZMbDJyTGxpMlNwQW9WS3FoWnMyWWFPSENnV3JkdXJYMzc5bW56NXMxNjZLR0hiRlpmbVV3bTVlYm1HdTJrcENSSktyUXYxTjM2NVpkZmxKV1ZwZW5UcDJ2ZXZIbGF1blJwa1dQcjE2K3YrdlhyRjNrOFBUMWRZOGFNMGZuejU5V3NXVE5Obmp4WjllclZ1K1VjMnJWcnB4WXRXbWpUcGszNjdMUFBkT2pRSWIzd3dndDY3cm5uN3VpZUFBQWxqMEFKQUFBQUFBQ1VDZW5wNlpvK2ZicDhmSHhzVnJCRVJrWnEwcVJKU2s5UDErVEprKzJHQXRXcVZkTWJiN3loS1ZPbTZLMjMzdExZc1dQbDRlR2g4K2ZQMncxZ2JsZGFXcHAyNzk0dEtYKzFSMlJrcExGWFVYUjB0RkpUVTQzMjhlUEhKVW5idG0yVHlXUlNhbXFxSk9uSWtTTzZldldxNnRXcnA4REFRSnZ6eDhiRzZ1VEprOFdhaTlWcXZlUDdjSEp5MHFKRml3cjFyMSsvM2loVGR2andZVVZFUk9qcTFhdEtTVW5Sa0NGREZCOGZMMG1hT0hHaXFsYXRLbTl2YjYxYnQwNm5UNTlXbXpadE5ISGlSQ1VrSkdqeTVNbDY2NjIzMUs1ZE93MFlNRUFCQVFIYXRXdVhHamR1TEpQSnBOV3JWK3ZoaHgvV2hRc1h0Ry9mUGwyNWNrV1hMMTlXblRwMUZCWVdKajgvUDkxMzMzMWF1SENoUEQwOUZSVVZwWXlNRENPRXVYRGhnbjc0NFFkZHUzWk5ack5aRlN0V2xDVE5uejlmMzN6elRiR2ZROU9tVFRWcjFpeDkrdW1uV3I5Ky9SMDl5NXYzVU9yUW9ZT3FWS21pRmkxYXFGNjllaktaVEVwS1N0S2FOV3UwZmZ0MjFhOWZYK1BIajdkNVQvWHExZlhERHovb3E2KytVbDVlbnI3NDRndFZyMTdkMkcrcXBHemJ0azNseTVmWEF3ODhvSmt6WitxOTk5N1R5Wk1uTldIQ0JMVnAwMForZm41MnI1bVhsNmZjM0Z6ang5blpXVDE3OXRTVFR6NHBIeDhmZGU3YytiYm00ZWJtcGlGRGhxaHYzNzc2N3J2dmJGWWFBZ0JLSDRFU0FBQUFBQUFvRXl3V2kvTHk4alIyN0ZnaktKQ2t0V3ZYeW1LeGFOcTBhY2JLSTNzZWV1Z2hUWnMyVFhQbnpsV0xGaTMwNVpkZnl0ZlhWMDg5OWRSZHp5MDVPVmtyVnF3dzJzZVBIemVDb3dJM0huZDNkOWZLbFN0dDJudjM3cFVrOWVqUm8xQ2dkT2pRb1VMbks4ck5RY2J0c3JmNjVNWVZRRkZSVWRxOWU3ZjgvZjNsNysrdm9LQWcrZnY3cTFhdFdxcFZxNVpXclZxbGQ5OTlWMTVlWGhveFlvVDY5dTBySnljbmVYdDdhK0hDaFZxelpvMys5YTkvNmZMbHkvcmdndytVa0pDZ0YxOThVYi8vL3J0U1VsSVVIQnlzeU1oSWZmMzExM0p4Y2RIZ3dZUGw1dWFtcTFldmFzNmNPU3BmdnJ3UnpybTd1NnRuejU1R0djUE16RXg5L1BISGt2TExHSGJ0MmxXUzFMNTkrOXRhZlZTbFNoVkpVcHMyYld4KzEyN0hMNy84WW55bWtoUVFFS0NBZ0FDam5aZVhwN2ZmZmx1UmtaSHExcTJiUm8wYVpiTUtUSklHREJpZ00yZk9hUGJzMlpLa2loVXJhdlRvMFhjMEgwY3FWcXlvYnQyNnljbkpTVldyVmxWWVdKZ09IRGlnUFh2MjZQRGh3N3A2OWFxeXM3TnZlWjRPSFRxb1o4K2VkLzAzNWVucHFXN2R1dDNWT1FBQUpjK1VkMlBCVXdBQUFBQUE4UCt0Mk92Uzlzajgxelc4cFo2TlMzYys5bHkvZnQxbS94d3BmK1ZTWEZ5Y3d6SmNOOHJPenBhTGk0dXNWcXNpSXlOdFNvemg3bDI1Y2tWYnQyN1Z3SUVEaTl6bkp6bzYyaWhCRng4ZkwxOWZYNVVyVjA0WExselFmZmZkWi9jOXYvNzZxMDNRWnJWYVpUS1piTXJhNWVYbHlXS3h5Tm5aMmRqUDUxNFdFeE1qczlsYzdOL2RQMHQwZExTOHZMd2M3aTlsdFZxTmxVaFdxMVY1ZVhuR1R3RTNOemU1dXJyK042WU1BQ2dGQkVvQUFBQUFBRUNTZENWZCt0ZXAvTmZWdmFTbnlGa0FBQUR3ZjV4S2V3SUFBQUFBQU9EZVVObmpQNitUemFVM0R3QUFBTng3Q0pRQUFBQUFBSUFrcVp5VFZQNy9xbFZaY3ZOTDRBRUFBQUFTZ1JJQUFBQUFBTGhCMDJyL2VmM2RlU2tydC9UbUFnQUFnSHNIZXlnQkFBQUFBQUFiVzM2WHJtWG12L1owa1RyVWthcDVTVjR1cFRzdkFBQUFsQjRDSlFBQUFBQUFZQ00rWGRwNnFyUm5BUUIzNzhsR1VzM3lwVDBMQVBqZlFNazdBQUFBQUFCZ281cVgxSytaNU9OVzJqTUJBQURBdllKQUNRQUFBQUFBRkZMSlhYcW1tZFM2cGxUSFIvSjJMZTBaQVFBQW9EUlI4ZzRBQUFBQUFBQUFBQUFPc1VJSkFBQUFBQUFBQUFBQURoRW9BUUFBQUFBQUFBQUF3Q0VDSlFBQUFBQUFBQUFBQURoRW9BUUFBQUFBQUFBQUFBQ0hDSlFBQUFBQUFBQUFBQURnRUlFU0FBQUFBQUFBQUFBQUhDSlFBZ0FBQUFBQUFBQUFnRU1FU2dBQUFBQUFBQUFBQUhDSVFBa0FBQUFBQUFBQUFBQU9FU2dCQUFBQUFBQUFBQURBSVFJbEFBQUFBQUFBQUFBQU9FU2dCQUFBQUFBQUFBQUFBSWNJbEFBQUFBQUFBQUFBQU9BUWdSSUFBQUFBQUFBQUFBQWNJbEFDQUFBQUFBQUFBQUNBUXdSS0FBQUFBQUFBQUFBQWNJaEFDUUFBQUFBQUFBQUFBQTRSS0FFQUFBQUFBQUFBQU1BaEFpVUFBQUFBQUFBQUFBQTRSS0FFQUFBQUFBQUFBQUFBaHdpVUFBQUFBQUFBQUFBQTRCQ0JFZ0FBQUFBQUFBQUFBQndpVUFJQUFBQUFBQUFBQUlCREJFb0FBQUFBQUFBQUFBQndpRUFKQUFBQUFBQUFBQUFBRGhFb0FRQUFBQUFBQUFBQXdDRUNKUUFBQUFBQUFBQUFBRGhFb0FRQUFBQUFBQUFBQUFDSENKUUFBQUFBQUFBQUFBRGdFSUVTQUFBQUFBQUFBQUFBSENKUUFnQUFBQUFBQUFBQWdFTUVTZ0FBQUFBQUFBQUFBSENJUUFrQUFBQUFBQUFBQUFBT0VTZ0JBQUFBQUFBQUFBREFJUUlsQUFBQUFBQUFBQUFBT0VTZ0JBQUFBQUFBQUFBQUFJY0lsQUFBQUFBQUFBQUFBT0FRZ1JJQUFBQUFBQUFBQUFBY0lsQUNBQUFBQUFBQUFBQ0FRd1JLQUFBQUFBQUFBQUFBY0loQUNRQUFBQUFBQUFBQUFBNFJLQUVBQUFBQUFBQUFBTUFoQWlVQUFBQUFBQUFBQUFBNDlQOEFyS2o5STFpSDZWQUFBQUFBU1VWT1JLNUNZSUk9IiwKCSJUaGVtZSIgOiAiY29sb3JMaW5lcyIsCgkiVHlwZSIgOiAibWluZCIsCgkiVmVyc2lvbiIgOiAiMTgiCn0K"/>
    </extobj>
  </extobjs>
</s:customData>
</file>

<file path=customXml/itemProps299.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23497</Words>
  <Application>WPS 演示</Application>
  <PresentationFormat>宽屏</PresentationFormat>
  <Paragraphs>707</Paragraphs>
  <Slides>55</Slides>
  <Notes>17</Notes>
  <HiddenSlides>1</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55</vt:i4>
      </vt:variant>
    </vt:vector>
  </HeadingPairs>
  <TitlesOfParts>
    <vt:vector size="70" baseType="lpstr">
      <vt:lpstr>Arial</vt:lpstr>
      <vt:lpstr>宋体</vt:lpstr>
      <vt:lpstr>Wingdings</vt:lpstr>
      <vt:lpstr>思源黑体 CN Medium</vt:lpstr>
      <vt:lpstr>汉仪许静行楷W</vt:lpstr>
      <vt:lpstr>思源黑体 CN Bold</vt:lpstr>
      <vt:lpstr>微软雅黑</vt:lpstr>
      <vt:lpstr>阿里巴巴普惠体 B</vt:lpstr>
      <vt:lpstr>华康俪金黑W8</vt:lpstr>
      <vt:lpstr>Arial Unicode MS</vt:lpstr>
      <vt:lpstr>思源黑体 CN</vt:lpstr>
      <vt:lpstr>黑体</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A6790</dc:creator>
  <cp:lastModifiedBy>夏冰</cp:lastModifiedBy>
  <cp:revision>74</cp:revision>
  <dcterms:created xsi:type="dcterms:W3CDTF">2022-06-24T15:25:00Z</dcterms:created>
  <dcterms:modified xsi:type="dcterms:W3CDTF">2024-04-28T06:04:05Z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2A56A72BA8AF498DBB737ACAD28956FC_13</vt:lpwstr>
  </property>
  <property fmtid="{D5CDD505-2E9C-101B-9397-08002B2CF9AE}" pid="3" name="KSOProductBuildVer">
    <vt:lpwstr>2052-12.1.0.16729</vt:lpwstr>
  </property>
  <property fmtid="{D5CDD505-2E9C-101B-9397-08002B2CF9AE}" pid="4" name="KSOTemplateUUID">
    <vt:lpwstr>v1.0_mb_HDnZcTvd2KircHyv5sRbeQ==</vt:lpwstr>
  </property>
</Properties>
</file>